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1" r:id="rId3"/>
    <p:sldId id="266" r:id="rId4"/>
    <p:sldId id="260" r:id="rId5"/>
    <p:sldId id="264" r:id="rId6"/>
    <p:sldId id="267" r:id="rId7"/>
    <p:sldId id="268" r:id="rId8"/>
    <p:sldId id="265" r:id="rId9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7" autoAdjust="0"/>
  </p:normalViewPr>
  <p:slideViewPr>
    <p:cSldViewPr>
      <p:cViewPr>
        <p:scale>
          <a:sx n="66" d="100"/>
          <a:sy n="66" d="100"/>
        </p:scale>
        <p:origin x="-11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669C2-4DE4-400E-8549-E08311E48DC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F2E70-FBE4-4548-B11E-CCFB5364D0A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23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Consumptionbased accounting in climate negotiations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84157" y="3761282"/>
            <a:ext cx="6400800" cy="1752600"/>
          </a:xfrm>
        </p:spPr>
        <p:txBody>
          <a:bodyPr>
            <a:normAutofit/>
          </a:bodyPr>
          <a:lstStyle/>
          <a:p>
            <a:r>
              <a:rPr lang="en-GB" sz="2400" dirty="0"/>
              <a:t>Annela Anger-Kraavi</a:t>
            </a:r>
          </a:p>
          <a:p>
            <a:r>
              <a:rPr lang="en-GB" sz="2400" dirty="0" smtClean="0"/>
              <a:t>Cambridge Econometrics</a:t>
            </a:r>
          </a:p>
          <a:p>
            <a:endParaRPr lang="en-GB" sz="2400" dirty="0"/>
          </a:p>
          <a:p>
            <a:r>
              <a:rPr lang="en-GB" sz="2400" dirty="0"/>
              <a:t>Carbon-CAP Side Event</a:t>
            </a:r>
            <a:endParaRPr lang="en-GB" sz="2400" dirty="0"/>
          </a:p>
          <a:p>
            <a:r>
              <a:rPr lang="en-GB" sz="2400" dirty="0" smtClean="0"/>
              <a:t>UNFCCC SB42, Bonn, Germany</a:t>
            </a:r>
          </a:p>
          <a:p>
            <a:r>
              <a:rPr lang="en-GB" sz="2400" dirty="0"/>
              <a:t>Wednesday, 10 June 2015</a:t>
            </a:r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94" y="2063762"/>
            <a:ext cx="6935149" cy="45303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68569" y="6286298"/>
            <a:ext cx="3573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ORNL CDIAK, 2011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069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2124075"/>
            <a:ext cx="8229600" cy="4002088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n-GB" dirty="0"/>
              <a:t>assessment of the effectiveness, efficiency and equity of consumption-based climate-change-reduction policies (including related transformations in the international flows of trade, investments, technology transfer, and diffusion of innovation)</a:t>
            </a:r>
            <a:endParaRPr lang="en-GB" altLang="en-US" dirty="0"/>
          </a:p>
          <a:p>
            <a:pPr>
              <a:buFont typeface="Arial" charset="0"/>
              <a:buChar char="•"/>
            </a:pPr>
            <a:r>
              <a:rPr lang="en-GB" dirty="0"/>
              <a:t>assessment of the uncertainties related to different modelling methodologies</a:t>
            </a:r>
          </a:p>
        </p:txBody>
      </p:sp>
    </p:spTree>
    <p:extLst>
      <p:ext uri="{BB962C8B-B14F-4D97-AF65-F5344CB8AC3E}">
        <p14:creationId xmlns:p14="http://schemas.microsoft.com/office/powerpoint/2010/main" val="19658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idx="1"/>
          </p:nvPr>
        </p:nvSpPr>
        <p:spPr>
          <a:xfrm>
            <a:off x="748564" y="2320925"/>
            <a:ext cx="8215924" cy="380523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en-GB" sz="3600" dirty="0"/>
              <a:t>Interactive modelling </a:t>
            </a:r>
            <a:r>
              <a:rPr lang="en-GB" sz="3600" dirty="0" smtClean="0"/>
              <a:t>(WP7)</a:t>
            </a:r>
          </a:p>
          <a:p>
            <a:pPr marL="0" indent="0">
              <a:buNone/>
            </a:pP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altLang="en-US" sz="3600" dirty="0"/>
              <a:t/>
            </a:r>
            <a:br>
              <a:rPr lang="en-GB" altLang="en-US" sz="3600" dirty="0"/>
            </a:br>
            <a:endParaRPr lang="en-GB" sz="3600" dirty="0"/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748564" y="2819672"/>
            <a:ext cx="8395436" cy="3849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Consumption based emission reduction p</a:t>
            </a:r>
            <a:r>
              <a:rPr lang="en-GB" dirty="0" smtClean="0"/>
              <a:t>olicies and measures (portfolio)/technologies/economic development/policies and politics/</a:t>
            </a:r>
            <a:r>
              <a:rPr lang="en-GB" dirty="0" err="1"/>
              <a:t>and so on </a:t>
            </a:r>
            <a:r>
              <a:rPr lang="en-GB" dirty="0" smtClean="0"/>
              <a:t>&gt;</a:t>
            </a:r>
            <a:r>
              <a:rPr lang="en-GB" b="1" dirty="0" smtClean="0"/>
              <a:t>scenarios</a:t>
            </a:r>
            <a:r>
              <a:rPr lang="en-GB" dirty="0" smtClean="0"/>
              <a:t>&gt;model </a:t>
            </a:r>
            <a:r>
              <a:rPr lang="en-GB" dirty="0"/>
              <a:t>runs&gt;outputs</a:t>
            </a:r>
            <a:r>
              <a:rPr lang="en-GB" dirty="0" smtClean="0"/>
              <a:t>&gt;…..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64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21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altLang="en-US" dirty="0" smtClean="0"/>
          </a:p>
          <a:p>
            <a:r>
              <a:rPr lang="en-GB" dirty="0" smtClean="0"/>
              <a:t>E3ME (Cambridge Econometrics, UK) </a:t>
            </a:r>
            <a:r>
              <a:rPr lang="en-GB" dirty="0" err="1" smtClean="0"/>
              <a:t>macroeconometric</a:t>
            </a:r>
            <a:r>
              <a:rPr lang="en-GB" dirty="0" smtClean="0"/>
              <a:t> energy-environment-economy (E3) model</a:t>
            </a:r>
          </a:p>
          <a:p>
            <a:r>
              <a:rPr lang="en-GB" dirty="0" smtClean="0"/>
              <a:t>EXIOMOD (TNO, Netherlands) a Global Computable General Equilibrium (CGE) model based on detailed EXIOBASE MREEIO </a:t>
            </a:r>
          </a:p>
          <a:p>
            <a:r>
              <a:rPr lang="en-GB" dirty="0" smtClean="0"/>
              <a:t>FIDELIO (IPTS, Spain) a dynamic econometric input-output model based on Eurostat's supply and use tables and the WIOD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 sz="3200" dirty="0" smtClean="0"/>
          </a:p>
          <a:p>
            <a:pPr lvl="1"/>
            <a:endParaRPr lang="en-GB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68661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45683" y="2049915"/>
            <a:ext cx="8229600" cy="40647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Scenarios 2020- 2050:</a:t>
            </a:r>
            <a:endParaRPr lang="en-GB" dirty="0" smtClean="0"/>
          </a:p>
          <a:p>
            <a:r>
              <a:rPr lang="en-GB" dirty="0"/>
              <a:t>R</a:t>
            </a:r>
            <a:r>
              <a:rPr lang="en-GB" dirty="0" smtClean="0"/>
              <a:t>eference scenario – IEA WEO 2014 current policies and IEA WEO 2014 + Paris COP21 pledges (INDCs)</a:t>
            </a:r>
          </a:p>
          <a:p>
            <a:r>
              <a:rPr lang="en-GB" dirty="0"/>
              <a:t>Policy</a:t>
            </a:r>
            <a:r>
              <a:rPr lang="en-GB" dirty="0" smtClean="0"/>
              <a:t> scenarios - addressing indirect </a:t>
            </a:r>
            <a:r>
              <a:rPr lang="en-GB" dirty="0" err="1"/>
              <a:t>(supply chain)</a:t>
            </a:r>
            <a:r>
              <a:rPr lang="en-GB" dirty="0" smtClean="0"/>
              <a:t> and </a:t>
            </a:r>
            <a:r>
              <a:rPr lang="en-GB" dirty="0" err="1" smtClean="0"/>
              <a:t>indirect + direct</a:t>
            </a:r>
            <a:r>
              <a:rPr lang="en-GB" dirty="0" smtClean="0"/>
              <a:t> emissions (end use related emissions)</a:t>
            </a:r>
          </a:p>
          <a:p>
            <a:r>
              <a:rPr lang="en-GB" dirty="0"/>
              <a:t>O</a:t>
            </a:r>
            <a:r>
              <a:rPr lang="en-GB" dirty="0"/>
              <a:t>utputs - changes in GDP, </a:t>
            </a:r>
            <a:r>
              <a:rPr lang="en-GB" dirty="0" smtClean="0"/>
              <a:t>employment, </a:t>
            </a:r>
            <a:r>
              <a:rPr lang="en-GB" dirty="0"/>
              <a:t>trade, investment, </a:t>
            </a:r>
            <a:r>
              <a:rPr lang="en-GB" dirty="0" smtClean="0"/>
              <a:t>recourse use, </a:t>
            </a:r>
            <a:r>
              <a:rPr lang="en-GB" dirty="0" err="1"/>
              <a:t>GHG and non-GHG emissions</a:t>
            </a:r>
            <a:endParaRPr lang="en-GB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035" y="2084464"/>
            <a:ext cx="8444957" cy="4387738"/>
          </a:xfrm>
        </p:spPr>
        <p:txBody>
          <a:bodyPr/>
          <a:lstStyle/>
          <a:p>
            <a:pPr marL="0" indent="0">
              <a:buNone/>
            </a:pPr>
            <a:r>
              <a:rPr lang="en-GB"/>
              <a:t>Expected outcome: a policy portfolio of consumption based policies that shifts the burden back to developed countries and also results in reduction of production and consumption based emissions</a:t>
            </a:r>
            <a:r>
              <a:rPr lang="en-GB"/>
              <a:t> in developing countries</a:t>
            </a:r>
          </a:p>
          <a:p>
            <a:pPr marL="0" indent="0">
              <a:buNone/>
            </a:pPr>
            <a:endParaRPr lang="en-GB" sz="1400"/>
          </a:p>
          <a:p>
            <a:pPr marL="0" indent="0">
              <a:buNone/>
            </a:pPr>
            <a:r>
              <a:rPr lang="en-GB"/>
              <a:t>Problems: no accounting standards, reporting and verification, current methods give a range of results (differences &lt;30%)</a:t>
            </a:r>
          </a:p>
          <a:p>
            <a:pPr marL="0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3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66167"/>
            <a:ext cx="8229600" cy="3559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/>
          </a:p>
          <a:p>
            <a:pPr marL="0" indent="0" algn="ctr">
              <a:buNone/>
            </a:pPr>
            <a:endParaRPr lang="en-GB" sz="3600"/>
          </a:p>
          <a:p>
            <a:pPr marL="0" indent="0" algn="ctr">
              <a:buNone/>
            </a:pPr>
            <a:r>
              <a:rPr lang="en-GB" sz="3600"/>
              <a:t>Thank You!</a:t>
            </a:r>
          </a:p>
          <a:p>
            <a:pPr marL="0" indent="0" algn="ctr">
              <a:buNone/>
            </a:pPr>
            <a:r>
              <a:rPr lang="en-GB" sz="3600"/>
              <a:t>aak@camecon.com</a:t>
            </a:r>
          </a:p>
        </p:txBody>
      </p:sp>
    </p:spTree>
    <p:extLst>
      <p:ext uri="{BB962C8B-B14F-4D97-AF65-F5344CB8AC3E}">
        <p14:creationId xmlns:p14="http://schemas.microsoft.com/office/powerpoint/2010/main" val="41051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108</Words>
  <Application>Microsoft Macintosh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Kantoorthema</vt:lpstr>
      <vt:lpstr>Consumptionbased accounting in climate negotiations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Xtilton B.V.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/>
  <cp:revision>127</cp:revision>
  <cp:lastPrinted>2015-04-20T13:03:35Z</cp:lastPrinted>
  <dcterms:created xsi:type="dcterms:W3CDTF">2014-04-23T11:03:33Z</dcterms:created>
  <dcterms:modified xsi:type="dcterms:W3CDTF">2015-06-10T12:30:09Z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15:14:47</vt:lpwstr>
  </property>
</Properties>
</file>