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21"/>
  </p:notesMasterIdLst>
  <p:handoutMasterIdLst>
    <p:handoutMasterId r:id="rId22"/>
  </p:handoutMasterIdLst>
  <p:sldIdLst>
    <p:sldId id="257" r:id="rId3"/>
    <p:sldId id="289" r:id="rId4"/>
    <p:sldId id="290" r:id="rId5"/>
    <p:sldId id="291" r:id="rId6"/>
    <p:sldId id="272" r:id="rId7"/>
    <p:sldId id="268" r:id="rId8"/>
    <p:sldId id="274" r:id="rId9"/>
    <p:sldId id="273" r:id="rId10"/>
    <p:sldId id="267" r:id="rId11"/>
    <p:sldId id="280" r:id="rId12"/>
    <p:sldId id="281" r:id="rId13"/>
    <p:sldId id="282" r:id="rId14"/>
    <p:sldId id="277" r:id="rId15"/>
    <p:sldId id="285" r:id="rId16"/>
    <p:sldId id="287" r:id="rId17"/>
    <p:sldId id="284" r:id="rId18"/>
    <p:sldId id="279" r:id="rId19"/>
    <p:sldId id="288" r:id="rId20"/>
  </p:sldIdLst>
  <p:sldSz cx="9144000" cy="6858000" type="screen4x3"/>
  <p:notesSz cx="6810375" cy="9942513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107" autoAdjust="0"/>
    <p:restoredTop sz="81862" autoAdjust="0"/>
  </p:normalViewPr>
  <p:slideViewPr>
    <p:cSldViewPr>
      <p:cViewPr varScale="1">
        <p:scale>
          <a:sx n="73" d="100"/>
          <a:sy n="73" d="100"/>
        </p:scale>
        <p:origin x="1810" y="5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42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ableStyles" Target="tableStyles.xml"/><Relationship Id="rId3" Type="http://schemas.openxmlformats.org/officeDocument/2006/relationships/slide" Target="slides/slide1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handoutMaster" Target="handoutMasters/handout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7636" y="0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0669C2-4DE4-400E-8549-E08311E48DC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43662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7636" y="9443662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AEF2E70-FBE4-4548-B11E-CCFB5364D0A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652319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7636" y="0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E329A2-BE1C-4EF5-B324-D6F049B5AE20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6125"/>
            <a:ext cx="4968875" cy="3727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1038" y="4722694"/>
            <a:ext cx="5448300" cy="447413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43662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7636" y="9443662"/>
            <a:ext cx="2951163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72EBC1-191B-4D95-909B-AD67BD0EA1BD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71070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272EBC1-191B-4D95-909B-AD67BD0EA1BD}" type="slidenum">
              <a:rPr lang="nl-NL" smtClean="0"/>
              <a:t>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0918845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272EBC1-191B-4D95-909B-AD67BD0EA1BD}" type="slidenum">
              <a:rPr lang="nl-NL" smtClean="0"/>
              <a:t>13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031031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934016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674864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500204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104C4578-1AE0-43FB-8FCE-F660C893F6C5}" type="datetimeFigureOut">
              <a:rPr lang="en-GB" smtClean="0">
                <a:solidFill>
                  <a:prstClr val="black"/>
                </a:solidFill>
              </a:rPr>
              <a:pPr/>
              <a:t>10/06/2015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GB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4D0BCCB-7C57-4B46-BC83-DF0853169A96}" type="slidenum">
              <a:rPr lang="en-GB" smtClean="0">
                <a:solidFill>
                  <a:prstClr val="black"/>
                </a:solidFill>
              </a:rPr>
              <a:pPr/>
              <a:t>‹#›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2054881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104C4578-1AE0-43FB-8FCE-F660C893F6C5}" type="datetimeFigureOut">
              <a:rPr lang="en-GB" smtClean="0">
                <a:solidFill>
                  <a:prstClr val="black"/>
                </a:solidFill>
              </a:rPr>
              <a:pPr/>
              <a:t>10/06/2015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GB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4D0BCCB-7C57-4B46-BC83-DF0853169A96}" type="slidenum">
              <a:rPr lang="en-GB" smtClean="0">
                <a:solidFill>
                  <a:prstClr val="black"/>
                </a:solidFill>
              </a:rPr>
              <a:pPr/>
              <a:t>‹#›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6771424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104C4578-1AE0-43FB-8FCE-F660C893F6C5}" type="datetimeFigureOut">
              <a:rPr lang="en-GB" smtClean="0">
                <a:solidFill>
                  <a:prstClr val="black"/>
                </a:solidFill>
              </a:rPr>
              <a:pPr/>
              <a:t>10/06/2015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GB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4D0BCCB-7C57-4B46-BC83-DF0853169A96}" type="slidenum">
              <a:rPr lang="en-GB" smtClean="0">
                <a:solidFill>
                  <a:prstClr val="black"/>
                </a:solidFill>
              </a:rPr>
              <a:pPr/>
              <a:t>‹#›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940827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104C4578-1AE0-43FB-8FCE-F660C893F6C5}" type="datetimeFigureOut">
              <a:rPr lang="en-GB" smtClean="0">
                <a:solidFill>
                  <a:prstClr val="black"/>
                </a:solidFill>
              </a:rPr>
              <a:pPr/>
              <a:t>10/06/2015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GB">
              <a:solidFill>
                <a:prstClr val="black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4D0BCCB-7C57-4B46-BC83-DF0853169A96}" type="slidenum">
              <a:rPr lang="en-GB" smtClean="0">
                <a:solidFill>
                  <a:prstClr val="black"/>
                </a:solidFill>
              </a:rPr>
              <a:pPr/>
              <a:t>‹#›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0284023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104C4578-1AE0-43FB-8FCE-F660C893F6C5}" type="datetimeFigureOut">
              <a:rPr lang="en-GB" smtClean="0">
                <a:solidFill>
                  <a:prstClr val="black"/>
                </a:solidFill>
              </a:rPr>
              <a:pPr/>
              <a:t>10/06/2015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GB">
              <a:solidFill>
                <a:prstClr val="black"/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4D0BCCB-7C57-4B46-BC83-DF0853169A96}" type="slidenum">
              <a:rPr lang="en-GB" smtClean="0">
                <a:solidFill>
                  <a:prstClr val="black"/>
                </a:solidFill>
              </a:rPr>
              <a:pPr/>
              <a:t>‹#›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313151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104C4578-1AE0-43FB-8FCE-F660C893F6C5}" type="datetimeFigureOut">
              <a:rPr lang="en-GB" smtClean="0">
                <a:solidFill>
                  <a:prstClr val="black"/>
                </a:solidFill>
              </a:rPr>
              <a:pPr/>
              <a:t>10/06/2015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GB">
              <a:solidFill>
                <a:prstClr val="black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4D0BCCB-7C57-4B46-BC83-DF0853169A96}" type="slidenum">
              <a:rPr lang="en-GB" smtClean="0">
                <a:solidFill>
                  <a:prstClr val="black"/>
                </a:solidFill>
              </a:rPr>
              <a:pPr/>
              <a:t>‹#›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843063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104C4578-1AE0-43FB-8FCE-F660C893F6C5}" type="datetimeFigureOut">
              <a:rPr lang="en-GB" smtClean="0">
                <a:solidFill>
                  <a:prstClr val="black"/>
                </a:solidFill>
              </a:rPr>
              <a:pPr/>
              <a:t>10/06/2015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GB">
              <a:solidFill>
                <a:prstClr val="black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4D0BCCB-7C57-4B46-BC83-DF0853169A96}" type="slidenum">
              <a:rPr lang="en-GB" smtClean="0">
                <a:solidFill>
                  <a:prstClr val="black"/>
                </a:solidFill>
              </a:rPr>
              <a:pPr/>
              <a:t>‹#›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680741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104C4578-1AE0-43FB-8FCE-F660C893F6C5}" type="datetimeFigureOut">
              <a:rPr lang="en-GB" smtClean="0">
                <a:solidFill>
                  <a:prstClr val="black"/>
                </a:solidFill>
              </a:rPr>
              <a:pPr/>
              <a:t>10/06/2015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GB">
              <a:solidFill>
                <a:prstClr val="black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4D0BCCB-7C57-4B46-BC83-DF0853169A96}" type="slidenum">
              <a:rPr lang="en-GB" smtClean="0">
                <a:solidFill>
                  <a:prstClr val="black"/>
                </a:solidFill>
              </a:rPr>
              <a:pPr/>
              <a:t>‹#›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4930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4643394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104C4578-1AE0-43FB-8FCE-F660C893F6C5}" type="datetimeFigureOut">
              <a:rPr lang="en-GB" smtClean="0">
                <a:solidFill>
                  <a:prstClr val="black"/>
                </a:solidFill>
              </a:rPr>
              <a:pPr/>
              <a:t>10/06/2015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GB">
              <a:solidFill>
                <a:prstClr val="black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4D0BCCB-7C57-4B46-BC83-DF0853169A96}" type="slidenum">
              <a:rPr lang="en-GB" smtClean="0">
                <a:solidFill>
                  <a:prstClr val="black"/>
                </a:solidFill>
              </a:rPr>
              <a:pPr/>
              <a:t>‹#›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1529095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104C4578-1AE0-43FB-8FCE-F660C893F6C5}" type="datetimeFigureOut">
              <a:rPr lang="en-GB" smtClean="0">
                <a:solidFill>
                  <a:prstClr val="black"/>
                </a:solidFill>
              </a:rPr>
              <a:pPr/>
              <a:t>10/06/2015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GB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4D0BCCB-7C57-4B46-BC83-DF0853169A96}" type="slidenum">
              <a:rPr lang="en-GB" smtClean="0">
                <a:solidFill>
                  <a:prstClr val="black"/>
                </a:solidFill>
              </a:rPr>
              <a:pPr/>
              <a:t>‹#›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6848622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104C4578-1AE0-43FB-8FCE-F660C893F6C5}" type="datetimeFigureOut">
              <a:rPr lang="en-GB" smtClean="0">
                <a:solidFill>
                  <a:prstClr val="black"/>
                </a:solidFill>
              </a:rPr>
              <a:pPr/>
              <a:t>10/06/2015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GB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4D0BCCB-7C57-4B46-BC83-DF0853169A96}" type="slidenum">
              <a:rPr lang="en-GB" smtClean="0">
                <a:solidFill>
                  <a:prstClr val="black"/>
                </a:solidFill>
              </a:rPr>
              <a:pPr/>
              <a:t>‹#›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7381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01781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39772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74874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044073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358797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014740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628805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NUL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4A0C56-2BA5-4F77-9420-7B0ABB42FA27}" type="datetimeFigureOut">
              <a:rPr lang="nl-NL" smtClean="0"/>
              <a:t>10-6-2015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B2BAC7-9844-4930-8423-E9F987443591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124865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836712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276872"/>
            <a:ext cx="8229600" cy="38492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pic>
        <p:nvPicPr>
          <p:cNvPr id="9" name="Picture 8" descr="master_outline_isr.png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9513" y="6381328"/>
            <a:ext cx="467198" cy="290501"/>
          </a:xfrm>
          <a:prstGeom prst="rect">
            <a:avLst/>
          </a:prstGeom>
        </p:spPr>
      </p:pic>
      <p:pic>
        <p:nvPicPr>
          <p:cNvPr id="4" name="Picture 3"/>
          <p:cNvPicPr>
            <a:picLocks noChangeAspect="1"/>
          </p:cNvPicPr>
          <p:nvPr userDrawn="1"/>
        </p:nvPicPr>
        <p:blipFill rotWithShape="1"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33233"/>
          <a:stretch/>
        </p:blipFill>
        <p:spPr>
          <a:xfrm>
            <a:off x="0" y="6211824"/>
            <a:ext cx="9144000" cy="6812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55723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NUL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Consumption-oriented Policy Instrument Analysis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Carbon-CAP </a:t>
            </a:r>
            <a:r>
              <a:rPr lang="en-US" sz="2400" dirty="0" smtClean="0"/>
              <a:t>Side Event </a:t>
            </a:r>
          </a:p>
          <a:p>
            <a:r>
              <a:rPr lang="en-US" sz="2400" dirty="0" smtClean="0"/>
              <a:t>Bonn, June 2015</a:t>
            </a: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27696425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66948" y="1973000"/>
            <a:ext cx="8037500" cy="4552344"/>
          </a:xfrm>
          <a:prstGeom prst="rect">
            <a:avLst/>
          </a:prstGeom>
        </p:spPr>
      </p:pic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pPr algn="r"/>
            <a:r>
              <a:rPr lang="nl-NL" dirty="0" smtClean="0"/>
              <a:t>Policy Instruments</a:t>
            </a:r>
            <a:br>
              <a:rPr lang="nl-NL" dirty="0" smtClean="0"/>
            </a:br>
            <a:r>
              <a:rPr lang="nl-NL" sz="4000" dirty="0" smtClean="0"/>
              <a:t>- </a:t>
            </a:r>
            <a:r>
              <a:rPr lang="nl-NL" sz="4000" dirty="0" smtClean="0"/>
              <a:t>results by sector (2)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3794544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pPr algn="r"/>
            <a:r>
              <a:rPr lang="nl-NL" dirty="0" smtClean="0"/>
              <a:t>Policy Instruments</a:t>
            </a:r>
            <a:br>
              <a:rPr lang="nl-NL" dirty="0" smtClean="0"/>
            </a:br>
            <a:r>
              <a:rPr lang="nl-NL" sz="4000" dirty="0" smtClean="0"/>
              <a:t>- </a:t>
            </a:r>
            <a:r>
              <a:rPr lang="nl-NL" sz="4000" dirty="0" smtClean="0"/>
              <a:t>results by sector (3) </a:t>
            </a:r>
            <a:endParaRPr lang="nl-NL" dirty="0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42755" y="1988840"/>
            <a:ext cx="8017677" cy="4577506"/>
          </a:xfrm>
          <a:prstGeom prst="rect">
            <a:avLst/>
          </a:prstGeom>
        </p:spPr>
      </p:pic>
      <p:sp>
        <p:nvSpPr>
          <p:cNvPr id="6" name="Oval 5"/>
          <p:cNvSpPr/>
          <p:nvPr/>
        </p:nvSpPr>
        <p:spPr>
          <a:xfrm>
            <a:off x="-252536" y="3284984"/>
            <a:ext cx="4824536" cy="18722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677046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pPr algn="r"/>
            <a:r>
              <a:rPr lang="nl-NL" dirty="0" smtClean="0"/>
              <a:t>Policy Instruments</a:t>
            </a:r>
            <a:br>
              <a:rPr lang="nl-NL" dirty="0" smtClean="0"/>
            </a:br>
            <a:r>
              <a:rPr lang="nl-NL" sz="4000" dirty="0" smtClean="0"/>
              <a:t>- </a:t>
            </a:r>
            <a:r>
              <a:rPr lang="nl-NL" sz="4000" dirty="0" smtClean="0"/>
              <a:t>results by sector (4) </a:t>
            </a:r>
            <a:endParaRPr lang="nl-NL" dirty="0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32100" y="2526799"/>
            <a:ext cx="7684316" cy="381129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7730232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/>
            <a:r>
              <a:rPr lang="en-GB" dirty="0" smtClean="0"/>
              <a:t>Sector patterns</a:t>
            </a:r>
            <a:br>
              <a:rPr lang="en-GB" dirty="0" smtClean="0"/>
            </a:br>
            <a:r>
              <a:rPr lang="en-GB" dirty="0" smtClean="0"/>
              <a:t>- </a:t>
            </a:r>
            <a:r>
              <a:rPr lang="en-GB" sz="4000" dirty="0" smtClean="0"/>
              <a:t>differentiation</a:t>
            </a:r>
            <a:endParaRPr lang="en-GB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99578"/>
            <a:ext cx="8229600" cy="4525963"/>
          </a:xfrm>
        </p:spPr>
        <p:txBody>
          <a:bodyPr>
            <a:normAutofit fontScale="85000" lnSpcReduction="20000"/>
          </a:bodyPr>
          <a:lstStyle/>
          <a:p>
            <a:r>
              <a:rPr lang="en-GB" dirty="0" smtClean="0"/>
              <a:t>Appear to be </a:t>
            </a:r>
            <a:r>
              <a:rPr lang="en-GB" dirty="0" smtClean="0"/>
              <a:t>better prospects for: </a:t>
            </a:r>
            <a:endParaRPr lang="en-GB" dirty="0" smtClean="0"/>
          </a:p>
          <a:p>
            <a:pPr lvl="1"/>
            <a:r>
              <a:rPr lang="en-GB" dirty="0" smtClean="0"/>
              <a:t>Electronics</a:t>
            </a:r>
            <a:r>
              <a:rPr lang="en-GB" dirty="0"/>
              <a:t> </a:t>
            </a:r>
            <a:r>
              <a:rPr lang="en-GB" dirty="0" smtClean="0"/>
              <a:t>&amp; manufactured goods</a:t>
            </a:r>
            <a:r>
              <a:rPr lang="en-GB" dirty="0" smtClean="0"/>
              <a:t> </a:t>
            </a:r>
            <a:r>
              <a:rPr lang="en-GB" dirty="0" smtClean="0"/>
              <a:t>(</a:t>
            </a:r>
            <a:r>
              <a:rPr lang="en-GB" dirty="0" err="1" smtClean="0"/>
              <a:t>Avg</a:t>
            </a:r>
            <a:r>
              <a:rPr lang="en-GB" dirty="0" smtClean="0"/>
              <a:t> </a:t>
            </a:r>
            <a:r>
              <a:rPr lang="en-GB" dirty="0" smtClean="0"/>
              <a:t>27)</a:t>
            </a:r>
            <a:endParaRPr lang="en-GB" dirty="0" smtClean="0"/>
          </a:p>
          <a:p>
            <a:pPr lvl="1"/>
            <a:r>
              <a:rPr lang="en-GB" dirty="0" smtClean="0"/>
              <a:t>Building </a:t>
            </a:r>
            <a:r>
              <a:rPr lang="en-GB" dirty="0"/>
              <a:t>materials (</a:t>
            </a:r>
            <a:r>
              <a:rPr lang="en-GB" dirty="0" err="1"/>
              <a:t>Avg</a:t>
            </a:r>
            <a:r>
              <a:rPr lang="en-GB" dirty="0"/>
              <a:t> </a:t>
            </a:r>
            <a:r>
              <a:rPr lang="en-GB" dirty="0" smtClean="0"/>
              <a:t>28)</a:t>
            </a:r>
          </a:p>
          <a:p>
            <a:pPr lvl="1"/>
            <a:r>
              <a:rPr lang="en-GB" dirty="0"/>
              <a:t>Transport – modes and vehicles (</a:t>
            </a:r>
            <a:r>
              <a:rPr lang="en-GB" dirty="0" err="1"/>
              <a:t>Avg</a:t>
            </a:r>
            <a:r>
              <a:rPr lang="en-GB" dirty="0"/>
              <a:t> </a:t>
            </a:r>
            <a:r>
              <a:rPr lang="en-GB" dirty="0" smtClean="0"/>
              <a:t>24)</a:t>
            </a:r>
            <a:endParaRPr lang="en-GB" dirty="0" smtClean="0"/>
          </a:p>
          <a:p>
            <a:r>
              <a:rPr lang="en-GB" dirty="0" smtClean="0"/>
              <a:t> </a:t>
            </a:r>
            <a:r>
              <a:rPr lang="en-GB" dirty="0" smtClean="0"/>
              <a:t>Intermediate – consumer agency over energy choices</a:t>
            </a:r>
            <a:endParaRPr lang="en-GB" dirty="0" smtClean="0"/>
          </a:p>
          <a:p>
            <a:pPr lvl="1"/>
            <a:r>
              <a:rPr lang="en-GB" dirty="0" smtClean="0"/>
              <a:t>Transport </a:t>
            </a:r>
            <a:r>
              <a:rPr lang="en-GB" dirty="0" smtClean="0"/>
              <a:t>fuel choice (</a:t>
            </a:r>
            <a:r>
              <a:rPr lang="en-GB" dirty="0" err="1" smtClean="0"/>
              <a:t>Avg</a:t>
            </a:r>
            <a:r>
              <a:rPr lang="en-GB" dirty="0" smtClean="0"/>
              <a:t> </a:t>
            </a:r>
            <a:r>
              <a:rPr lang="en-GB" dirty="0" smtClean="0"/>
              <a:t>18)</a:t>
            </a:r>
            <a:endParaRPr lang="en-GB" dirty="0" smtClean="0"/>
          </a:p>
          <a:p>
            <a:pPr lvl="1"/>
            <a:r>
              <a:rPr lang="en-GB" dirty="0" smtClean="0"/>
              <a:t>Textiles (</a:t>
            </a:r>
            <a:r>
              <a:rPr lang="en-GB" dirty="0" err="1" smtClean="0"/>
              <a:t>Avg</a:t>
            </a:r>
            <a:r>
              <a:rPr lang="en-GB" dirty="0" smtClean="0"/>
              <a:t> 18) </a:t>
            </a:r>
          </a:p>
          <a:p>
            <a:pPr lvl="1"/>
            <a:r>
              <a:rPr lang="en-GB" dirty="0" smtClean="0"/>
              <a:t>Paper </a:t>
            </a:r>
            <a:r>
              <a:rPr lang="en-GB" dirty="0"/>
              <a:t>and plastics </a:t>
            </a:r>
            <a:r>
              <a:rPr lang="en-GB" dirty="0" smtClean="0"/>
              <a:t>(</a:t>
            </a:r>
            <a:r>
              <a:rPr lang="en-GB" dirty="0" err="1" smtClean="0"/>
              <a:t>Avg</a:t>
            </a:r>
            <a:r>
              <a:rPr lang="en-GB" dirty="0" smtClean="0"/>
              <a:t> 16.7)</a:t>
            </a:r>
          </a:p>
          <a:p>
            <a:r>
              <a:rPr lang="en-GB" dirty="0" smtClean="0"/>
              <a:t>Most difficult sectors: </a:t>
            </a:r>
          </a:p>
          <a:p>
            <a:pPr lvl="1"/>
            <a:r>
              <a:rPr lang="en-GB" dirty="0"/>
              <a:t>Buildings electricity (and heat?) choice (13) </a:t>
            </a:r>
          </a:p>
          <a:p>
            <a:pPr lvl="1"/>
            <a:r>
              <a:rPr lang="en-GB" dirty="0" smtClean="0"/>
              <a:t>Food (14)</a:t>
            </a: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244311075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200" cy="1143000"/>
          </a:xfrm>
          <a:solidFill>
            <a:schemeClr val="tx2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pPr algn="r"/>
            <a:r>
              <a:rPr lang="en-GB" sz="3600" dirty="0" smtClean="0"/>
              <a:t>Need </a:t>
            </a:r>
            <a:r>
              <a:rPr lang="en-GB" sz="3600" dirty="0" smtClean="0"/>
              <a:t>to combine instruments </a:t>
            </a:r>
            <a:br>
              <a:rPr lang="en-GB" sz="3600" dirty="0" smtClean="0"/>
            </a:br>
            <a:r>
              <a:rPr lang="en-GB" sz="3600" dirty="0" smtClean="0"/>
              <a:t>in </a:t>
            </a:r>
            <a:r>
              <a:rPr lang="en-GB" sz="3600" dirty="0" err="1" smtClean="0"/>
              <a:t>sectoral</a:t>
            </a:r>
            <a:r>
              <a:rPr lang="en-GB" sz="3600" dirty="0" smtClean="0"/>
              <a:t> transformation </a:t>
            </a:r>
            <a:r>
              <a:rPr lang="en-GB" sz="3600" dirty="0" smtClean="0"/>
              <a:t>packages</a:t>
            </a:r>
            <a:endParaRPr lang="en-GB" sz="3600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4067550"/>
              </p:ext>
            </p:extLst>
          </p:nvPr>
        </p:nvGraphicFramePr>
        <p:xfrm>
          <a:off x="179512" y="1417638"/>
          <a:ext cx="8640960" cy="5278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20214"/>
                <a:gridCol w="4560506"/>
                <a:gridCol w="2160240"/>
              </a:tblGrid>
              <a:tr h="370840">
                <a:tc gridSpan="3">
                  <a:txBody>
                    <a:bodyPr/>
                    <a:lstStyle/>
                    <a:p>
                      <a:pPr algn="ctr"/>
                      <a:r>
                        <a:rPr lang="en-GB" sz="1600" dirty="0" err="1" smtClean="0"/>
                        <a:t>Eg</a:t>
                      </a:r>
                      <a:r>
                        <a:rPr lang="en-GB" sz="1600" dirty="0" smtClean="0"/>
                        <a:t>. Transport Transitions packages</a:t>
                      </a:r>
                      <a:endParaRPr lang="en-GB" sz="16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1600" dirty="0" smtClean="0"/>
                        <a:t>Facilitation: Infrastructure &amp; Information </a:t>
                      </a:r>
                      <a:endParaRPr lang="en-GB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baseline="0" dirty="0" smtClean="0"/>
                        <a:t>Infrastructure for EVs (and biofuels?)</a:t>
                      </a:r>
                    </a:p>
                    <a:p>
                      <a:r>
                        <a:rPr lang="en-GB" sz="1600" dirty="0" smtClean="0"/>
                        <a:t>Approved technology list for vehicle components? (could be aligned with label on vehicle resource); and biofuels?</a:t>
                      </a:r>
                    </a:p>
                    <a:p>
                      <a:r>
                        <a:rPr lang="en-GB" sz="1600" dirty="0" smtClean="0"/>
                        <a:t>Facilitate vehicle sharing / leasing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dirty="0" smtClean="0"/>
                        <a:t>Backed</a:t>
                      </a:r>
                      <a:r>
                        <a:rPr lang="en-GB" sz="1600" baseline="0" dirty="0" smtClean="0"/>
                        <a:t> by periodic information campaigns – the ‘transport vision’?</a:t>
                      </a:r>
                      <a:endParaRPr lang="en-GB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dirty="0" smtClean="0"/>
                        <a:t>Internationalisation</a:t>
                      </a:r>
                      <a:r>
                        <a:rPr lang="en-GB" sz="1600" baseline="0" dirty="0" smtClean="0"/>
                        <a:t> strategy </a:t>
                      </a:r>
                      <a:r>
                        <a:rPr lang="en-GB" sz="1600" baseline="0" dirty="0" err="1" smtClean="0"/>
                        <a:t>inc</a:t>
                      </a:r>
                      <a:r>
                        <a:rPr lang="en-GB" sz="1600" baseline="0" dirty="0" smtClean="0"/>
                        <a:t> foreign steel and assembly emissions</a:t>
                      </a:r>
                    </a:p>
                    <a:p>
                      <a:r>
                        <a:rPr lang="en-GB" sz="1600" baseline="0" dirty="0" smtClean="0"/>
                        <a:t>Transcontinental high speed rail invest</a:t>
                      </a:r>
                    </a:p>
                    <a:p>
                      <a:r>
                        <a:rPr lang="en-GB" sz="1600" baseline="0" dirty="0" smtClean="0"/>
                        <a:t>Aviation - biofuels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1600" dirty="0" smtClean="0"/>
                        <a:t>Regulatory</a:t>
                      </a:r>
                      <a:r>
                        <a:rPr lang="en-GB" sz="1600" baseline="0" dirty="0" smtClean="0"/>
                        <a:t> / Administrative route</a:t>
                      </a:r>
                      <a:endParaRPr lang="en-GB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dirty="0" smtClean="0"/>
                        <a:t>Squeeze</a:t>
                      </a:r>
                      <a:r>
                        <a:rPr lang="en-GB" sz="1600" baseline="0" dirty="0" smtClean="0"/>
                        <a:t> conventional </a:t>
                      </a:r>
                      <a:r>
                        <a:rPr lang="en-GB" sz="1600" baseline="0" dirty="0" err="1" smtClean="0"/>
                        <a:t>veh</a:t>
                      </a:r>
                      <a:r>
                        <a:rPr lang="en-GB" sz="1600" baseline="0" dirty="0" smtClean="0"/>
                        <a:t> standards</a:t>
                      </a:r>
                    </a:p>
                    <a:p>
                      <a:r>
                        <a:rPr lang="en-GB" sz="1600" baseline="0" dirty="0" smtClean="0"/>
                        <a:t>Licence system for exceptionally C-intensive modes (helicopters, SUVs)??</a:t>
                      </a:r>
                    </a:p>
                    <a:p>
                      <a:r>
                        <a:rPr lang="en-GB" sz="1600" baseline="0" dirty="0" smtClean="0"/>
                        <a:t>Zero carbon fuel required for EVs and hybrids </a:t>
                      </a:r>
                    </a:p>
                    <a:p>
                      <a:r>
                        <a:rPr lang="en-GB" sz="1600" baseline="0" dirty="0" err="1" smtClean="0"/>
                        <a:t>Govt</a:t>
                      </a:r>
                      <a:r>
                        <a:rPr lang="en-GB" sz="1600" baseline="0" dirty="0" smtClean="0"/>
                        <a:t> procurement for zero C </a:t>
                      </a:r>
                      <a:r>
                        <a:rPr lang="en-GB" sz="1600" baseline="0" dirty="0" err="1" smtClean="0"/>
                        <a:t>vehs</a:t>
                      </a:r>
                      <a:endParaRPr lang="en-GB" sz="1600" baseline="0" dirty="0" smtClean="0"/>
                    </a:p>
                    <a:p>
                      <a:r>
                        <a:rPr lang="en-GB" sz="1600" dirty="0" smtClean="0"/>
                        <a:t>Recycling</a:t>
                      </a:r>
                      <a:r>
                        <a:rPr lang="en-GB" sz="1600" baseline="0" dirty="0" smtClean="0"/>
                        <a:t> requirement for batteries</a:t>
                      </a:r>
                    </a:p>
                    <a:p>
                      <a:endParaRPr lang="en-GB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dirty="0" smtClean="0"/>
                        <a:t>Business supply chain procurement EV</a:t>
                      </a:r>
                      <a:r>
                        <a:rPr lang="en-GB" sz="1600" baseline="0" dirty="0" smtClean="0"/>
                        <a:t> components</a:t>
                      </a:r>
                    </a:p>
                    <a:p>
                      <a:r>
                        <a:rPr lang="en-GB" sz="1600" dirty="0" smtClean="0"/>
                        <a:t>ISO zero-carbon biofuels standards</a:t>
                      </a:r>
                    </a:p>
                    <a:p>
                      <a:r>
                        <a:rPr lang="en-GB" sz="1600" dirty="0" smtClean="0"/>
                        <a:t>Harmonised vehicle </a:t>
                      </a:r>
                      <a:r>
                        <a:rPr lang="en-GB" sz="1600" dirty="0" err="1" smtClean="0"/>
                        <a:t>envl</a:t>
                      </a:r>
                      <a:r>
                        <a:rPr lang="en-GB" sz="1600" dirty="0" smtClean="0"/>
                        <a:t> </a:t>
                      </a:r>
                    </a:p>
                    <a:p>
                      <a:endParaRPr lang="en-GB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1600" dirty="0" smtClean="0"/>
                        <a:t>Economic</a:t>
                      </a:r>
                      <a:r>
                        <a:rPr lang="en-GB" sz="1600" baseline="0" dirty="0" smtClean="0"/>
                        <a:t> / financial route</a:t>
                      </a:r>
                      <a:endParaRPr lang="en-GB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dirty="0" smtClean="0"/>
                        <a:t>Carbon intensive</a:t>
                      </a:r>
                      <a:r>
                        <a:rPr lang="en-GB" sz="1600" baseline="0" dirty="0" smtClean="0"/>
                        <a:t> materials charge + fuel excise duties </a:t>
                      </a:r>
                    </a:p>
                    <a:p>
                      <a:r>
                        <a:rPr lang="en-GB" sz="1600" baseline="0" dirty="0" smtClean="0"/>
                        <a:t>Preferential finance for zero C vehicles</a:t>
                      </a:r>
                    </a:p>
                    <a:p>
                      <a:endParaRPr lang="en-GB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baseline="0" dirty="0" smtClean="0"/>
                        <a:t>Carbon embodied charge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baseline="0" dirty="0" smtClean="0"/>
                        <a:t>EGS agreement on zero C vehicle duties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7443385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/>
            <a:r>
              <a:rPr lang="en-GB" dirty="0" smtClean="0"/>
              <a:t>Concluding </a:t>
            </a:r>
            <a:br>
              <a:rPr lang="en-GB" dirty="0" smtClean="0"/>
            </a:br>
            <a:r>
              <a:rPr lang="en-GB" dirty="0" smtClean="0"/>
              <a:t>remarks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endParaRPr lang="en-GB" dirty="0" smtClean="0"/>
          </a:p>
          <a:p>
            <a:pPr algn="ctr"/>
            <a:endParaRPr lang="en-GB" dirty="0"/>
          </a:p>
          <a:p>
            <a:pPr algn="ctr"/>
            <a:endParaRPr lang="en-GB" dirty="0" smtClean="0"/>
          </a:p>
          <a:p>
            <a:pPr marL="0" indent="0" algn="ctr">
              <a:buNone/>
            </a:pPr>
            <a:r>
              <a:rPr lang="en-GB" dirty="0" smtClean="0"/>
              <a:t>Some Outstanding issues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0339303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en-GB" sz="3100" dirty="0" smtClean="0"/>
              <a:t>(</a:t>
            </a:r>
            <a:r>
              <a:rPr lang="en-GB" sz="3100" dirty="0"/>
              <a:t>a) Manufacturing  </a:t>
            </a:r>
            <a:br>
              <a:rPr lang="en-GB" sz="3100" dirty="0"/>
            </a:br>
            <a:r>
              <a:rPr lang="en-GB" sz="3100" dirty="0"/>
              <a:t>/ machinery </a:t>
            </a:r>
            <a:r>
              <a:rPr lang="en-GB" sz="3100" smtClean="0"/>
              <a:t>&amp; equipment </a:t>
            </a:r>
            <a:endParaRPr lang="en-GB" sz="31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2116" y="2132856"/>
            <a:ext cx="8229600" cy="4525963"/>
          </a:xfrm>
        </p:spPr>
        <p:txBody>
          <a:bodyPr>
            <a:normAutofit fontScale="85000" lnSpcReduction="20000"/>
          </a:bodyPr>
          <a:lstStyle/>
          <a:p>
            <a:r>
              <a:rPr lang="en-GB" dirty="0" smtClean="0"/>
              <a:t>Listed in WP4.3 as one of top 3 but not part of any end-use consumer sector (WP6)</a:t>
            </a:r>
          </a:p>
          <a:p>
            <a:r>
              <a:rPr lang="en-GB" dirty="0" smtClean="0"/>
              <a:t>Some machinery may be readily ‘assigned’ to end-use consumer sectors: </a:t>
            </a:r>
          </a:p>
          <a:p>
            <a:pPr lvl="1"/>
            <a:r>
              <a:rPr lang="en-GB" dirty="0" smtClean="0"/>
              <a:t>Vehicles manufacturing =&gt; Transport</a:t>
            </a:r>
          </a:p>
          <a:p>
            <a:pPr lvl="1"/>
            <a:r>
              <a:rPr lang="en-GB" dirty="0" smtClean="0"/>
              <a:t>Consumer household goods =&gt; “White goods+” (rename)</a:t>
            </a:r>
          </a:p>
          <a:p>
            <a:r>
              <a:rPr lang="en-GB" dirty="0" smtClean="0"/>
              <a:t>Otherwise, assumption is that manufacturing can respond adequately to carbon / materials price signal?</a:t>
            </a:r>
          </a:p>
          <a:p>
            <a:pPr lvl="1"/>
            <a:r>
              <a:rPr lang="en-GB" dirty="0" smtClean="0"/>
              <a:t>Is this adequate? </a:t>
            </a:r>
            <a:r>
              <a:rPr lang="en-GB" dirty="0" err="1" smtClean="0"/>
              <a:t>Eg</a:t>
            </a:r>
            <a:r>
              <a:rPr lang="en-GB" dirty="0" smtClean="0"/>
              <a:t>. inefficiency of motor drives</a:t>
            </a:r>
          </a:p>
          <a:p>
            <a:pPr lvl="1"/>
            <a:r>
              <a:rPr lang="en-GB" dirty="0" smtClean="0"/>
              <a:t>Manufacturing sector may be critical re tackling carbon leakage </a:t>
            </a:r>
            <a:r>
              <a:rPr lang="en-GB" dirty="0" err="1" smtClean="0"/>
              <a:t>eg</a:t>
            </a:r>
            <a:r>
              <a:rPr lang="en-GB" dirty="0" smtClean="0"/>
              <a:t>. steel commodity charge promotes migration towards machinery imports?</a:t>
            </a:r>
          </a:p>
          <a:p>
            <a:pPr lv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9625168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/>
            <a:r>
              <a:rPr lang="en-GB" dirty="0" smtClean="0"/>
              <a:t>(b) Other </a:t>
            </a:r>
            <a:r>
              <a:rPr lang="en-GB" dirty="0"/>
              <a:t>sectors &amp; </a:t>
            </a:r>
            <a:br>
              <a:rPr lang="en-GB" dirty="0"/>
            </a:br>
            <a:r>
              <a:rPr lang="en-GB" dirty="0"/>
              <a:t>(</a:t>
            </a:r>
            <a:r>
              <a:rPr lang="en-GB" dirty="0" smtClean="0"/>
              <a:t>c) sector packages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04864"/>
            <a:ext cx="8229600" cy="4525963"/>
          </a:xfrm>
        </p:spPr>
        <p:txBody>
          <a:bodyPr>
            <a:normAutofit fontScale="85000" lnSpcReduction="10000"/>
          </a:bodyPr>
          <a:lstStyle/>
          <a:p>
            <a:r>
              <a:rPr lang="en-GB" dirty="0"/>
              <a:t>What to do about food</a:t>
            </a:r>
            <a:r>
              <a:rPr lang="en-GB" dirty="0" smtClean="0"/>
              <a:t>?</a:t>
            </a:r>
          </a:p>
          <a:p>
            <a:r>
              <a:rPr lang="en-GB" dirty="0" smtClean="0"/>
              <a:t>The big service sectors (health, public admin, defence)</a:t>
            </a:r>
          </a:p>
          <a:p>
            <a:r>
              <a:rPr lang="en-GB" dirty="0" smtClean="0"/>
              <a:t>International bunker fuels?</a:t>
            </a:r>
            <a:endParaRPr lang="en-GB" dirty="0"/>
          </a:p>
          <a:p>
            <a:r>
              <a:rPr lang="en-GB" dirty="0" smtClean="0"/>
              <a:t>How strong a role for ‘intermediate goods’ intensive materials </a:t>
            </a:r>
            <a:r>
              <a:rPr lang="en-GB" dirty="0" err="1" smtClean="0"/>
              <a:t>etc</a:t>
            </a:r>
            <a:r>
              <a:rPr lang="en-GB" dirty="0" smtClean="0"/>
              <a:t> charge / carbon embodied charge to feed through all </a:t>
            </a:r>
            <a:r>
              <a:rPr lang="en-GB" dirty="0" err="1" smtClean="0"/>
              <a:t>inc</a:t>
            </a:r>
            <a:r>
              <a:rPr lang="en-GB" dirty="0" smtClean="0"/>
              <a:t> manufacturing / machinery</a:t>
            </a:r>
          </a:p>
          <a:p>
            <a:endParaRPr lang="en-GB" dirty="0" smtClean="0"/>
          </a:p>
          <a:p>
            <a:r>
              <a:rPr lang="en-GB" dirty="0" smtClean="0"/>
              <a:t>Map what (packages) would make a big difference, by sector … WP5.2 </a:t>
            </a:r>
            <a:r>
              <a:rPr lang="en-GB" dirty="0" smtClean="0">
                <a:sym typeface="Wingdings" panose="05000000000000000000" pitchFamily="2" charset="2"/>
              </a:rPr>
              <a:t> WP5.3</a:t>
            </a:r>
            <a:endParaRPr lang="en-GB" dirty="0" smtClean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49598194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en-GB" dirty="0" smtClean="0"/>
              <a:t>Timeline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8209" y="2204864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en-GB" dirty="0" smtClean="0"/>
              <a:t>Revised schedule: due to deliver WP5.2 end May 2015</a:t>
            </a:r>
          </a:p>
          <a:p>
            <a:r>
              <a:rPr lang="en-GB" dirty="0" smtClean="0"/>
              <a:t>Plentiful material; this looks possible if deliverable stops with the instrumental analysis as already conducted</a:t>
            </a:r>
          </a:p>
          <a:p>
            <a:r>
              <a:rPr lang="en-GB" dirty="0" smtClean="0"/>
              <a:t>Maybe possible to include refined “scope” value if other WP willing to input</a:t>
            </a:r>
          </a:p>
          <a:p>
            <a:r>
              <a:rPr lang="en-GB" dirty="0" smtClean="0"/>
              <a:t>Not likely to deliver EV case study on this timescale</a:t>
            </a:r>
          </a:p>
          <a:p>
            <a:r>
              <a:rPr lang="en-GB" dirty="0"/>
              <a:t>Not possible if scope extended to construction of policy packages &amp; associated “deeper dives”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910932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2" name="Rectangle 2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/>
          </a:p>
        </p:txBody>
      </p:sp>
      <p:grpSp>
        <p:nvGrpSpPr>
          <p:cNvPr id="2049" name="Group 57"/>
          <p:cNvGrpSpPr>
            <a:grpSpLocks/>
          </p:cNvGrpSpPr>
          <p:nvPr/>
        </p:nvGrpSpPr>
        <p:grpSpPr bwMode="auto">
          <a:xfrm>
            <a:off x="-396552" y="2132856"/>
            <a:ext cx="7704856" cy="4248789"/>
            <a:chOff x="1202" y="3502"/>
            <a:chExt cx="7835" cy="7248"/>
          </a:xfrm>
        </p:grpSpPr>
        <p:grpSp>
          <p:nvGrpSpPr>
            <p:cNvPr id="9" name="Group 58"/>
            <p:cNvGrpSpPr>
              <a:grpSpLocks/>
            </p:cNvGrpSpPr>
            <p:nvPr/>
          </p:nvGrpSpPr>
          <p:grpSpPr bwMode="auto">
            <a:xfrm>
              <a:off x="1202" y="3502"/>
              <a:ext cx="7835" cy="7248"/>
              <a:chOff x="1090" y="2812"/>
              <a:chExt cx="10404" cy="9210"/>
            </a:xfrm>
          </p:grpSpPr>
          <p:sp>
            <p:nvSpPr>
              <p:cNvPr id="11" name="Text Box 59"/>
              <p:cNvSpPr txBox="1">
                <a:spLocks noChangeArrowheads="1"/>
              </p:cNvSpPr>
              <p:nvPr/>
            </p:nvSpPr>
            <p:spPr bwMode="auto">
              <a:xfrm>
                <a:off x="5174" y="2812"/>
                <a:ext cx="5133" cy="1105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D6E3BC"/>
                  </a:gs>
                </a:gsLst>
                <a:lin ang="5400000" scaled="1"/>
              </a:gradFill>
              <a:ln w="12700">
                <a:solidFill>
                  <a:srgbClr val="C2D69B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4E6128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Consumer-driven  energy &amp; emissions</a:t>
                </a:r>
                <a:endParaRPr kumimoji="0" lang="en-US" sz="2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12" name="Text Box 60"/>
              <p:cNvSpPr txBox="1">
                <a:spLocks noChangeArrowheads="1"/>
              </p:cNvSpPr>
              <p:nvPr/>
            </p:nvSpPr>
            <p:spPr bwMode="auto">
              <a:xfrm>
                <a:off x="6624" y="4382"/>
                <a:ext cx="2160" cy="1008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ABFA0"/>
                  </a:gs>
                </a:gsLst>
                <a:lin ang="5400000" scaled="1"/>
              </a:gradFill>
              <a:ln w="12700">
                <a:solidFill>
                  <a:srgbClr val="97A071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7F7F7F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cy-GB" sz="1400" b="1" i="0" u="sng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Use</a:t>
                </a:r>
                <a:endParaRPr kumimoji="0" lang="cy-GB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13" name="Text Box 61"/>
              <p:cNvSpPr txBox="1">
                <a:spLocks noChangeArrowheads="1"/>
              </p:cNvSpPr>
              <p:nvPr/>
            </p:nvSpPr>
            <p:spPr bwMode="auto">
              <a:xfrm>
                <a:off x="9278" y="4382"/>
                <a:ext cx="2057" cy="1008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8CCE4"/>
                  </a:gs>
                </a:gsLst>
                <a:lin ang="5400000" scaled="1"/>
              </a:gradFill>
              <a:ln w="12700">
                <a:solidFill>
                  <a:srgbClr val="95B3D7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243F60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cy-GB" sz="1400" b="1" i="0" u="sng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Embodied</a:t>
                </a:r>
                <a:endParaRPr kumimoji="0" lang="cy-GB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16" name="Text Box 63"/>
              <p:cNvSpPr txBox="1">
                <a:spLocks noChangeArrowheads="1"/>
              </p:cNvSpPr>
              <p:nvPr/>
            </p:nvSpPr>
            <p:spPr bwMode="auto">
              <a:xfrm>
                <a:off x="4176" y="4382"/>
                <a:ext cx="2448" cy="1008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ABFA0"/>
                  </a:gs>
                </a:gsLst>
                <a:lin ang="5400000" scaled="1"/>
              </a:gradFill>
              <a:ln w="12700">
                <a:solidFill>
                  <a:srgbClr val="97A071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7F7F7F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cy-GB" sz="1400" b="1" i="0" u="sng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Efficiency of Stock</a:t>
                </a:r>
                <a:endParaRPr kumimoji="0" lang="cy-GB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0" name="AutoShape 65"/>
              <p:cNvSpPr>
                <a:spLocks noChangeShapeType="1"/>
              </p:cNvSpPr>
              <p:nvPr/>
            </p:nvSpPr>
            <p:spPr bwMode="auto">
              <a:xfrm>
                <a:off x="6624" y="4382"/>
                <a:ext cx="0" cy="781"/>
              </a:xfrm>
              <a:prstGeom prst="straightConnector1">
                <a:avLst/>
              </a:prstGeom>
              <a:noFill/>
              <a:ln w="28575">
                <a:solidFill>
                  <a:srgbClr val="FFFFFF"/>
                </a:solidFill>
                <a:prstDash val="dash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sz="2400"/>
              </a:p>
            </p:txBody>
          </p:sp>
          <p:sp>
            <p:nvSpPr>
              <p:cNvPr id="21" name="Text Box 66"/>
              <p:cNvSpPr txBox="1">
                <a:spLocks noChangeArrowheads="1"/>
              </p:cNvSpPr>
              <p:nvPr/>
            </p:nvSpPr>
            <p:spPr bwMode="auto">
              <a:xfrm>
                <a:off x="1090" y="5950"/>
                <a:ext cx="2917" cy="202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cy-GB" b="1" i="0" u="none" strike="noStrike" cap="none" normalizeH="0" baseline="0" dirty="0" smtClean="0">
                    <a:ln>
                      <a:noFill/>
                    </a:ln>
                    <a:solidFill>
                      <a:srgbClr val="4A442A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	Buildings</a:t>
                </a:r>
                <a:endParaRPr kumimoji="0" lang="cy-GB" sz="2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3" name="Text Box 67"/>
              <p:cNvSpPr txBox="1">
                <a:spLocks noChangeArrowheads="1"/>
              </p:cNvSpPr>
              <p:nvPr/>
            </p:nvSpPr>
            <p:spPr bwMode="auto">
              <a:xfrm>
                <a:off x="1090" y="7974"/>
                <a:ext cx="2721" cy="202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cy-GB" b="1" i="0" u="none" strike="noStrike" cap="none" normalizeH="0" baseline="0" smtClean="0">
                    <a:ln>
                      <a:noFill/>
                    </a:ln>
                    <a:solidFill>
                      <a:srgbClr val="4A442A"/>
                    </a:solidFill>
                    <a:effectLst/>
                    <a:latin typeface="Bell MT" pitchFamily="18" charset="0"/>
                    <a:ea typeface="MS Mincho" pitchFamily="49" charset="-128"/>
                    <a:cs typeface="Times New Roman" pitchFamily="18" charset="0"/>
                  </a:rPr>
                  <a:t>	Industry</a:t>
                </a:r>
                <a:endParaRPr kumimoji="0" lang="cy-GB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4" name="Text Box 68"/>
              <p:cNvSpPr txBox="1">
                <a:spLocks noChangeArrowheads="1"/>
              </p:cNvSpPr>
              <p:nvPr/>
            </p:nvSpPr>
            <p:spPr bwMode="auto">
              <a:xfrm>
                <a:off x="1090" y="9998"/>
                <a:ext cx="2721" cy="199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cy-GB" b="1" i="0" u="none" strike="noStrike" cap="none" normalizeH="0" baseline="0" smtClean="0">
                    <a:ln>
                      <a:noFill/>
                    </a:ln>
                    <a:solidFill>
                      <a:srgbClr val="4A442A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	</a:t>
                </a:r>
                <a:r>
                  <a:rPr kumimoji="0" lang="cy-GB" sz="1600" b="1" i="0" u="none" strike="noStrike" cap="none" normalizeH="0" baseline="0" smtClean="0">
                    <a:ln>
                      <a:noFill/>
                    </a:ln>
                    <a:solidFill>
                      <a:srgbClr val="4A442A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Transport</a:t>
                </a:r>
                <a:endParaRPr kumimoji="0" lang="cy-GB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5" name="Text Box 69"/>
              <p:cNvSpPr txBox="1">
                <a:spLocks noChangeArrowheads="1"/>
              </p:cNvSpPr>
              <p:nvPr/>
            </p:nvSpPr>
            <p:spPr bwMode="auto">
              <a:xfrm>
                <a:off x="4287" y="5950"/>
                <a:ext cx="2337" cy="2024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ABFA0"/>
                  </a:gs>
                </a:gsLst>
                <a:lin ang="5400000" scaled="1"/>
              </a:gradFill>
              <a:ln w="12700">
                <a:solidFill>
                  <a:srgbClr val="97A071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7F7F7F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cy-GB" sz="1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Insulation</a:t>
                </a:r>
                <a:endParaRPr kumimoji="0" lang="cy-GB" sz="2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cy-GB" sz="1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Integrated heating and cooling system.</a:t>
                </a:r>
                <a:endParaRPr kumimoji="0" lang="cy-GB" sz="2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cy-GB" sz="1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Efficient appliances</a:t>
                </a:r>
                <a:endParaRPr kumimoji="0" lang="cy-GB" sz="40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6" name="Text Box 70"/>
              <p:cNvSpPr txBox="1">
                <a:spLocks noChangeArrowheads="1"/>
              </p:cNvSpPr>
              <p:nvPr/>
            </p:nvSpPr>
            <p:spPr bwMode="auto">
              <a:xfrm>
                <a:off x="4287" y="7974"/>
                <a:ext cx="2337" cy="2024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ABFA0"/>
                  </a:gs>
                </a:gsLst>
                <a:lin ang="5400000" scaled="1"/>
              </a:gradFill>
              <a:ln w="12700">
                <a:solidFill>
                  <a:srgbClr val="97A071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7F7F7F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cy-GB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Efficiency of machinery used</a:t>
                </a:r>
                <a:endParaRPr kumimoji="0" lang="cy-GB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cy-GB" sz="1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Modes of transporting goods incorporated</a:t>
                </a:r>
                <a:endParaRPr kumimoji="0" lang="cy-GB" sz="2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cy-GB" sz="40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7" name="Text Box 71"/>
              <p:cNvSpPr txBox="1">
                <a:spLocks noChangeArrowheads="1"/>
              </p:cNvSpPr>
              <p:nvPr/>
            </p:nvSpPr>
            <p:spPr bwMode="auto">
              <a:xfrm>
                <a:off x="4287" y="9998"/>
                <a:ext cx="2337" cy="2024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ABFA0"/>
                  </a:gs>
                </a:gsLst>
                <a:lin ang="5400000" scaled="1"/>
              </a:gradFill>
              <a:ln w="12700">
                <a:solidFill>
                  <a:srgbClr val="97A071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7F7F7F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Vehicle efficiency </a:t>
                </a:r>
                <a:endParaRPr kumimoji="0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0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8" name="Text Box 72"/>
              <p:cNvSpPr txBox="1">
                <a:spLocks noChangeArrowheads="1"/>
              </p:cNvSpPr>
              <p:nvPr/>
            </p:nvSpPr>
            <p:spPr bwMode="auto">
              <a:xfrm>
                <a:off x="6624" y="5950"/>
                <a:ext cx="2160" cy="2024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ABFA0"/>
                  </a:gs>
                </a:gsLst>
                <a:lin ang="5400000" scaled="1"/>
              </a:gradFill>
              <a:ln w="12700">
                <a:solidFill>
                  <a:srgbClr val="97A071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7F7F7F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en-US" sz="1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Closing windows while heating or cooling system is operating</a:t>
                </a:r>
                <a:endParaRPr kumimoji="0" lang="en-US" sz="2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en-US" sz="1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Avoid dripping taps or showers dripping</a:t>
                </a:r>
                <a:endParaRPr kumimoji="0" lang="en-US" sz="2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ea typeface="MS Mincho" pitchFamily="49" charset="-128"/>
                    <a:cs typeface="Calibri" pitchFamily="34" charset="0"/>
                  </a:rPr>
                  <a:t> </a:t>
                </a:r>
                <a:endParaRPr kumimoji="0" lang="en-US" sz="2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0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29" name="Text Box 73"/>
              <p:cNvSpPr txBox="1">
                <a:spLocks noChangeArrowheads="1"/>
              </p:cNvSpPr>
              <p:nvPr/>
            </p:nvSpPr>
            <p:spPr bwMode="auto">
              <a:xfrm>
                <a:off x="6624" y="7974"/>
                <a:ext cx="2160" cy="2024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ABFA0"/>
                  </a:gs>
                </a:gsLst>
                <a:lin ang="5400000" scaled="1"/>
              </a:gradFill>
              <a:ln w="12700">
                <a:solidFill>
                  <a:srgbClr val="97A071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7F7F7F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Efficient use of materials</a:t>
                </a:r>
                <a:endParaRPr kumimoji="0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Heat cascading</a:t>
                </a:r>
                <a:endParaRPr kumimoji="0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Maintenance</a:t>
                </a:r>
                <a:endParaRPr kumimoji="0" lang="en-US" sz="40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0" name="Text Box 74"/>
              <p:cNvSpPr txBox="1">
                <a:spLocks noChangeArrowheads="1"/>
              </p:cNvSpPr>
              <p:nvPr/>
            </p:nvSpPr>
            <p:spPr bwMode="auto">
              <a:xfrm>
                <a:off x="6624" y="9998"/>
                <a:ext cx="2160" cy="2024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ABFA0"/>
                  </a:gs>
                </a:gsLst>
                <a:lin ang="5400000" scaled="1"/>
              </a:gradFill>
              <a:ln w="12700">
                <a:solidFill>
                  <a:srgbClr val="97A071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7F7F7F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cy-GB" sz="1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Mode of transport</a:t>
                </a:r>
                <a:endParaRPr kumimoji="0" lang="cy-GB" sz="2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cy-GB" sz="1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Tyre pressure</a:t>
                </a:r>
                <a:endParaRPr kumimoji="0" lang="cy-GB" sz="2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cy-GB" sz="1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Maintenance.</a:t>
                </a:r>
                <a:endParaRPr kumimoji="0" lang="cy-GB" sz="40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1" name="Text Box 75"/>
              <p:cNvSpPr txBox="1">
                <a:spLocks noChangeArrowheads="1"/>
              </p:cNvSpPr>
              <p:nvPr/>
            </p:nvSpPr>
            <p:spPr bwMode="auto">
              <a:xfrm>
                <a:off x="9157" y="5950"/>
                <a:ext cx="2337" cy="2024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8CCE4"/>
                  </a:gs>
                </a:gsLst>
                <a:lin ang="5400000" scaled="1"/>
              </a:gradFill>
              <a:ln w="12700">
                <a:solidFill>
                  <a:srgbClr val="95B3D7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243F60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Construction materials </a:t>
                </a:r>
                <a:endParaRPr kumimoji="0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Construction and transport </a:t>
                </a:r>
                <a:endParaRPr kumimoji="0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Surrounding infrastructure</a:t>
                </a:r>
                <a:endParaRPr kumimoji="0" lang="en-US" sz="40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2" name="Text Box 76"/>
              <p:cNvSpPr txBox="1">
                <a:spLocks noChangeArrowheads="1"/>
              </p:cNvSpPr>
              <p:nvPr/>
            </p:nvSpPr>
            <p:spPr bwMode="auto">
              <a:xfrm>
                <a:off x="9157" y="7974"/>
                <a:ext cx="2337" cy="2024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8CCE4"/>
                  </a:gs>
                </a:gsLst>
                <a:lin ang="5400000" scaled="1"/>
              </a:gradFill>
              <a:ln w="12700">
                <a:solidFill>
                  <a:srgbClr val="95B3D7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243F60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Raw materials used: extraction, transport and processing</a:t>
                </a:r>
                <a:endParaRPr kumimoji="0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Leakage from mines, pipelines</a:t>
                </a:r>
                <a:endParaRPr kumimoji="0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0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3" name="Text Box 77"/>
              <p:cNvSpPr txBox="1">
                <a:spLocks noChangeArrowheads="1"/>
              </p:cNvSpPr>
              <p:nvPr/>
            </p:nvSpPr>
            <p:spPr bwMode="auto">
              <a:xfrm>
                <a:off x="9157" y="9969"/>
                <a:ext cx="2337" cy="2024"/>
              </a:xfrm>
              <a:prstGeom prst="rect">
                <a:avLst/>
              </a:prstGeom>
              <a:gradFill rotWithShape="0">
                <a:gsLst>
                  <a:gs pos="0">
                    <a:srgbClr val="FFFFFF"/>
                  </a:gs>
                  <a:gs pos="100000">
                    <a:srgbClr val="B8CCE4"/>
                  </a:gs>
                </a:gsLst>
                <a:lin ang="5400000" scaled="1"/>
              </a:gradFill>
              <a:ln w="12700">
                <a:solidFill>
                  <a:srgbClr val="95B3D7"/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rgbClr val="243F60">
                    <a:alpha val="50000"/>
                  </a:srgb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cy-GB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Raw materials in vehicle construction</a:t>
                </a:r>
                <a:endParaRPr kumimoji="0" lang="cy-GB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Char char="•"/>
                  <a:tabLst/>
                </a:pPr>
                <a:r>
                  <a:rPr kumimoji="0" lang="cy-GB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Bell MT" pitchFamily="18" charset="0"/>
                    <a:ea typeface="MS Mincho" pitchFamily="49" charset="-128"/>
                    <a:cs typeface="Calibri" pitchFamily="34" charset="0"/>
                  </a:rPr>
                  <a:t>Vehicle disposal </a:t>
                </a:r>
                <a:endParaRPr kumimoji="0" lang="cy-GB" sz="40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4" name="AutoShape 78"/>
              <p:cNvSpPr>
                <a:spLocks noChangeShapeType="1"/>
              </p:cNvSpPr>
              <p:nvPr/>
            </p:nvSpPr>
            <p:spPr bwMode="auto">
              <a:xfrm>
                <a:off x="6624" y="5950"/>
                <a:ext cx="0" cy="6043"/>
              </a:xfrm>
              <a:prstGeom prst="straightConnector1">
                <a:avLst/>
              </a:prstGeom>
              <a:noFill/>
              <a:ln w="28575">
                <a:solidFill>
                  <a:srgbClr val="FFFFFF"/>
                </a:solidFill>
                <a:prstDash val="dash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 sz="2400"/>
              </a:p>
            </p:txBody>
          </p:sp>
        </p:grpSp>
        <p:sp>
          <p:nvSpPr>
            <p:cNvPr id="35" name="AutoShape 79"/>
            <p:cNvSpPr>
              <a:spLocks noChangeShapeType="1"/>
            </p:cNvSpPr>
            <p:nvPr/>
          </p:nvSpPr>
          <p:spPr bwMode="auto">
            <a:xfrm>
              <a:off x="5370" y="4735"/>
              <a:ext cx="0" cy="885"/>
            </a:xfrm>
            <a:prstGeom prst="straightConnector1">
              <a:avLst/>
            </a:prstGeom>
            <a:noFill/>
            <a:ln w="12700">
              <a:solidFill>
                <a:srgbClr val="000000"/>
              </a:solidFill>
              <a:prstDash val="lgDash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 sz="2400"/>
            </a:p>
          </p:txBody>
        </p:sp>
      </p:grpSp>
      <p:sp>
        <p:nvSpPr>
          <p:cNvPr id="36" name="Title 1"/>
          <p:cNvSpPr txBox="1">
            <a:spLocks/>
          </p:cNvSpPr>
          <p:nvPr/>
        </p:nvSpPr>
        <p:spPr bwMode="auto">
          <a:xfrm>
            <a:off x="179512" y="188640"/>
            <a:ext cx="8222879" cy="117501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  <a:extLst/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r>
              <a:rPr lang="en-GB" sz="2400" dirty="0" smtClean="0">
                <a:latin typeface="Tahoma" charset="0"/>
                <a:cs typeface="Tahoma" charset="0"/>
              </a:rPr>
              <a:t>Taking energy / resource efficiency </a:t>
            </a:r>
            <a:r>
              <a:rPr lang="en-GB" sz="2400" dirty="0" smtClean="0">
                <a:latin typeface="Tahoma" charset="0"/>
                <a:cs typeface="Tahoma" charset="0"/>
              </a:rPr>
              <a:t>/ consumption much </a:t>
            </a:r>
            <a:r>
              <a:rPr lang="en-GB" sz="2400" dirty="0" smtClean="0">
                <a:latin typeface="Tahoma" charset="0"/>
                <a:cs typeface="Tahoma" charset="0"/>
              </a:rPr>
              <a:t>further is likely to require digging into dimensions of use and embodied energy</a:t>
            </a:r>
            <a:endParaRPr lang="en-GB" sz="2400" dirty="0">
              <a:latin typeface="Tahoma" charset="0"/>
              <a:cs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2231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7"/>
          <p:cNvGraphicFramePr>
            <a:graphicFrameLocks noGrp="1"/>
          </p:cNvGraphicFramePr>
          <p:nvPr>
            <p:extLst/>
          </p:nvPr>
        </p:nvGraphicFramePr>
        <p:xfrm>
          <a:off x="1259632" y="1628800"/>
          <a:ext cx="6336704" cy="1310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97025"/>
                <a:gridCol w="3255503"/>
                <a:gridCol w="1584176"/>
              </a:tblGrid>
              <a:tr h="122413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2400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2000" dirty="0" smtClean="0">
                          <a:solidFill>
                            <a:srgbClr val="000000"/>
                          </a:solidFill>
                        </a:rPr>
                        <a:t>Satisficing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400" b="0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Habits</a:t>
                      </a:r>
                      <a:r>
                        <a:rPr lang="en-GB" sz="1400" b="0" baseline="0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, myopia, inattention to incidental / intangible costs; endemic ‘contractual failures’, principal-agent failures, risk aversion to change or investment</a:t>
                      </a:r>
                      <a:endParaRPr lang="en-GB" sz="1400" b="0" dirty="0" smtClean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1600" b="1" dirty="0" smtClean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b="1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Behavioural and organisational economics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59632" y="930206"/>
            <a:ext cx="1440160" cy="369332"/>
          </a:xfrm>
          <a:prstGeom prst="rect">
            <a:avLst/>
          </a:prstGeom>
          <a:solidFill>
            <a:schemeClr val="accent1">
              <a:lumMod val="9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n-GB" b="1" dirty="0" smtClean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DOMAIN</a:t>
            </a:r>
            <a:endParaRPr lang="en-GB" b="1"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6012160" y="836712"/>
            <a:ext cx="1584176" cy="584775"/>
          </a:xfrm>
          <a:prstGeom prst="rect">
            <a:avLst/>
          </a:prstGeom>
          <a:solidFill>
            <a:schemeClr val="accent1">
              <a:lumMod val="9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n-GB" sz="1600" b="1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Theoretical foundations</a:t>
            </a:r>
            <a:endParaRPr lang="en-GB" b="1"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203848" y="930206"/>
            <a:ext cx="2079304" cy="338554"/>
          </a:xfrm>
          <a:prstGeom prst="rect">
            <a:avLst/>
          </a:prstGeom>
          <a:solidFill>
            <a:schemeClr val="accent1">
              <a:lumMod val="9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n-GB" sz="1600" b="1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Characteristics</a:t>
            </a:r>
            <a:endParaRPr lang="en-GB" b="1"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6" name="Title 2"/>
          <p:cNvSpPr>
            <a:spLocks noGrp="1"/>
          </p:cNvSpPr>
          <p:nvPr>
            <p:ph type="title"/>
          </p:nvPr>
        </p:nvSpPr>
        <p:spPr>
          <a:xfrm>
            <a:off x="323528" y="-162272"/>
            <a:ext cx="8496944" cy="1143000"/>
          </a:xfrm>
        </p:spPr>
        <p:txBody>
          <a:bodyPr>
            <a:normAutofit fontScale="90000"/>
          </a:bodyPr>
          <a:lstStyle/>
          <a:p>
            <a:pPr algn="l"/>
            <a:r>
              <a:rPr lang="en-GB" sz="2700" kern="0" dirty="0" smtClean="0">
                <a:solidFill>
                  <a:srgbClr val="000000"/>
                </a:solidFill>
              </a:rPr>
              <a:t>A </a:t>
            </a:r>
            <a:r>
              <a:rPr lang="en-GB" sz="2700" i="1" kern="0" dirty="0" smtClean="0">
                <a:solidFill>
                  <a:srgbClr val="000000"/>
                </a:solidFill>
              </a:rPr>
              <a:t>high level </a:t>
            </a:r>
            <a:r>
              <a:rPr lang="en-GB" sz="2700" kern="0" dirty="0" smtClean="0">
                <a:solidFill>
                  <a:srgbClr val="000000"/>
                </a:solidFill>
              </a:rPr>
              <a:t>policy </a:t>
            </a:r>
            <a:r>
              <a:rPr lang="en-GB" sz="2700" kern="0" dirty="0" smtClean="0">
                <a:solidFill>
                  <a:srgbClr val="000000"/>
                </a:solidFill>
              </a:rPr>
              <a:t>analysis should </a:t>
            </a:r>
            <a:r>
              <a:rPr lang="en-GB" sz="2700" kern="0" dirty="0" smtClean="0">
                <a:solidFill>
                  <a:srgbClr val="000000"/>
                </a:solidFill>
              </a:rPr>
              <a:t>note different decision-making </a:t>
            </a:r>
            <a:r>
              <a:rPr lang="en-GB" sz="2700" kern="0" dirty="0" smtClean="0">
                <a:solidFill>
                  <a:srgbClr val="000000"/>
                </a:solidFill>
              </a:rPr>
              <a:t>processes, different </a:t>
            </a:r>
            <a:r>
              <a:rPr lang="en-GB" sz="2700" kern="0" dirty="0" smtClean="0">
                <a:solidFill>
                  <a:srgbClr val="000000"/>
                </a:solidFill>
              </a:rPr>
              <a:t>theoretical foundations </a:t>
            </a:r>
            <a:r>
              <a:rPr lang="en-GB" sz="2700" kern="0" dirty="0" smtClean="0">
                <a:solidFill>
                  <a:srgbClr val="000000"/>
                </a:solidFill>
              </a:rPr>
              <a:t>at </a:t>
            </a:r>
            <a:r>
              <a:rPr lang="en-GB" sz="2700" kern="0" dirty="0">
                <a:solidFill>
                  <a:srgbClr val="000000"/>
                </a:solidFill>
              </a:rPr>
              <a:t>different </a:t>
            </a:r>
            <a:r>
              <a:rPr lang="en-GB" sz="2700" kern="0" dirty="0" smtClean="0">
                <a:solidFill>
                  <a:srgbClr val="000000"/>
                </a:solidFill>
              </a:rPr>
              <a:t>scales</a:t>
            </a:r>
            <a:endParaRPr lang="en-GB" dirty="0"/>
          </a:p>
        </p:txBody>
      </p:sp>
      <p:sp>
        <p:nvSpPr>
          <p:cNvPr id="17" name="Down Arrow 16"/>
          <p:cNvSpPr/>
          <p:nvPr/>
        </p:nvSpPr>
        <p:spPr>
          <a:xfrm>
            <a:off x="383427" y="1631931"/>
            <a:ext cx="892703" cy="4029317"/>
          </a:xfrm>
          <a:prstGeom prst="downArrow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900">
              <a:solidFill>
                <a:srgbClr val="FFFFFF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665333" y="1852708"/>
            <a:ext cx="32889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dirty="0">
                <a:solidFill>
                  <a:srgbClr val="333399"/>
                </a:solidFill>
              </a:rPr>
              <a:t>S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O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C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I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A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L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 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S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C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A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L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E</a:t>
            </a:r>
          </a:p>
        </p:txBody>
      </p:sp>
      <p:sp>
        <p:nvSpPr>
          <p:cNvPr id="19" name="Down Arrow 18"/>
          <p:cNvSpPr/>
          <p:nvPr/>
        </p:nvSpPr>
        <p:spPr>
          <a:xfrm>
            <a:off x="7740352" y="1647987"/>
            <a:ext cx="939687" cy="4029317"/>
          </a:xfrm>
          <a:prstGeom prst="downArrow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2400">
              <a:solidFill>
                <a:srgbClr val="FFFFFF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8082852" y="1644012"/>
            <a:ext cx="328891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dirty="0">
                <a:solidFill>
                  <a:srgbClr val="333399"/>
                </a:solidFill>
              </a:rPr>
              <a:t>T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I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M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E </a:t>
            </a:r>
          </a:p>
          <a:p>
            <a:pPr algn="ctr"/>
            <a:endParaRPr lang="en-GB" b="1" dirty="0">
              <a:solidFill>
                <a:srgbClr val="333399"/>
              </a:solidFill>
            </a:endParaRP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H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O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R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I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Z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O</a:t>
            </a:r>
          </a:p>
          <a:p>
            <a:pPr algn="ctr"/>
            <a:r>
              <a:rPr lang="en-GB" b="1" dirty="0">
                <a:solidFill>
                  <a:srgbClr val="333399"/>
                </a:solidFill>
              </a:rPr>
              <a:t>N</a:t>
            </a:r>
          </a:p>
        </p:txBody>
      </p:sp>
      <p:graphicFrame>
        <p:nvGraphicFramePr>
          <p:cNvPr id="21" name="Table 20"/>
          <p:cNvGraphicFramePr>
            <a:graphicFrameLocks noGrp="1"/>
          </p:cNvGraphicFramePr>
          <p:nvPr>
            <p:extLst/>
          </p:nvPr>
        </p:nvGraphicFramePr>
        <p:xfrm>
          <a:off x="1276130" y="3050577"/>
          <a:ext cx="6336704" cy="12241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97025"/>
                <a:gridCol w="3255503"/>
                <a:gridCol w="1584176"/>
              </a:tblGrid>
              <a:tr h="122413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2400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r>
                        <a:rPr lang="en-GB" sz="2000" dirty="0" smtClean="0">
                          <a:solidFill>
                            <a:srgbClr val="000000"/>
                          </a:solidFill>
                        </a:rPr>
                        <a:t>Optimising</a:t>
                      </a:r>
                      <a:endParaRPr lang="en-GB" sz="2000" dirty="0">
                        <a:solidFill>
                          <a:srgbClr val="000000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kern="1200" baseline="0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Economic optimisation based on relative prices, </a:t>
                      </a:r>
                    </a:p>
                    <a:p>
                      <a:pPr algn="ctr"/>
                      <a:r>
                        <a:rPr lang="en-GB" sz="1400" b="0" kern="1200" baseline="0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‘representative agents’</a:t>
                      </a:r>
                    </a:p>
                    <a:p>
                      <a:pPr algn="ctr"/>
                      <a:r>
                        <a:rPr lang="en-GB" sz="1400" b="0" kern="1200" baseline="0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with ‘rational expectations’, stable preferences and tech trends</a:t>
                      </a:r>
                      <a:endParaRPr lang="en-GB" sz="1400" b="0" kern="1200" baseline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1600" b="1" dirty="0" smtClean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r>
                        <a:rPr lang="en-GB" sz="1600" b="1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Neoclassical and welfare economics</a:t>
                      </a:r>
                      <a:endParaRPr lang="en-GB" sz="1600" b="1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2" name="Table 21"/>
          <p:cNvGraphicFramePr>
            <a:graphicFrameLocks noGrp="1"/>
          </p:cNvGraphicFramePr>
          <p:nvPr>
            <p:extLst/>
          </p:nvPr>
        </p:nvGraphicFramePr>
        <p:xfrm>
          <a:off x="1276130" y="4453168"/>
          <a:ext cx="6336704" cy="1371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97025"/>
                <a:gridCol w="3255503"/>
                <a:gridCol w="1584176"/>
              </a:tblGrid>
              <a:tr h="1224136">
                <a:tc>
                  <a:txBody>
                    <a:bodyPr/>
                    <a:lstStyle/>
                    <a:p>
                      <a:pPr algn="ctr"/>
                      <a:endParaRPr lang="en-GB" sz="2000" dirty="0" smtClean="0">
                        <a:solidFill>
                          <a:srgbClr val="000000"/>
                        </a:solidFill>
                      </a:endParaRPr>
                    </a:p>
                    <a:p>
                      <a:pPr algn="ctr"/>
                      <a:r>
                        <a:rPr lang="en-GB" sz="2000" dirty="0" smtClean="0">
                          <a:solidFill>
                            <a:srgbClr val="000000"/>
                          </a:solidFill>
                        </a:rPr>
                        <a:t>Transform-</a:t>
                      </a:r>
                      <a:r>
                        <a:rPr lang="en-GB" sz="2000" dirty="0" err="1" smtClean="0">
                          <a:solidFill>
                            <a:srgbClr val="000000"/>
                          </a:solidFill>
                        </a:rPr>
                        <a:t>ing</a:t>
                      </a:r>
                      <a:endParaRPr lang="en-GB" sz="2000" dirty="0">
                        <a:solidFill>
                          <a:srgbClr val="000000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kern="1200" baseline="0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Structural, technological, institutional and behavioural change, typically from </a:t>
                      </a:r>
                    </a:p>
                    <a:p>
                      <a:pPr algn="ctr"/>
                      <a:r>
                        <a:rPr lang="en-GB" sz="1400" b="0" kern="1200" baseline="0" dirty="0" err="1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strategising</a:t>
                      </a:r>
                      <a:r>
                        <a:rPr lang="en-GB" sz="1400" b="0" kern="1200" baseline="0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, innovation, infrastructure investment</a:t>
                      </a:r>
                    </a:p>
                    <a:p>
                      <a:pPr algn="ctr"/>
                      <a:endParaRPr lang="en-GB" sz="1400" b="0" kern="1200" baseline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1600" b="1" dirty="0" smtClean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r>
                        <a:rPr lang="en-GB" sz="1600" b="1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Evolutionary and institutional economics</a:t>
                      </a:r>
                      <a:endParaRPr lang="en-GB" sz="1600" b="1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77212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14" grpId="0" animBg="1"/>
      <p:bldP spid="15" grpId="0" animBg="1"/>
      <p:bldP spid="17" grpId="0" animBg="1"/>
      <p:bldP spid="18" grpId="0"/>
      <p:bldP spid="19" grpId="0" animBg="1"/>
      <p:bldP spid="2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043608" y="404664"/>
            <a:ext cx="7992888" cy="954107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r>
              <a:rPr lang="en-GB" sz="2800" i="1" dirty="0"/>
              <a:t>C</a:t>
            </a:r>
            <a:r>
              <a:rPr lang="en-GB" sz="2800" i="1" dirty="0" smtClean="0"/>
              <a:t>onsumption </a:t>
            </a:r>
            <a:r>
              <a:rPr lang="en-GB" sz="2800" i="1" dirty="0" smtClean="0"/>
              <a:t>end </a:t>
            </a:r>
            <a:r>
              <a:rPr lang="en-GB" sz="2800" dirty="0" smtClean="0"/>
              <a:t>of supply </a:t>
            </a:r>
            <a:r>
              <a:rPr lang="en-GB" sz="2800" dirty="0" smtClean="0"/>
              <a:t>chains, increasing role of ‘First Domain’ characteristics in decision-making</a:t>
            </a:r>
            <a:endParaRPr lang="en-GB" sz="2800" dirty="0"/>
          </a:p>
        </p:txBody>
      </p:sp>
      <p:pic>
        <p:nvPicPr>
          <p:cNvPr id="3" name="Picture 2" descr="http://www.4cmr.group.cam.ac.uk/_/rsrc/1273641433319/config/logo113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23528" y="6021288"/>
            <a:ext cx="1076325" cy="333375"/>
          </a:xfrm>
          <a:prstGeom prst="rect">
            <a:avLst/>
          </a:prstGeom>
          <a:noFill/>
        </p:spPr>
      </p:pic>
      <p:sp>
        <p:nvSpPr>
          <p:cNvPr id="4" name="Rectangle 3"/>
          <p:cNvSpPr/>
          <p:nvPr/>
        </p:nvSpPr>
        <p:spPr>
          <a:xfrm>
            <a:off x="611560" y="1910437"/>
            <a:ext cx="7344816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42950" lvl="1" indent="-285750">
              <a:buFont typeface="Arial" charset="0"/>
              <a:buChar char="•"/>
            </a:pPr>
            <a:endParaRPr lang="en-GB" sz="2400" dirty="0" smtClean="0"/>
          </a:p>
          <a:p>
            <a:pPr marL="285750" indent="-285750">
              <a:buFont typeface="Arial" charset="0"/>
              <a:buChar char="•"/>
            </a:pPr>
            <a:r>
              <a:rPr lang="en-GB" sz="2400" dirty="0"/>
              <a:t>E</a:t>
            </a:r>
            <a:r>
              <a:rPr lang="en-GB" sz="2400" dirty="0" smtClean="0"/>
              <a:t>nergy costs (especially embodied) are more diluted relative to other inputs</a:t>
            </a:r>
          </a:p>
          <a:p>
            <a:pPr marL="742950" lvl="1" indent="-285750">
              <a:buFont typeface="Arial" charset="0"/>
              <a:buChar char="•"/>
            </a:pPr>
            <a:r>
              <a:rPr lang="en-GB" sz="2400" dirty="0" smtClean="0"/>
              <a:t>Satisficing characteristics </a:t>
            </a:r>
          </a:p>
          <a:p>
            <a:r>
              <a:rPr lang="en-GB" sz="2400" dirty="0" smtClean="0"/>
              <a:t> </a:t>
            </a:r>
          </a:p>
          <a:p>
            <a:endParaRPr lang="en-GB" sz="2400" dirty="0"/>
          </a:p>
          <a:p>
            <a:pPr marL="285750" indent="-285750">
              <a:buFont typeface="Arial" charset="0"/>
              <a:buChar char="•"/>
            </a:pPr>
            <a:r>
              <a:rPr lang="en-GB" sz="2400" dirty="0"/>
              <a:t>Dealing with smaller units of decision-maker, making smaller choices, individuals but also corporates:</a:t>
            </a:r>
          </a:p>
          <a:p>
            <a:pPr marL="742950" lvl="1" indent="-285750">
              <a:buFont typeface="Arial" charset="0"/>
              <a:buChar char="•"/>
            </a:pPr>
            <a:r>
              <a:rPr lang="en-GB" sz="2400" dirty="0"/>
              <a:t>Non-economic motivations for consumers relatively more important </a:t>
            </a:r>
          </a:p>
          <a:p>
            <a:pPr marL="742950" lvl="1" indent="-285750">
              <a:buFont typeface="Arial" charset="0"/>
              <a:buChar char="•"/>
            </a:pPr>
            <a:r>
              <a:rPr lang="en-GB" sz="2400" dirty="0"/>
              <a:t>Brand value drivers key for consumer-facing organisations</a:t>
            </a:r>
          </a:p>
          <a:p>
            <a:pPr marL="285750" indent="-285750">
              <a:buFont typeface="Arial" charset="0"/>
              <a:buChar char="•"/>
            </a:pPr>
            <a:endParaRPr lang="en-GB" sz="2400" dirty="0" smtClean="0"/>
          </a:p>
          <a:p>
            <a:pPr marL="285750" indent="-285750">
              <a:buFont typeface="Arial" charset="0"/>
              <a:buChar char="•"/>
            </a:pP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33325864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200" cy="1143000"/>
          </a:xfrm>
          <a:solidFill>
            <a:schemeClr val="tx2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pPr algn="r"/>
            <a:r>
              <a:rPr lang="en-GB" dirty="0" smtClean="0"/>
              <a:t>Carbon flows ‘hot spots’ data determines end-use sector focus</a:t>
            </a:r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323528" y="1844824"/>
            <a:ext cx="8640960" cy="47089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en-GB" sz="2000" b="1" dirty="0" smtClean="0"/>
          </a:p>
          <a:p>
            <a:r>
              <a:rPr lang="en-GB" sz="2000" dirty="0" smtClean="0"/>
              <a:t>End-use Sector classification, aligne</a:t>
            </a:r>
            <a:r>
              <a:rPr lang="en-GB" sz="2000" dirty="0" smtClean="0"/>
              <a:t>d with modelling structures</a:t>
            </a:r>
          </a:p>
          <a:p>
            <a:r>
              <a:rPr lang="en-GB" sz="2000" dirty="0" smtClean="0"/>
              <a:t>Include consumer agency of choice of fuels</a:t>
            </a:r>
          </a:p>
          <a:p>
            <a:endParaRPr lang="en-GB" sz="2000" dirty="0" smtClean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000" dirty="0" smtClean="0"/>
              <a:t>Transport 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sz="2000" dirty="0" smtClean="0"/>
              <a:t>Vehicle choice, numbers &amp; turnovers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sz="2000" dirty="0" smtClean="0"/>
              <a:t>Choice of fuels – gasoline / biofuels / C-intensity electricity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000" dirty="0" smtClean="0"/>
              <a:t>Electrical goods and manufacturing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000" dirty="0" smtClean="0"/>
              <a:t>Food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000" dirty="0" smtClean="0"/>
              <a:t>Buildings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sz="2000" dirty="0" smtClean="0"/>
              <a:t>Construction &amp; embodied 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sz="2000" dirty="0" smtClean="0"/>
              <a:t>Choice of fuels for heating 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sz="2000" dirty="0" smtClean="0"/>
              <a:t>Choice of electricity sourcing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000" dirty="0" smtClean="0"/>
              <a:t>Paper &amp; plastics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000" dirty="0" smtClean="0"/>
              <a:t>Textiles</a:t>
            </a:r>
            <a:endParaRPr lang="en-GB" sz="2000" dirty="0" smtClean="0"/>
          </a:p>
        </p:txBody>
      </p:sp>
    </p:spTree>
    <p:extLst>
      <p:ext uri="{BB962C8B-B14F-4D97-AF65-F5344CB8AC3E}">
        <p14:creationId xmlns:p14="http://schemas.microsoft.com/office/powerpoint/2010/main" val="31302897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/>
            <a:r>
              <a:rPr lang="en-GB" dirty="0" smtClean="0"/>
              <a:t>33 Instruments,</a:t>
            </a:r>
            <a:r>
              <a:rPr lang="en-GB" dirty="0" smtClean="0"/>
              <a:t/>
            </a:r>
            <a:br>
              <a:rPr lang="en-GB" dirty="0" smtClean="0"/>
            </a:br>
            <a:r>
              <a:rPr lang="en-GB" dirty="0" smtClean="0"/>
              <a:t>2x4 classification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08474725"/>
              </p:ext>
            </p:extLst>
          </p:nvPr>
        </p:nvGraphicFramePr>
        <p:xfrm>
          <a:off x="323528" y="1747460"/>
          <a:ext cx="8465097" cy="4297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41162"/>
                <a:gridCol w="2895544"/>
                <a:gridCol w="3528391"/>
              </a:tblGrid>
              <a:tr h="370840">
                <a:tc>
                  <a:txBody>
                    <a:bodyPr/>
                    <a:lstStyle/>
                    <a:p>
                      <a:r>
                        <a:rPr lang="en-GB" sz="2400" baseline="0" dirty="0" smtClean="0"/>
                        <a:t>Class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Mandatory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Voluntary</a:t>
                      </a:r>
                      <a:endParaRPr lang="en-GB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Informational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000" dirty="0" smtClean="0"/>
                        <a:t>Product labels</a:t>
                      </a:r>
                    </a:p>
                    <a:p>
                      <a:r>
                        <a:rPr lang="en-GB" sz="2000" dirty="0" smtClean="0"/>
                        <a:t>Approved technology lists</a:t>
                      </a:r>
                    </a:p>
                    <a:p>
                      <a:r>
                        <a:rPr lang="en-GB" sz="2000" dirty="0" smtClean="0"/>
                        <a:t>Graduated tax on adverts</a:t>
                      </a:r>
                      <a:endParaRPr lang="en-GB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000" dirty="0" smtClean="0"/>
                        <a:t>Information campaign</a:t>
                      </a:r>
                    </a:p>
                    <a:p>
                      <a:r>
                        <a:rPr lang="en-GB" sz="2000" dirty="0" smtClean="0"/>
                        <a:t>Product location at sale</a:t>
                      </a:r>
                    </a:p>
                    <a:p>
                      <a:r>
                        <a:rPr lang="en-GB" sz="2000" dirty="0" smtClean="0"/>
                        <a:t>Ranking and awards</a:t>
                      </a:r>
                      <a:r>
                        <a:rPr lang="en-GB" sz="2000" baseline="0" dirty="0" smtClean="0"/>
                        <a:t> campaigns</a:t>
                      </a:r>
                      <a:endParaRPr lang="en-GB" sz="20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Regulatory / administrative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000" dirty="0" smtClean="0"/>
                        <a:t>8 instruments</a:t>
                      </a:r>
                      <a:endParaRPr lang="en-GB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000" dirty="0" smtClean="0"/>
                        <a:t>6 instruments</a:t>
                      </a:r>
                      <a:endParaRPr lang="en-GB" sz="20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Economic / financial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000" dirty="0" smtClean="0"/>
                        <a:t>5 ‘cost internalisation’ / fees</a:t>
                      </a:r>
                      <a:endParaRPr lang="en-GB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000" baseline="0" dirty="0" smtClean="0"/>
                        <a:t>5 subsidies </a:t>
                      </a:r>
                      <a:r>
                        <a:rPr lang="en-GB" sz="2000" baseline="0" dirty="0" smtClean="0"/>
                        <a:t>/ incentives</a:t>
                      </a:r>
                      <a:endParaRPr lang="en-GB" sz="20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Enabling infrastructure &amp; institutional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000" dirty="0" smtClean="0"/>
                        <a:t>Enabling recycling</a:t>
                      </a:r>
                    </a:p>
                    <a:p>
                      <a:r>
                        <a:rPr lang="en-GB" sz="2000" dirty="0" smtClean="0"/>
                        <a:t>Mandatory metering</a:t>
                      </a:r>
                    </a:p>
                    <a:p>
                      <a:r>
                        <a:rPr lang="en-GB" sz="2000" dirty="0" err="1" smtClean="0"/>
                        <a:t>Infrastruct</a:t>
                      </a:r>
                      <a:r>
                        <a:rPr lang="en-GB" sz="2000" dirty="0" smtClean="0"/>
                        <a:t>.</a:t>
                      </a:r>
                      <a:r>
                        <a:rPr lang="en-GB" sz="2000" baseline="0" dirty="0" smtClean="0"/>
                        <a:t> </a:t>
                      </a:r>
                      <a:r>
                        <a:rPr lang="en-GB" sz="2000" dirty="0" smtClean="0"/>
                        <a:t>Improvements</a:t>
                      </a:r>
                      <a:endParaRPr lang="en-GB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000" dirty="0" smtClean="0"/>
                        <a:t>Enabling product sharing </a:t>
                      </a:r>
                    </a:p>
                    <a:p>
                      <a:endParaRPr lang="en-GB" sz="20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251520" y="6228020"/>
            <a:ext cx="72728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i="1" dirty="0" smtClean="0"/>
              <a:t>In principle: Matrix of 33 instruments x 9 end-use sector – applications </a:t>
            </a:r>
            <a:endParaRPr lang="en-GB" i="1" dirty="0"/>
          </a:p>
        </p:txBody>
      </p:sp>
    </p:spTree>
    <p:extLst>
      <p:ext uri="{BB962C8B-B14F-4D97-AF65-F5344CB8AC3E}">
        <p14:creationId xmlns:p14="http://schemas.microsoft.com/office/powerpoint/2010/main" val="35629617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/>
            <a:r>
              <a:rPr lang="en-GB" dirty="0" smtClean="0"/>
              <a:t>Methodology for </a:t>
            </a:r>
            <a:br>
              <a:rPr lang="en-GB" dirty="0" smtClean="0"/>
            </a:br>
            <a:r>
              <a:rPr lang="en-GB" dirty="0" smtClean="0"/>
              <a:t>assessment (1)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916832"/>
            <a:ext cx="8712968" cy="4752527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GB" b="1" i="1" dirty="0" smtClean="0"/>
              <a:t>Criteria:</a:t>
            </a:r>
          </a:p>
          <a:p>
            <a:r>
              <a:rPr lang="en-GB" dirty="0" smtClean="0"/>
              <a:t>Scope (theoretical footprint coverage) </a:t>
            </a:r>
          </a:p>
          <a:p>
            <a:r>
              <a:rPr lang="en-GB" dirty="0" smtClean="0"/>
              <a:t>Effectiveness (rough degree of consumer response)</a:t>
            </a:r>
          </a:p>
          <a:p>
            <a:r>
              <a:rPr lang="en-GB" dirty="0" smtClean="0"/>
              <a:t>Distributional impacts to accommodate</a:t>
            </a:r>
          </a:p>
          <a:p>
            <a:r>
              <a:rPr lang="en-GB" dirty="0" smtClean="0"/>
              <a:t>Legal (national and international) </a:t>
            </a:r>
            <a:r>
              <a:rPr lang="en-GB" dirty="0" err="1" smtClean="0"/>
              <a:t>compatability</a:t>
            </a:r>
            <a:endParaRPr lang="en-GB" dirty="0" smtClean="0"/>
          </a:p>
          <a:p>
            <a:r>
              <a:rPr lang="en-GB" dirty="0" smtClean="0"/>
              <a:t>International political – arising from distributional &amp; legal</a:t>
            </a:r>
          </a:p>
          <a:p>
            <a:r>
              <a:rPr lang="en-GB" dirty="0" smtClean="0"/>
              <a:t>EU feasibility </a:t>
            </a:r>
            <a:r>
              <a:rPr lang="en-GB" dirty="0" err="1" smtClean="0"/>
              <a:t>inc</a:t>
            </a:r>
            <a:r>
              <a:rPr lang="en-GB" dirty="0" smtClean="0"/>
              <a:t> </a:t>
            </a:r>
            <a:r>
              <a:rPr lang="en-GB" dirty="0"/>
              <a:t>a</a:t>
            </a:r>
            <a:r>
              <a:rPr lang="en-GB" dirty="0" smtClean="0"/>
              <a:t>dministrative &amp; implementation (in progress)</a:t>
            </a:r>
          </a:p>
          <a:p>
            <a:endParaRPr lang="en-GB" dirty="0" smtClean="0"/>
          </a:p>
          <a:p>
            <a:pPr marL="0" indent="0">
              <a:buNone/>
            </a:pPr>
            <a:r>
              <a:rPr lang="en-GB" i="1" dirty="0" smtClean="0"/>
              <a:t>Note: minor recasting compared to ESCAP criteria; ‘flexibility’ not assigned but consider implicit in both distributional and EU feasibility – inherent </a:t>
            </a:r>
            <a:r>
              <a:rPr lang="en-GB" i="1" dirty="0" err="1" smtClean="0"/>
              <a:t>tradeoff</a:t>
            </a:r>
            <a:r>
              <a:rPr lang="en-GB" i="1" dirty="0" smtClean="0"/>
              <a:t> with predictability</a:t>
            </a:r>
          </a:p>
          <a:p>
            <a:pPr marL="0" indent="0">
              <a:buNone/>
            </a:pPr>
            <a:endParaRPr lang="en-GB" i="1" dirty="0" smtClean="0"/>
          </a:p>
          <a:p>
            <a:pPr marL="0" indent="0">
              <a:buNone/>
            </a:pPr>
            <a:r>
              <a:rPr lang="en-GB" i="1" dirty="0"/>
              <a:t>D</a:t>
            </a:r>
            <a:r>
              <a:rPr lang="en-GB" i="1" dirty="0" smtClean="0"/>
              <a:t>oes not take account of the “process” elements that may also affect legitimacy of an instrument</a:t>
            </a:r>
            <a:r>
              <a:rPr lang="en-GB" dirty="0" smtClean="0"/>
              <a:t> </a:t>
            </a:r>
            <a:r>
              <a:rPr lang="en-GB" i="1" dirty="0" smtClean="0"/>
              <a:t>(e.g. consistency, coherence, engagement)</a:t>
            </a: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138558705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/>
            <a:r>
              <a:rPr lang="en-GB" dirty="0" smtClean="0"/>
              <a:t>Methodology for </a:t>
            </a:r>
            <a:br>
              <a:rPr lang="en-GB" dirty="0" smtClean="0"/>
            </a:br>
            <a:r>
              <a:rPr lang="en-GB" dirty="0" smtClean="0"/>
              <a:t>assessment (2)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982708"/>
            <a:ext cx="8712968" cy="4896544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GB" b="1" i="1" dirty="0" smtClean="0"/>
              <a:t>Each criteria ranked on scale of </a:t>
            </a:r>
          </a:p>
          <a:p>
            <a:pPr marL="514350" indent="-514350">
              <a:buAutoNum type="arabicParenBoth"/>
            </a:pPr>
            <a:r>
              <a:rPr lang="en-GB" dirty="0" smtClean="0"/>
              <a:t>Poor: little scope, effectiveness; major distributional impacts; clear legal  obstacles; major political challenges</a:t>
            </a:r>
          </a:p>
          <a:p>
            <a:pPr marL="514350" indent="-514350">
              <a:buAutoNum type="arabicParenBoth"/>
            </a:pPr>
            <a:r>
              <a:rPr lang="en-GB" dirty="0" smtClean="0"/>
              <a:t>Medium – scope, effectiveness; other </a:t>
            </a:r>
            <a:r>
              <a:rPr lang="en-GB" dirty="0"/>
              <a:t>i</a:t>
            </a:r>
            <a:r>
              <a:rPr lang="en-GB" dirty="0" smtClean="0"/>
              <a:t>ssues will require attention but in principle could be addressed</a:t>
            </a:r>
          </a:p>
          <a:p>
            <a:pPr marL="514350" indent="-514350">
              <a:buAutoNum type="arabicParenBoth"/>
            </a:pPr>
            <a:r>
              <a:rPr lang="en-GB" dirty="0" smtClean="0"/>
              <a:t>Good: large scope, effectiveness; no significant distributional concerns, legal obstacles, political challenges </a:t>
            </a:r>
            <a:endParaRPr lang="en-GB" dirty="0"/>
          </a:p>
          <a:p>
            <a:pPr marL="514350" indent="-514350">
              <a:buAutoNum type="arabicParenBoth"/>
            </a:pPr>
            <a:endParaRPr lang="en-GB" dirty="0" smtClean="0"/>
          </a:p>
          <a:p>
            <a:pPr marL="0" indent="0">
              <a:buNone/>
            </a:pPr>
            <a:r>
              <a:rPr lang="en-GB" dirty="0" smtClean="0"/>
              <a:t>The compound score is the </a:t>
            </a:r>
            <a:r>
              <a:rPr lang="en-GB" i="1" dirty="0" smtClean="0"/>
              <a:t>product </a:t>
            </a:r>
            <a:r>
              <a:rPr lang="en-GB" dirty="0" smtClean="0"/>
              <a:t>of the rankings, normalised by the number of criteria applied.  Rationale, the issues are not additive: </a:t>
            </a:r>
          </a:p>
          <a:p>
            <a:r>
              <a:rPr lang="en-GB" dirty="0" smtClean="0"/>
              <a:t>Some matrix elements can be formally excluded by a “0”</a:t>
            </a:r>
          </a:p>
          <a:p>
            <a:r>
              <a:rPr lang="en-GB" dirty="0" smtClean="0"/>
              <a:t>A scoring of “1” on any criteria has a disproportionate impact on potential for an instrument to be effective or viable</a:t>
            </a:r>
          </a:p>
          <a:p>
            <a:r>
              <a:rPr lang="en-GB" dirty="0" smtClean="0"/>
              <a:t>Guidance implies majority of evaluations expected to register 2 </a:t>
            </a:r>
          </a:p>
          <a:p>
            <a:r>
              <a:rPr lang="en-GB" dirty="0" smtClean="0"/>
              <a:t>A “3” has a significant weighting as giving “all clear” for that criteria</a:t>
            </a:r>
          </a:p>
          <a:p>
            <a:pPr marL="0" indent="0">
              <a:buNone/>
            </a:pPr>
            <a:endParaRPr lang="en-GB" dirty="0" smtClean="0"/>
          </a:p>
          <a:p>
            <a:pPr marL="0" indent="0">
              <a:buNone/>
            </a:pPr>
            <a:r>
              <a:rPr lang="en-GB" dirty="0" smtClean="0"/>
              <a:t>Implementation challenge was matrix of instrumental scoring (scope, effectiveness, legal, political) with sector scoring. </a:t>
            </a:r>
            <a:r>
              <a:rPr lang="en-GB" dirty="0"/>
              <a:t>Colour coding used to help illuminate </a:t>
            </a:r>
            <a:r>
              <a:rPr lang="en-GB" dirty="0" smtClean="0"/>
              <a:t>results</a:t>
            </a:r>
            <a:r>
              <a:rPr lang="en-GB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39669441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/>
            <a:r>
              <a:rPr lang="nl-NL" dirty="0" smtClean="0"/>
              <a:t>Policy Instruments</a:t>
            </a:r>
            <a:br>
              <a:rPr lang="nl-NL" dirty="0" smtClean="0"/>
            </a:br>
            <a:r>
              <a:rPr lang="nl-NL" sz="4000" dirty="0" smtClean="0"/>
              <a:t>- </a:t>
            </a:r>
            <a:r>
              <a:rPr lang="nl-NL" sz="4000" dirty="0" smtClean="0"/>
              <a:t>results by sector (1) </a:t>
            </a:r>
            <a:endParaRPr lang="nl-NL" dirty="0"/>
          </a:p>
        </p:txBody>
      </p:sp>
      <p:sp>
        <p:nvSpPr>
          <p:cNvPr id="8" name="TextBox 7"/>
          <p:cNvSpPr txBox="1"/>
          <p:nvPr/>
        </p:nvSpPr>
        <p:spPr>
          <a:xfrm>
            <a:off x="457200" y="6237312"/>
            <a:ext cx="68511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i="1" dirty="0" smtClean="0"/>
              <a:t>Switch to spreadsheet for larger categories / interrogation </a:t>
            </a:r>
            <a:endParaRPr lang="en-GB" i="1" dirty="0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980207836"/>
              </p:ext>
            </p:extLst>
          </p:nvPr>
        </p:nvGraphicFramePr>
        <p:xfrm>
          <a:off x="457200" y="2204864"/>
          <a:ext cx="7427168" cy="377147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8" name="Worksheet" r:id="rId3" imgW="4785625" imgH="2430897" progId="Excel.Sheet.12">
                  <p:embed/>
                </p:oleObj>
              </mc:Choice>
              <mc:Fallback>
                <p:oleObj name="Worksheet" r:id="rId3" imgW="4785625" imgH="2430897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57200" y="2204864"/>
                        <a:ext cx="7427168" cy="3771474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884632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1522</TotalTime>
  <Words>1204</Words>
  <Application>Microsoft Office PowerPoint</Application>
  <PresentationFormat>On-screen Show (4:3)</PresentationFormat>
  <Paragraphs>221</Paragraphs>
  <Slides>18</Slides>
  <Notes>2</Notes>
  <HiddenSlides>0</HiddenSlides>
  <MMClips>0</MMClips>
  <ScaleCrop>false</ScaleCrop>
  <HeadingPairs>
    <vt:vector size="8" baseType="variant">
      <vt:variant>
        <vt:lpstr>Fonts Used</vt:lpstr>
      </vt:variant>
      <vt:variant>
        <vt:i4>9</vt:i4>
      </vt:variant>
      <vt:variant>
        <vt:lpstr>Theme</vt:lpstr>
      </vt:variant>
      <vt:variant>
        <vt:i4>2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30" baseType="lpstr">
      <vt:lpstr>MS Mincho</vt:lpstr>
      <vt:lpstr>ＭＳ Ｐゴシック</vt:lpstr>
      <vt:lpstr>Arial</vt:lpstr>
      <vt:lpstr>Bell MT</vt:lpstr>
      <vt:lpstr>Calibri</vt:lpstr>
      <vt:lpstr>Tahoma</vt:lpstr>
      <vt:lpstr>Times New Roman</vt:lpstr>
      <vt:lpstr>Verdana</vt:lpstr>
      <vt:lpstr>Wingdings</vt:lpstr>
      <vt:lpstr>Kantoorthema</vt:lpstr>
      <vt:lpstr>Custom Design</vt:lpstr>
      <vt:lpstr>Microsoft Excel Worksheet</vt:lpstr>
      <vt:lpstr>Consumption-oriented Policy Instrument Analysis</vt:lpstr>
      <vt:lpstr>PowerPoint Presentation</vt:lpstr>
      <vt:lpstr>A high level policy analysis should note different decision-making processes, different theoretical foundations at different scales</vt:lpstr>
      <vt:lpstr>PowerPoint Presentation</vt:lpstr>
      <vt:lpstr>Carbon flows ‘hot spots’ data determines end-use sector focus</vt:lpstr>
      <vt:lpstr>33 Instruments, 2x4 classification</vt:lpstr>
      <vt:lpstr>Methodology for  assessment (1)</vt:lpstr>
      <vt:lpstr>Methodology for  assessment (2)</vt:lpstr>
      <vt:lpstr>Policy Instruments - results by sector (1) </vt:lpstr>
      <vt:lpstr>Policy Instruments - results by sector (2) </vt:lpstr>
      <vt:lpstr>Policy Instruments - results by sector (3) </vt:lpstr>
      <vt:lpstr>Policy Instruments - results by sector (4) </vt:lpstr>
      <vt:lpstr>Sector patterns - differentiation</vt:lpstr>
      <vt:lpstr>Need to combine instruments  in sectoral transformation packages</vt:lpstr>
      <vt:lpstr>Concluding  remarks</vt:lpstr>
      <vt:lpstr>(a) Manufacturing   / machinery &amp; equipment </vt:lpstr>
      <vt:lpstr>(b) Other sectors &amp;  (c) sector packages</vt:lpstr>
      <vt:lpstr>Timeline</vt:lpstr>
    </vt:vector>
  </TitlesOfParts>
  <Company>Xtilton B.V.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Sander Walison</dc:creator>
  <cp:lastModifiedBy>Michael Grubb</cp:lastModifiedBy>
  <cp:revision>102</cp:revision>
  <cp:lastPrinted>2015-04-20T13:03:35Z</cp:lastPrinted>
  <dcterms:created xsi:type="dcterms:W3CDTF">2014-04-23T11:03:33Z</dcterms:created>
  <dcterms:modified xsi:type="dcterms:W3CDTF">2015-06-10T13:07:11Z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Date">
    <vt:lpwstr>28-1-2015 15:14:47</vt:lpwstr>
  </property>
</Properties>
</file>

<file path=docProps/thumbnail.jpeg>
</file>