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0" r:id="rId3"/>
    <p:sldId id="308" r:id="rId4"/>
    <p:sldId id="290" r:id="rId5"/>
    <p:sldId id="309" r:id="rId6"/>
    <p:sldId id="292" r:id="rId7"/>
    <p:sldId id="293" r:id="rId8"/>
    <p:sldId id="297" r:id="rId9"/>
    <p:sldId id="298" r:id="rId10"/>
    <p:sldId id="294" r:id="rId11"/>
    <p:sldId id="295" r:id="rId12"/>
    <p:sldId id="302" r:id="rId13"/>
    <p:sldId id="303" r:id="rId14"/>
    <p:sldId id="305" r:id="rId15"/>
    <p:sldId id="306" r:id="rId16"/>
    <p:sldId id="307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40" autoAdjust="0"/>
    <p:restoredTop sz="94708" autoAdjust="0"/>
  </p:normalViewPr>
  <p:slideViewPr>
    <p:cSldViewPr>
      <p:cViewPr>
        <p:scale>
          <a:sx n="94" d="100"/>
          <a:sy n="94" d="100"/>
        </p:scale>
        <p:origin x="-24" y="-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329A2-BE1C-4EF5-B324-D6F049B5AE20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2EBC1-191B-4D95-909B-AD67BD0EA1B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10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Macroeconomic</a:t>
            </a:r>
            <a:r>
              <a:rPr lang="en-US" baseline="0" dirty="0" smtClean="0"/>
              <a:t> constraints should be identical and well-obeyed by every MRIO.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B66EE-6E58-408E-91A4-065191A6601B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4214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40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48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00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43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17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97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487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40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8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47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88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A0C56-2BA5-4F77-9420-7B0ABB42FA27}" type="datetimeFigureOut">
              <a:rPr lang="nl-NL" smtClean="0"/>
              <a:t>10-06-15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48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9776" y="2391023"/>
            <a:ext cx="8278688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empirical basis for consumption-based accounting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 smtClean="0"/>
              <a:t>Dr.</a:t>
            </a:r>
            <a:r>
              <a:rPr lang="en-GB" dirty="0" smtClean="0"/>
              <a:t> Daniel Moran, </a:t>
            </a:r>
            <a:endParaRPr lang="en-GB" dirty="0" smtClean="0"/>
          </a:p>
          <a:p>
            <a:r>
              <a:rPr lang="en-GB" dirty="0" smtClean="0"/>
              <a:t>Industrial Ecology Program</a:t>
            </a:r>
          </a:p>
          <a:p>
            <a:r>
              <a:rPr lang="en-GB" dirty="0" smtClean="0"/>
              <a:t>Norwegian University of Science and Technology</a:t>
            </a:r>
          </a:p>
          <a:p>
            <a:r>
              <a:rPr lang="en-US" sz="2400" dirty="0" smtClean="0"/>
              <a:t>Carbon </a:t>
            </a:r>
            <a:r>
              <a:rPr lang="en-US" sz="2400" dirty="0"/>
              <a:t>Consumption-based Accounting and Policy</a:t>
            </a:r>
          </a:p>
          <a:p>
            <a:r>
              <a:rPr lang="en-US" sz="2400" dirty="0"/>
              <a:t>Side-Event UNFCCC </a:t>
            </a:r>
            <a:r>
              <a:rPr lang="en-US" sz="2400" dirty="0" smtClean="0"/>
              <a:t>Bonn, 10 June </a:t>
            </a:r>
            <a:r>
              <a:rPr lang="en-US" sz="2400" dirty="0"/>
              <a:t>2015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6964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814027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Carbon footprints will vary more between </a:t>
            </a:r>
            <a:r>
              <a:rPr lang="en-US" sz="3200" dirty="0" smtClean="0"/>
              <a:t>accounts because</a:t>
            </a:r>
            <a:r>
              <a:rPr lang="en-US" sz="3200" dirty="0"/>
              <a:t> </a:t>
            </a:r>
            <a:r>
              <a:rPr lang="en-US" sz="3200" dirty="0" smtClean="0"/>
              <a:t>of </a:t>
            </a:r>
            <a:endParaRPr lang="en-US" sz="3200" dirty="0" smtClean="0"/>
          </a:p>
          <a:p>
            <a:pPr marL="342900" indent="-342900">
              <a:buFontTx/>
              <a:buChar char="-"/>
            </a:pPr>
            <a:r>
              <a:rPr lang="en-US" sz="3200" dirty="0" smtClean="0"/>
              <a:t>Differences in the economic </a:t>
            </a:r>
            <a:r>
              <a:rPr lang="en-US" sz="3200" dirty="0" smtClean="0"/>
              <a:t>accounts</a:t>
            </a:r>
            <a:endParaRPr lang="en-US" sz="3200" dirty="0" smtClean="0"/>
          </a:p>
          <a:p>
            <a:pPr marL="342900" indent="-342900">
              <a:buFontTx/>
              <a:buChar char="-"/>
            </a:pPr>
            <a:r>
              <a:rPr lang="en-US" sz="3200" dirty="0" smtClean="0"/>
              <a:t>Differences in the environmental </a:t>
            </a:r>
            <a:r>
              <a:rPr lang="en-US" sz="3200" dirty="0" smtClean="0"/>
              <a:t>accounts</a:t>
            </a:r>
            <a:endParaRPr lang="en-US" sz="3200" dirty="0" smtClean="0"/>
          </a:p>
          <a:p>
            <a:pPr marL="342900" indent="-342900">
              <a:buFontTx/>
              <a:buChar char="-"/>
            </a:pPr>
            <a:r>
              <a:rPr lang="en-US" sz="3200" dirty="0" smtClean="0"/>
              <a:t>Differences can be in </a:t>
            </a:r>
            <a:r>
              <a:rPr lang="en-US" sz="3200" dirty="0" smtClean="0"/>
              <a:t>totals </a:t>
            </a:r>
            <a:r>
              <a:rPr lang="en-US" sz="3200" dirty="0" smtClean="0"/>
              <a:t>and/or </a:t>
            </a:r>
            <a:r>
              <a:rPr lang="en-US" sz="3200" dirty="0" err="1" smtClean="0"/>
              <a:t>sectorwise</a:t>
            </a:r>
            <a:r>
              <a:rPr lang="en-US" sz="3200" dirty="0" smtClean="0"/>
              <a:t> allocation.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0450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vmware-host\Shared Folders\Dropbox\Workplaces\NTNU\NPapers\MRIOConvergence\direct comparison\images-co2cons\USA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7" y="3702225"/>
            <a:ext cx="296001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vmware-host\Shared Folders\Dropbox\Workplaces\NTNU\NPapers\MRIOConvergence\direct comparison\images-co2cons\China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92696"/>
            <a:ext cx="2991445" cy="2983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\vmware-host\Shared Folders\Dropbox\Workplaces\NTNU\NPapers\MRIOConvergence\direct comparison\images-co2cons\Germany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04664"/>
            <a:ext cx="6613697" cy="659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73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vmware-host\Shared Folders\Dropbox\Workplaces\NTNU\NPapers\MRIOConvergence\code\figs\usach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056784" cy="519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39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\\vmware-host\Shared Folders\Dropbox\Workplaces\NTNU\NPapers\MRIOConvergence\code\figs\piv_sceniar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7056784" cy="666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72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140968"/>
            <a:ext cx="79563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Sensitivity analysis: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How much do the CBA results change if we perturb the input data?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87756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\\vmware-host\Shared Folders\Dropbox\Workplaces\NTNU\NPapers\MRIOConvergence\code\figs\mc_AUS_scenario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12" y="2297533"/>
            <a:ext cx="3933180" cy="314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\\vmware-host\Shared Folders\Dropbox\Workplaces\NTNU\NPapers\MRIOConvergence\code\figs\mc_AUS_scenario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97533"/>
            <a:ext cx="3933180" cy="314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755576" y="5805264"/>
            <a:ext cx="3498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Source: </a:t>
            </a:r>
            <a:r>
              <a:rPr lang="en-US" u="sng" dirty="0" err="1" smtClean="0"/>
              <a:t>worldmrio.com</a:t>
            </a:r>
            <a:r>
              <a:rPr lang="en-US" u="sng" dirty="0" smtClean="0"/>
              <a:t>/confidence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26520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814027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Conclusions:</a:t>
            </a:r>
          </a:p>
          <a:p>
            <a:r>
              <a:rPr lang="en-US" sz="3200" dirty="0" smtClean="0"/>
              <a:t>- Models are relatively robust (10-20% variance)</a:t>
            </a:r>
          </a:p>
          <a:p>
            <a:r>
              <a:rPr lang="en-US" sz="3200" dirty="0" smtClean="0"/>
              <a:t>- Territorial emissions accounts are actually the biggest source of uncertainty</a:t>
            </a:r>
            <a:endParaRPr lang="en-US" sz="3200" dirty="0" smtClean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36960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99392"/>
            <a:ext cx="9896072" cy="756148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700" y="1988840"/>
            <a:ext cx="8229600" cy="2160240"/>
          </a:xfrm>
          <a:solidFill>
            <a:schemeClr val="bg1">
              <a:alpha val="83000"/>
            </a:schemeClr>
          </a:solidFill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dirty="0" smtClean="0"/>
              <a:t>Consumption-based accounts are built atop global supply chain databases:</a:t>
            </a:r>
          </a:p>
          <a:p>
            <a:pPr marL="0" indent="0" algn="ctr">
              <a:buNone/>
            </a:pPr>
            <a:r>
              <a:rPr lang="en-US" sz="2400" dirty="0" smtClean="0"/>
              <a:t>- “Big data” accounts of production, trade, and consumption</a:t>
            </a:r>
          </a:p>
          <a:p>
            <a:pPr marL="0" indent="0" algn="ctr">
              <a:buNone/>
            </a:pPr>
            <a:r>
              <a:rPr lang="en-US" sz="2400" dirty="0" smtClean="0"/>
              <a:t>- Constructed by universities and agencies (OECD, UNSD)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142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dirty="0"/>
              <a:t>Some modeling is necessary because the relevant accounts are incomplete:</a:t>
            </a:r>
          </a:p>
          <a:p>
            <a:pPr>
              <a:buFontTx/>
              <a:buChar char="-"/>
            </a:pPr>
            <a:r>
              <a:rPr lang="en-US" sz="2800" dirty="0" smtClean="0"/>
              <a:t>Incomplete data</a:t>
            </a:r>
          </a:p>
          <a:p>
            <a:pPr>
              <a:buFontTx/>
              <a:buChar char="-"/>
            </a:pPr>
            <a:r>
              <a:rPr lang="en-US" sz="2800" dirty="0" smtClean="0"/>
              <a:t>Conflicting data</a:t>
            </a:r>
          </a:p>
          <a:p>
            <a:pPr>
              <a:buFontTx/>
              <a:buChar char="-"/>
            </a:pPr>
            <a:r>
              <a:rPr lang="en-US" sz="2800" dirty="0" smtClean="0"/>
              <a:t>Incomplete accounting standards (no GASB)</a:t>
            </a:r>
            <a:endParaRPr lang="en-US" sz="2800" dirty="0"/>
          </a:p>
          <a:p>
            <a:pPr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0419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648072"/>
          </a:xfrm>
        </p:spPr>
        <p:txBody>
          <a:bodyPr anchor="ctr">
            <a:noAutofit/>
          </a:bodyPr>
          <a:lstStyle/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Several CBA databases have been developed: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85900"/>
              </p:ext>
            </p:extLst>
          </p:nvPr>
        </p:nvGraphicFramePr>
        <p:xfrm>
          <a:off x="683568" y="2996952"/>
          <a:ext cx="734481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3365"/>
                <a:gridCol w="1155639"/>
                <a:gridCol w="1699508"/>
                <a:gridCol w="2736304"/>
              </a:tblGrid>
              <a:tr h="370840">
                <a:tc>
                  <a:txBody>
                    <a:bodyPr/>
                    <a:lstStyle/>
                    <a:p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Sectors</a:t>
                      </a:r>
                      <a:endParaRPr lang="en-US" sz="1800" b="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Countries</a:t>
                      </a:r>
                      <a:endParaRPr lang="en-US" sz="1800" b="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Years</a:t>
                      </a:r>
                      <a:endParaRPr lang="en-US" sz="1800" b="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EXIOBASE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200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48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2007</a:t>
                      </a:r>
                      <a:r>
                        <a:rPr lang="en-US" sz="1800" baseline="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 </a:t>
                      </a:r>
                      <a:r>
                        <a:rPr lang="en-US" sz="1400" baseline="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(</a:t>
                      </a:r>
                      <a:r>
                        <a:rPr lang="en-US" sz="1400" baseline="0" dirty="0" err="1" smtClean="0">
                          <a:latin typeface="Verdana" charset="0"/>
                          <a:ea typeface="Verdana" charset="0"/>
                          <a:cs typeface="Verdana" charset="0"/>
                        </a:rPr>
                        <a:t>timeseries</a:t>
                      </a:r>
                      <a:r>
                        <a:rPr lang="en-US" sz="1400" baseline="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 soon)</a:t>
                      </a:r>
                      <a:r>
                        <a:rPr lang="en-US" sz="1800" baseline="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 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WIOD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35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41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1995-2011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Eora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25-400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187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1990-2012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GTAP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57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129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2004,</a:t>
                      </a:r>
                      <a:r>
                        <a:rPr lang="en-US" sz="1800" baseline="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 </a:t>
                      </a:r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2007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GRAM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48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62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Verdana" charset="0"/>
                          <a:ea typeface="Verdana" charset="0"/>
                          <a:cs typeface="Verdana" charset="0"/>
                        </a:rPr>
                        <a:t>1995-2010</a:t>
                      </a:r>
                      <a:endParaRPr lang="en-US" sz="1800" dirty="0"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11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4608512" cy="432048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dirty="0" smtClean="0"/>
              <a:t>Are these database robust enough for policy use?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Do results converge between models?</a:t>
            </a:r>
          </a:p>
          <a:p>
            <a:pPr marL="0" indent="0" algn="ctr">
              <a:buNone/>
            </a:pPr>
            <a:r>
              <a:rPr lang="en-US" dirty="0"/>
              <a:t>How sensitive are results to stochastic error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Picture 3" descr="\\vmware-host\Shared Folders\Dropbox\Workplaces\NTNU\NPapers\MRIOConvergence\code\figs\mc_AUS_scenario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80928"/>
            <a:ext cx="3357116" cy="268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0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429000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Core </a:t>
            </a:r>
            <a:r>
              <a:rPr lang="en-US" sz="3200" dirty="0" smtClean="0"/>
              <a:t>macroeconomic values (GDP, GNE, imports, exports) should be identical across all models.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0061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vmware-host\Shared Folders\Dropbox\Workplaces\NTNU\NPapers\MRIOConvergence\direct comparison\images-gdp\Germany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612" y="404663"/>
            <a:ext cx="6569794" cy="655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vmware-host\Shared Folders\Dropbox\Workplaces\NTNU\NPapers\MRIOConvergence\direct comparison\images-gdp\USA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427" y="3485948"/>
            <a:ext cx="3097157" cy="308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vmware-host\Shared Folders\Dropbox\Workplaces\NTNU\NPapers\MRIOConvergence\direct comparison\images-gdp\China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068" y="363851"/>
            <a:ext cx="3145326" cy="313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80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814027"/>
            <a:ext cx="79928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Much </a:t>
            </a:r>
            <a:r>
              <a:rPr lang="en-US" sz="3200" dirty="0" smtClean="0"/>
              <a:t>of the difference in CBA results is caused by different reports of </a:t>
            </a:r>
            <a:r>
              <a:rPr lang="en-US" sz="3200" dirty="0" smtClean="0"/>
              <a:t>territorial </a:t>
            </a:r>
            <a:r>
              <a:rPr lang="en-US" sz="3200" dirty="0" smtClean="0"/>
              <a:t>emissions.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Models </a:t>
            </a:r>
            <a:r>
              <a:rPr lang="en-US" sz="3200" i="1" dirty="0"/>
              <a:t>should</a:t>
            </a:r>
            <a:r>
              <a:rPr lang="en-US" sz="3200" dirty="0"/>
              <a:t> all use UNFCCC data, but </a:t>
            </a:r>
            <a:r>
              <a:rPr lang="en-US" sz="3200" dirty="0" smtClean="0"/>
              <a:t>still there are differences (for good reasons).</a:t>
            </a:r>
            <a:endParaRPr lang="en-US" sz="3200" dirty="0"/>
          </a:p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1676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\\vmware-host\Shared Folders\Dropbox\Workplaces\NTNU\NPapers\MRIOConvergence\direct comparison\images-co2prod\France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1461"/>
            <a:ext cx="4680520" cy="466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\\vmware-host\Shared Folders\Dropbox\Workplaces\NTNU\NPapers\MRIOConvergence\direct comparison\images-co2prod\Germany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692" y="1157181"/>
            <a:ext cx="4680520" cy="466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2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282</Words>
  <Application>Microsoft Macintosh PowerPoint</Application>
  <PresentationFormat>On-screen Show (4:3)</PresentationFormat>
  <Paragraphs>60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Verdana</vt:lpstr>
      <vt:lpstr>Arial</vt:lpstr>
      <vt:lpstr>Kantoorthema</vt:lpstr>
      <vt:lpstr>The empirical basis for consumption-based accounting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Xtilton B.V.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Sander Walison</dc:creator>
  <cp:lastModifiedBy>Dan Moran</cp:lastModifiedBy>
  <cp:revision>38</cp:revision>
  <dcterms:created xsi:type="dcterms:W3CDTF">2014-04-23T11:03:33Z</dcterms:created>
  <dcterms:modified xsi:type="dcterms:W3CDTF">2015-06-10T11:04:34Z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Date">
    <vt:lpwstr>28-1-2015 12:00:56</vt:lpwstr>
  </property>
</Properties>
</file>