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60" r:id="rId3"/>
    <p:sldId id="262" r:id="rId4"/>
    <p:sldId id="271" r:id="rId5"/>
    <p:sldId id="263" r:id="rId6"/>
    <p:sldId id="266" r:id="rId7"/>
    <p:sldId id="289" r:id="rId8"/>
    <p:sldId id="264" r:id="rId9"/>
    <p:sldId id="265" r:id="rId10"/>
    <p:sldId id="268" r:id="rId11"/>
    <p:sldId id="277" r:id="rId12"/>
    <p:sldId id="278" r:id="rId13"/>
    <p:sldId id="279" r:id="rId14"/>
    <p:sldId id="269" r:id="rId15"/>
    <p:sldId id="275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80" d="100"/>
          <a:sy n="80" d="100"/>
        </p:scale>
        <p:origin x="-990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329A2-BE1C-4EF5-B324-D6F049B5AE20}" type="datetimeFigureOut">
              <a:rPr lang="nl-NL" smtClean="0"/>
              <a:t>5-6-2015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2EBC1-191B-4D95-909B-AD67BD0EA1B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107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2EBC1-191B-4D95-909B-AD67BD0EA1BD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5669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5-6-2015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3401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5-6-2015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48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5-6-2015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5002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5-6-2015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6433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5-6-2015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017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5-6-2015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3977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5-6-2015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4874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5-6-2015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4407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5-6-2015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587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5-6-2015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147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5-6-2015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288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A0C56-2BA5-4F77-9420-7B0ABB42FA27}" type="datetimeFigureOut">
              <a:rPr lang="nl-NL" smtClean="0"/>
              <a:t>5-6-2015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48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Carbon-CAP: An Introduction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Prof.</a:t>
            </a:r>
            <a:r>
              <a:rPr lang="en-GB" dirty="0" smtClean="0"/>
              <a:t> Arnold Tukker, </a:t>
            </a:r>
          </a:p>
          <a:p>
            <a:r>
              <a:rPr lang="en-GB" dirty="0" smtClean="0"/>
              <a:t>Project Coordinator, TNO and CML</a:t>
            </a:r>
          </a:p>
          <a:p>
            <a:r>
              <a:rPr lang="en-US" sz="2400" dirty="0"/>
              <a:t>Carbon Consumption-based Accounting and Policy</a:t>
            </a:r>
          </a:p>
          <a:p>
            <a:r>
              <a:rPr lang="en-US" sz="2400" dirty="0"/>
              <a:t>Side-Event UNFCCC </a:t>
            </a:r>
            <a:r>
              <a:rPr lang="en-US" sz="2400" dirty="0" smtClean="0"/>
              <a:t>Bonn, 10 June </a:t>
            </a:r>
            <a:r>
              <a:rPr lang="en-US" sz="2400" dirty="0"/>
              <a:t>2015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6964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Work flow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060848"/>
            <a:ext cx="5064983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913764" y="4554544"/>
            <a:ext cx="2794366" cy="1266516"/>
            <a:chOff x="273851" y="3571685"/>
            <a:chExt cx="2794366" cy="1266516"/>
          </a:xfrm>
        </p:grpSpPr>
        <p:sp>
          <p:nvSpPr>
            <p:cNvPr id="4" name="Right Arrow 3"/>
            <p:cNvSpPr/>
            <p:nvPr/>
          </p:nvSpPr>
          <p:spPr>
            <a:xfrm rot="19720194">
              <a:off x="791852" y="3571685"/>
              <a:ext cx="2276365" cy="42179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3851" y="4468869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We are </a:t>
              </a:r>
              <a:r>
                <a:rPr lang="nl-NL" dirty="0" err="1" smtClean="0"/>
                <a:t>here</a:t>
              </a:r>
              <a:r>
                <a:rPr lang="nl-NL" dirty="0" smtClean="0"/>
                <a:t>…</a:t>
              </a:r>
              <a:endParaRPr lang="nl-NL" dirty="0"/>
            </a:p>
          </p:txBody>
        </p:sp>
      </p:grpSp>
      <p:sp>
        <p:nvSpPr>
          <p:cNvPr id="3" name="Rounded Rectangular Callout 2"/>
          <p:cNvSpPr/>
          <p:nvPr/>
        </p:nvSpPr>
        <p:spPr>
          <a:xfrm>
            <a:off x="7092280" y="2852936"/>
            <a:ext cx="1907704" cy="1296144"/>
          </a:xfrm>
          <a:prstGeom prst="wedgeRoundRectCallout">
            <a:avLst>
              <a:gd name="adj1" fmla="val -63202"/>
              <a:gd name="adj2" fmla="val 4784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Models used: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E3ME (Cambridge)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FIDELIO (DG JRC IPTS)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EXIOMOD (TNO)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20100" y="2564904"/>
            <a:ext cx="1907704" cy="1296144"/>
          </a:xfrm>
          <a:prstGeom prst="wedgeRoundRectCallout">
            <a:avLst>
              <a:gd name="adj1" fmla="val 109229"/>
              <a:gd name="adj2" fmla="val 4417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Multi-regional EE IO database (EXIOBASE) used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87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Focus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 anchor="t">
            <a:normAutofit/>
          </a:bodyPr>
          <a:lstStyle/>
          <a:p>
            <a:r>
              <a:rPr lang="en-GB" dirty="0" smtClean="0"/>
              <a:t>Carbon CAP needs to be careful</a:t>
            </a:r>
          </a:p>
          <a:p>
            <a:pPr lvl="1"/>
            <a:r>
              <a:rPr lang="en-GB" dirty="0" smtClean="0"/>
              <a:t>Many scenario studies have been done</a:t>
            </a:r>
          </a:p>
          <a:p>
            <a:pPr lvl="1"/>
            <a:r>
              <a:rPr lang="en-GB" dirty="0" smtClean="0"/>
              <a:t>We should not repeat, but show added value of consumption oriented policies</a:t>
            </a:r>
          </a:p>
          <a:p>
            <a:pPr lvl="1"/>
            <a:r>
              <a:rPr lang="en-GB" dirty="0" smtClean="0"/>
              <a:t>This has implication for how we set up the modelling -&gt; we would like to discuss!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490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Focus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 anchor="t">
            <a:normAutofit fontScale="55000" lnSpcReduction="20000"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en-GB" b="1" dirty="0">
                <a:ea typeface="Calibri"/>
                <a:cs typeface="Times New Roman"/>
              </a:rPr>
              <a:t>Box: Definition of the scope of the Carbon-Cap project</a:t>
            </a:r>
            <a:endParaRPr lang="nl-NL" dirty="0"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GB" dirty="0">
                <a:ea typeface="Calibri"/>
                <a:cs typeface="Times New Roman"/>
              </a:rPr>
              <a:t>Research in the Carbon-Cap project focuses on emissions occurring along the supply-chains, which are embodied in the </a:t>
            </a:r>
            <a:r>
              <a:rPr lang="en-GB" dirty="0">
                <a:solidFill>
                  <a:srgbClr val="1F497D"/>
                </a:solidFill>
                <a:ea typeface="Calibri"/>
                <a:cs typeface="Times New Roman"/>
              </a:rPr>
              <a:t>intermediate and final demand</a:t>
            </a:r>
            <a:r>
              <a:rPr lang="en-GB" dirty="0">
                <a:ea typeface="Calibri"/>
                <a:cs typeface="Times New Roman"/>
              </a:rPr>
              <a:t> of </a:t>
            </a:r>
            <a:r>
              <a:rPr lang="en-GB" dirty="0">
                <a:solidFill>
                  <a:srgbClr val="1F497D"/>
                </a:solidFill>
                <a:ea typeface="Calibri"/>
                <a:cs typeface="Times New Roman"/>
              </a:rPr>
              <a:t>non-energy </a:t>
            </a:r>
            <a:r>
              <a:rPr lang="en-GB" dirty="0">
                <a:ea typeface="Calibri"/>
                <a:cs typeface="Times New Roman"/>
              </a:rPr>
              <a:t>products and services </a:t>
            </a:r>
            <a:r>
              <a:rPr lang="en-GB" dirty="0">
                <a:solidFill>
                  <a:srgbClr val="1F497D"/>
                </a:solidFill>
                <a:ea typeface="Calibri"/>
                <a:cs typeface="Times New Roman"/>
              </a:rPr>
              <a:t>and have a potential trade impact</a:t>
            </a:r>
            <a:r>
              <a:rPr lang="en-GB" dirty="0" smtClean="0">
                <a:ea typeface="Calibri"/>
                <a:cs typeface="Times New Roman"/>
              </a:rPr>
              <a:t>. </a:t>
            </a:r>
            <a:r>
              <a:rPr lang="en-GB" dirty="0" smtClean="0">
                <a:solidFill>
                  <a:srgbClr val="C00000"/>
                </a:solidFill>
                <a:ea typeface="Calibri"/>
                <a:cs typeface="Times New Roman"/>
              </a:rPr>
              <a:t>New scenarios combining options for improvement and policy instruments from this perspective</a:t>
            </a:r>
            <a:endParaRPr lang="nl-NL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GB" dirty="0">
                <a:ea typeface="Calibri"/>
                <a:cs typeface="Times New Roman"/>
              </a:rPr>
              <a:t>  </a:t>
            </a:r>
            <a:endParaRPr lang="nl-NL" dirty="0"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GB" dirty="0">
                <a:ea typeface="Calibri"/>
                <a:cs typeface="Times New Roman"/>
              </a:rPr>
              <a:t>By setting this specific focus, the Carbon-Cap project excludes </a:t>
            </a:r>
            <a:r>
              <a:rPr lang="en-GB" dirty="0" smtClean="0">
                <a:solidFill>
                  <a:srgbClr val="C00000"/>
                </a:solidFill>
                <a:ea typeface="Calibri"/>
                <a:cs typeface="Times New Roman"/>
              </a:rPr>
              <a:t>building new scenarios (improvements/policy options) for</a:t>
            </a:r>
            <a:r>
              <a:rPr lang="en-GB" dirty="0" smtClean="0">
                <a:ea typeface="Calibri"/>
                <a:cs typeface="Times New Roman"/>
              </a:rPr>
              <a:t> two </a:t>
            </a:r>
            <a:r>
              <a:rPr lang="en-GB" dirty="0">
                <a:ea typeface="Calibri"/>
                <a:cs typeface="Times New Roman"/>
              </a:rPr>
              <a:t>other important categories of emissions, which have already been widely researched in a number of other projects:</a:t>
            </a:r>
            <a:endParaRPr lang="nl-NL" dirty="0"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GB" dirty="0">
                <a:ea typeface="Calibri"/>
                <a:cs typeface="Times New Roman"/>
              </a:rPr>
              <a:t>(a) emissions stemming directly from final demand (such as household or government consumption), including e.g. emissions from heating of homes or from gasoline consumption by private or government transport.</a:t>
            </a:r>
            <a:endParaRPr lang="nl-NL" dirty="0"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GB" dirty="0">
                <a:ea typeface="Calibri"/>
                <a:cs typeface="Times New Roman"/>
              </a:rPr>
              <a:t>(b) emissions caused by the production processes of energy for final demand, such as emissions in the production of electricity, which is directly consumed by households or government.   </a:t>
            </a:r>
            <a:endParaRPr lang="nl-NL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0021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Focus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 anchor="t">
            <a:normAutofit fontScale="77500" lnSpcReduction="20000"/>
          </a:bodyPr>
          <a:lstStyle/>
          <a:p>
            <a:r>
              <a:rPr lang="en-GB" dirty="0" smtClean="0"/>
              <a:t>Which would lead to the following types of scenarios</a:t>
            </a:r>
          </a:p>
          <a:p>
            <a:pPr lvl="1"/>
            <a:r>
              <a:rPr lang="en-GB" dirty="0" smtClean="0"/>
              <a:t>Scenario ‘no intervention’: developments if no or only weak tradition-oriented climate policies are implemented</a:t>
            </a:r>
          </a:p>
          <a:p>
            <a:pPr lvl="1"/>
            <a:r>
              <a:rPr lang="en-GB" dirty="0" smtClean="0"/>
              <a:t>Scenario ‘baseline’: developments when production-oriented climate policies are implemented</a:t>
            </a:r>
          </a:p>
          <a:p>
            <a:pPr lvl="2"/>
            <a:r>
              <a:rPr lang="en-GB" dirty="0" smtClean="0"/>
              <a:t>Based on existing research on production-oriented improvement options and policies, e.g. IEA Blue Map</a:t>
            </a:r>
          </a:p>
          <a:p>
            <a:pPr lvl="2"/>
            <a:r>
              <a:rPr lang="en-GB" dirty="0" smtClean="0"/>
              <a:t>Pragmatically probably a scenario that already has been used in E3ME, Fidelio and EXIOMOD to analyse production-oriented climate policies</a:t>
            </a:r>
          </a:p>
          <a:p>
            <a:pPr lvl="1"/>
            <a:r>
              <a:rPr lang="en-GB" dirty="0" smtClean="0"/>
              <a:t>WP5 and WP6 must hence focus on</a:t>
            </a:r>
          </a:p>
          <a:p>
            <a:pPr lvl="2"/>
            <a:r>
              <a:rPr lang="en-GB" dirty="0" smtClean="0"/>
              <a:t>Improvement options inducing CO2 reductions in the supply chains</a:t>
            </a:r>
          </a:p>
          <a:p>
            <a:pPr lvl="2"/>
            <a:r>
              <a:rPr lang="en-GB" dirty="0" smtClean="0"/>
              <a:t>Effectiveness of policy instruments supporting such improvements…</a:t>
            </a:r>
          </a:p>
          <a:p>
            <a:pPr lvl="2"/>
            <a:r>
              <a:rPr lang="en-GB" dirty="0" smtClean="0"/>
              <a:t>…as a complement to production-oriented improvements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2734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Questions so far?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587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Thank you for being here today!</a:t>
            </a:r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0499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6000" dirty="0" smtClean="0"/>
              <a:t>Welcome!</a:t>
            </a: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150142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9438" y="274638"/>
            <a:ext cx="3538736" cy="1143000"/>
          </a:xfrm>
        </p:spPr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 anchor="t">
            <a:normAutofit/>
          </a:bodyPr>
          <a:lstStyle/>
          <a:p>
            <a:r>
              <a:rPr lang="en-GB" dirty="0" smtClean="0"/>
              <a:t>Short overview of Carbon-CAP</a:t>
            </a:r>
          </a:p>
          <a:p>
            <a:r>
              <a:rPr lang="en-GB" dirty="0" smtClean="0"/>
              <a:t>Some questions about focus</a:t>
            </a:r>
          </a:p>
          <a:p>
            <a:r>
              <a:rPr lang="en-GB" dirty="0" smtClean="0"/>
              <a:t>Discussion about relevant scenarios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0453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Basics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363272" cy="4320480"/>
          </a:xfrm>
        </p:spPr>
        <p:txBody>
          <a:bodyPr anchor="t">
            <a:normAutofit/>
          </a:bodyPr>
          <a:lstStyle/>
          <a:p>
            <a:r>
              <a:rPr lang="nl-NL" dirty="0" smtClean="0"/>
              <a:t>Contract</a:t>
            </a:r>
          </a:p>
          <a:p>
            <a:pPr lvl="1"/>
            <a:r>
              <a:rPr lang="nl-NL" dirty="0" err="1" smtClean="0"/>
              <a:t>From</a:t>
            </a:r>
            <a:r>
              <a:rPr lang="nl-NL" dirty="0" smtClean="0"/>
              <a:t> 1 </a:t>
            </a:r>
            <a:r>
              <a:rPr lang="nl-NL" dirty="0" err="1" smtClean="0"/>
              <a:t>October</a:t>
            </a:r>
            <a:r>
              <a:rPr lang="nl-NL" dirty="0" smtClean="0"/>
              <a:t> 2013 to 31 December 2016</a:t>
            </a:r>
          </a:p>
          <a:p>
            <a:pPr lvl="1"/>
            <a:r>
              <a:rPr lang="nl-NL" dirty="0" smtClean="0"/>
              <a:t>3.6 </a:t>
            </a:r>
            <a:r>
              <a:rPr lang="nl-NL" dirty="0" err="1" smtClean="0"/>
              <a:t>Mio</a:t>
            </a:r>
            <a:r>
              <a:rPr lang="nl-NL" dirty="0" smtClean="0"/>
              <a:t> Euro of </a:t>
            </a:r>
            <a:r>
              <a:rPr lang="nl-NL" dirty="0" err="1" smtClean="0"/>
              <a:t>which</a:t>
            </a:r>
            <a:r>
              <a:rPr lang="nl-NL" dirty="0" smtClean="0"/>
              <a:t> 3 </a:t>
            </a:r>
            <a:r>
              <a:rPr lang="nl-NL" dirty="0" err="1" smtClean="0"/>
              <a:t>Mio</a:t>
            </a:r>
            <a:r>
              <a:rPr lang="nl-NL" dirty="0" smtClean="0"/>
              <a:t> EU FP7 </a:t>
            </a:r>
            <a:r>
              <a:rPr lang="nl-NL" dirty="0" err="1" smtClean="0"/>
              <a:t>funded</a:t>
            </a:r>
            <a:endParaRPr lang="nl-NL" dirty="0" smtClean="0"/>
          </a:p>
          <a:p>
            <a:r>
              <a:rPr lang="nl-NL" dirty="0" smtClean="0"/>
              <a:t>Management</a:t>
            </a:r>
            <a:endParaRPr lang="nl-NL" dirty="0" smtClean="0"/>
          </a:p>
          <a:p>
            <a:pPr lvl="1"/>
            <a:r>
              <a:rPr lang="nl-NL" dirty="0" smtClean="0"/>
              <a:t>PO</a:t>
            </a:r>
            <a:r>
              <a:rPr lang="nl-NL" dirty="0"/>
              <a:t>, </a:t>
            </a:r>
            <a:r>
              <a:rPr lang="nl-NL" dirty="0" smtClean="0"/>
              <a:t>Ewa </a:t>
            </a:r>
            <a:r>
              <a:rPr lang="nl-NL" dirty="0" err="1" smtClean="0"/>
              <a:t>Kusmierczyk</a:t>
            </a:r>
            <a:r>
              <a:rPr lang="nl-NL" dirty="0" smtClean="0"/>
              <a:t>, </a:t>
            </a:r>
            <a:r>
              <a:rPr lang="nl-NL" dirty="0"/>
              <a:t>DG </a:t>
            </a:r>
            <a:r>
              <a:rPr lang="nl-NL" dirty="0" smtClean="0"/>
              <a:t>RTD</a:t>
            </a:r>
          </a:p>
          <a:p>
            <a:pPr lvl="1"/>
            <a:r>
              <a:rPr lang="nl-NL" dirty="0" err="1" smtClean="0"/>
              <a:t>Scientific</a:t>
            </a:r>
            <a:r>
              <a:rPr lang="nl-NL" dirty="0" smtClean="0"/>
              <a:t> </a:t>
            </a:r>
            <a:r>
              <a:rPr lang="nl-NL" dirty="0" err="1" smtClean="0"/>
              <a:t>adviser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PO, Peter </a:t>
            </a:r>
            <a:r>
              <a:rPr lang="nl-NL" dirty="0" err="1" smtClean="0"/>
              <a:t>Horvath</a:t>
            </a:r>
            <a:r>
              <a:rPr lang="nl-NL" dirty="0" smtClean="0"/>
              <a:t>, DG RTD</a:t>
            </a:r>
            <a:endParaRPr lang="nl-NL" dirty="0"/>
          </a:p>
          <a:p>
            <a:pPr lvl="1"/>
            <a:r>
              <a:rPr lang="nl-NL" dirty="0" err="1" smtClean="0"/>
              <a:t>Scientific</a:t>
            </a:r>
            <a:r>
              <a:rPr lang="nl-NL" dirty="0" smtClean="0"/>
              <a:t> </a:t>
            </a:r>
            <a:r>
              <a:rPr lang="nl-NL" dirty="0" err="1" smtClean="0"/>
              <a:t>Coordinator</a:t>
            </a:r>
            <a:r>
              <a:rPr lang="nl-NL" dirty="0"/>
              <a:t>, Arnold Tukker, TNO</a:t>
            </a:r>
          </a:p>
          <a:p>
            <a:pPr lvl="1"/>
            <a:r>
              <a:rPr lang="nl-NL" dirty="0"/>
              <a:t>Project manager, Ming Chen, TNO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49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Consortium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9240266"/>
              </p:ext>
            </p:extLst>
          </p:nvPr>
        </p:nvGraphicFramePr>
        <p:xfrm>
          <a:off x="467544" y="2204864"/>
          <a:ext cx="8280920" cy="32026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97781"/>
                <a:gridCol w="3883139"/>
              </a:tblGrid>
              <a:tr h="463058">
                <a:tc gridSpan="2"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Project Partners</a:t>
                      </a:r>
                      <a:endParaRPr lang="nl-NL" sz="1600" b="1" dirty="0">
                        <a:solidFill>
                          <a:srgbClr val="E9164D"/>
                        </a:solidFill>
                        <a:effectLst/>
                        <a:latin typeface="Verdana"/>
                        <a:ea typeface="Times New Roman"/>
                        <a:cs typeface="Calibri"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nl-NL" sz="1000" dirty="0">
                        <a:effectLst/>
                        <a:latin typeface="Verdana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nl-NL" sz="1000" dirty="0">
                        <a:effectLst/>
                        <a:latin typeface="Verdana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681513"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The Netherlands Organisation for Applied Scientific Research (TNO, co-ordinator) (NL)</a:t>
                      </a:r>
                      <a:endParaRPr lang="nl-NL" sz="1200" dirty="0">
                        <a:effectLst/>
                        <a:latin typeface="Verdana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Cambridge University Centre for Climate Change Mitigation Research (4CMR) (UK)</a:t>
                      </a:r>
                      <a:endParaRPr lang="nl-NL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39605"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dirty="0">
                          <a:effectLst/>
                        </a:rPr>
                        <a:t>Wirtschaftsuniversität Wien (WU) (AU)</a:t>
                      </a:r>
                      <a:endParaRPr lang="nl-NL" sz="1200" dirty="0">
                        <a:effectLst/>
                        <a:latin typeface="Verdana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Cambridge Econometrics (CE) (UK)</a:t>
                      </a:r>
                      <a:endParaRPr lang="nl-NL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EC DG JRC Institute for Prospective Technical Studies (IPTS) (BE)</a:t>
                      </a:r>
                      <a:endParaRPr lang="nl-NL" sz="1200" dirty="0">
                        <a:effectLst/>
                        <a:latin typeface="Verdana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Climate Strategies (CS) (UK)</a:t>
                      </a:r>
                      <a:endParaRPr lang="nl-NL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04867"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nl-NL" sz="1200" dirty="0" err="1">
                          <a:effectLst/>
                        </a:rPr>
                        <a:t>Institute</a:t>
                      </a:r>
                      <a:r>
                        <a:rPr lang="nl-NL" sz="1200" dirty="0">
                          <a:effectLst/>
                        </a:rPr>
                        <a:t> of </a:t>
                      </a:r>
                      <a:r>
                        <a:rPr lang="nl-NL" sz="1200" dirty="0" err="1">
                          <a:effectLst/>
                        </a:rPr>
                        <a:t>Environmental</a:t>
                      </a:r>
                      <a:r>
                        <a:rPr lang="nl-NL" sz="1200" dirty="0">
                          <a:effectLst/>
                        </a:rPr>
                        <a:t> Sciences, Leiden University (LU-CML) (NL)</a:t>
                      </a:r>
                      <a:endParaRPr lang="nl-NL" sz="1200" dirty="0">
                        <a:effectLst/>
                        <a:latin typeface="Verdana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Deutsches Institut für Wirtschaftsforschung (DIW) (DE)</a:t>
                      </a:r>
                      <a:endParaRPr lang="nl-NL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81513">
                <a:tc>
                  <a:txBody>
                    <a:bodyPr/>
                    <a:lstStyle/>
                    <a:p>
                      <a:pPr marL="160020">
                        <a:spcAft>
                          <a:spcPts val="0"/>
                        </a:spcAft>
                      </a:pPr>
                      <a:r>
                        <a:rPr lang="nl-NL" sz="1200" dirty="0" err="1">
                          <a:effectLst/>
                        </a:rPr>
                        <a:t>Norges</a:t>
                      </a:r>
                      <a:r>
                        <a:rPr lang="nl-NL" sz="1200" dirty="0">
                          <a:effectLst/>
                        </a:rPr>
                        <a:t> </a:t>
                      </a:r>
                      <a:r>
                        <a:rPr lang="nl-NL" sz="1200" dirty="0" err="1">
                          <a:effectLst/>
                        </a:rPr>
                        <a:t>Teknisk-Naturvitenskapelige</a:t>
                      </a:r>
                      <a:r>
                        <a:rPr lang="nl-NL" sz="1200" dirty="0">
                          <a:effectLst/>
                        </a:rPr>
                        <a:t> </a:t>
                      </a:r>
                      <a:r>
                        <a:rPr lang="nl-NL" sz="1200" dirty="0" err="1">
                          <a:effectLst/>
                        </a:rPr>
                        <a:t>Universitet</a:t>
                      </a:r>
                      <a:r>
                        <a:rPr lang="nl-NL" sz="1200" dirty="0">
                          <a:effectLst/>
                        </a:rPr>
                        <a:t> NTNU (NO)</a:t>
                      </a:r>
                      <a:endParaRPr lang="nl-NL" sz="12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International Centre for Trade and Sustainable Development (ICTDS) (CH)</a:t>
                      </a:r>
                      <a:endParaRPr lang="nl-NL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4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 anchor="t">
            <a:normAutofit fontScale="92500"/>
          </a:bodyPr>
          <a:lstStyle/>
          <a:p>
            <a:r>
              <a:rPr lang="en-US" dirty="0" smtClean="0"/>
              <a:t>Currently territorial </a:t>
            </a:r>
            <a:r>
              <a:rPr lang="en-US" dirty="0"/>
              <a:t>emission reduction </a:t>
            </a:r>
            <a:r>
              <a:rPr lang="en-US" dirty="0" smtClean="0"/>
              <a:t>approaches</a:t>
            </a:r>
          </a:p>
          <a:p>
            <a:r>
              <a:rPr lang="en-US" dirty="0"/>
              <a:t>Global economy: </a:t>
            </a:r>
            <a:r>
              <a:rPr lang="en-US" dirty="0" smtClean="0"/>
              <a:t>growing share of GHG emissions</a:t>
            </a:r>
          </a:p>
          <a:p>
            <a:r>
              <a:rPr lang="en-US" dirty="0" smtClean="0"/>
              <a:t>Growing </a:t>
            </a:r>
            <a:r>
              <a:rPr lang="en-US" dirty="0"/>
              <a:t>consumption is a main driver </a:t>
            </a:r>
            <a:r>
              <a:rPr lang="en-US" dirty="0" smtClean="0"/>
              <a:t>GHG emissions</a:t>
            </a:r>
          </a:p>
          <a:p>
            <a:r>
              <a:rPr lang="en-US" dirty="0" smtClean="0"/>
              <a:t>Consumption </a:t>
            </a:r>
            <a:r>
              <a:rPr lang="en-US" dirty="0"/>
              <a:t>oriented mitigation approaches </a:t>
            </a:r>
            <a:endParaRPr lang="en-US" dirty="0" smtClean="0"/>
          </a:p>
          <a:p>
            <a:pPr lvl="1"/>
            <a:r>
              <a:rPr lang="en-US" dirty="0" smtClean="0"/>
              <a:t>address </a:t>
            </a:r>
            <a:r>
              <a:rPr lang="en-US" dirty="0"/>
              <a:t>consumption as a driver </a:t>
            </a:r>
            <a:endParaRPr lang="en-US" dirty="0" smtClean="0"/>
          </a:p>
          <a:p>
            <a:pPr lvl="1"/>
            <a:r>
              <a:rPr lang="en-US" dirty="0" smtClean="0"/>
              <a:t>carbon </a:t>
            </a:r>
            <a:r>
              <a:rPr lang="en-US" dirty="0"/>
              <a:t>leakage.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587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0" y="274638"/>
            <a:ext cx="375476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Work Breakdown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965" y="2060575"/>
            <a:ext cx="5310070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94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Bridging Gaps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60848"/>
            <a:ext cx="8229600" cy="4320480"/>
          </a:xfrm>
        </p:spPr>
        <p:txBody>
          <a:bodyPr anchor="t">
            <a:normAutofit fontScale="70000" lnSpcReduction="20000"/>
          </a:bodyPr>
          <a:lstStyle/>
          <a:p>
            <a:r>
              <a:rPr lang="en-GB" dirty="0"/>
              <a:t>Gap 1: </a:t>
            </a:r>
            <a:r>
              <a:rPr lang="en-US" dirty="0"/>
              <a:t>Quantification of global emissions related to consumption of goods and services and understanding drivers for upward trends</a:t>
            </a:r>
          </a:p>
          <a:p>
            <a:endParaRPr lang="en-US" dirty="0"/>
          </a:p>
          <a:p>
            <a:r>
              <a:rPr lang="en-GB" dirty="0"/>
              <a:t>Gap 2: Understanding of the levers, potential mechanisms, and feasibility of demand side tools and policies. </a:t>
            </a:r>
          </a:p>
          <a:p>
            <a:endParaRPr lang="en-GB" dirty="0"/>
          </a:p>
          <a:p>
            <a:r>
              <a:rPr lang="en-GB" dirty="0"/>
              <a:t>Gap 3: Understanding of the effectiveness and impacts of demand side tools and policies. </a:t>
            </a:r>
          </a:p>
          <a:p>
            <a:endParaRPr lang="en-GB" dirty="0"/>
          </a:p>
          <a:p>
            <a:r>
              <a:rPr lang="en-GB" dirty="0"/>
              <a:t>Gap 4: No shared view on the added value, implementation challenges and acceptability of demand side tools/policies and related accounts, and no “roadmap” of evolution from production towards consumption-based policies</a:t>
            </a:r>
            <a:r>
              <a:rPr lang="en-GB" i="1" dirty="0"/>
              <a:t>.</a:t>
            </a:r>
            <a:r>
              <a:rPr lang="en-GB" dirty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587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060848"/>
            <a:ext cx="8229600" cy="4320480"/>
          </a:xfrm>
        </p:spPr>
        <p:txBody>
          <a:bodyPr anchor="t">
            <a:normAutofit fontScale="92500" lnSpcReduction="20000"/>
          </a:bodyPr>
          <a:lstStyle/>
          <a:p>
            <a:pPr lvl="0" algn="just"/>
            <a:r>
              <a:rPr lang="en-US" dirty="0"/>
              <a:t>To stimulate innovative European and international demand side oriented climate policies and services due to more reliable and improved shared insights about consumption based GHG emissions. </a:t>
            </a:r>
            <a:endParaRPr lang="nl-NL" dirty="0"/>
          </a:p>
          <a:p>
            <a:pPr lvl="0"/>
            <a:r>
              <a:rPr lang="en-US" dirty="0"/>
              <a:t>To realize a more effective policy mix for achieving the objectives of the EU Climate and Energy package and the Roadmap for moving to a competitive low carbon economy in 2050, by quantitatively analyzing </a:t>
            </a:r>
            <a:r>
              <a:rPr lang="en-US" dirty="0" smtClean="0"/>
              <a:t>consumption-oriented </a:t>
            </a:r>
            <a:r>
              <a:rPr lang="en-US" dirty="0"/>
              <a:t>climate mitigating policies</a:t>
            </a:r>
            <a:endParaRPr lang="nl-NL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587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660</Words>
  <Application>Microsoft Office PowerPoint</Application>
  <PresentationFormat>On-screen Show (4:3)</PresentationFormat>
  <Paragraphs>83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Kantoorthema</vt:lpstr>
      <vt:lpstr>Carbon-CAP: An Introduction </vt:lpstr>
      <vt:lpstr>PowerPoint Presentation</vt:lpstr>
      <vt:lpstr>Introduction</vt:lpstr>
      <vt:lpstr>Basics</vt:lpstr>
      <vt:lpstr>Consortium</vt:lpstr>
      <vt:lpstr>Challenge</vt:lpstr>
      <vt:lpstr>Work Breakdown</vt:lpstr>
      <vt:lpstr>Bridging Gaps</vt:lpstr>
      <vt:lpstr>Objectives</vt:lpstr>
      <vt:lpstr>Work flow</vt:lpstr>
      <vt:lpstr>Focus (1)</vt:lpstr>
      <vt:lpstr>Focus (2)</vt:lpstr>
      <vt:lpstr>Focus (3)</vt:lpstr>
      <vt:lpstr>PowerPoint Presentation</vt:lpstr>
      <vt:lpstr>PowerPoint Presentation</vt:lpstr>
    </vt:vector>
  </TitlesOfParts>
  <Company>Xtilton B.V.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Sander Walison</dc:creator>
  <cp:lastModifiedBy>Arnold Tukker</cp:lastModifiedBy>
  <cp:revision>29</cp:revision>
  <dcterms:created xsi:type="dcterms:W3CDTF">2014-04-23T11:03:33Z</dcterms:created>
  <dcterms:modified xsi:type="dcterms:W3CDTF">2015-06-05T09:46:28Z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Date">
    <vt:lpwstr>28-1-2015 12:00:56</vt:lpwstr>
  </property>
</Properties>
</file>