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2" r:id="rId3"/>
    <p:sldId id="273" r:id="rId4"/>
    <p:sldId id="275" r:id="rId5"/>
    <p:sldId id="285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CAC9"/>
    <a:srgbClr val="1C5488"/>
    <a:srgbClr val="F09429"/>
    <a:srgbClr val="009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2993" autoAdjust="0"/>
  </p:normalViewPr>
  <p:slideViewPr>
    <p:cSldViewPr snapToGrid="0" snapToObjects="1">
      <p:cViewPr varScale="1">
        <p:scale>
          <a:sx n="92" d="100"/>
          <a:sy n="92" d="100"/>
        </p:scale>
        <p:origin x="142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Owner\AppData\Roaming\Microsoft\Excel\Fig%205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74442157068395"/>
          <c:y val="0.13922884798596125"/>
          <c:w val="0.81198755168600711"/>
          <c:h val="0.74222326905197678"/>
        </c:manualLayout>
      </c:layout>
      <c:scatterChart>
        <c:scatterStyle val="lineMarker"/>
        <c:varyColors val="0"/>
        <c:ser>
          <c:idx val="0"/>
          <c:order val="0"/>
          <c:tx>
            <c:strRef>
              <c:f>'price vs intensity'!$AA$16</c:f>
              <c:strCache>
                <c:ptCount val="1"/>
                <c:pt idx="0">
                  <c:v>Average Energy Prices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53B0C9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</c:spPr>
          </c:marker>
          <c:dPt>
            <c:idx val="0"/>
            <c:marker>
              <c:symbol val="x"/>
              <c:size val="7"/>
              <c:spPr>
                <a:solidFill>
                  <a:schemeClr val="bg2">
                    <a:lumMod val="10000"/>
                  </a:schemeClr>
                </a:solidFill>
                <a:ln w="19050">
                  <a:solidFill>
                    <a:schemeClr val="bg2">
                      <a:lumMod val="10000"/>
                    </a:schemeClr>
                  </a:solidFill>
                  <a:prstDash val="solid"/>
                </a:ln>
              </c:spPr>
            </c:marker>
            <c:bubble3D val="0"/>
            <c:spPr>
              <a:ln w="28575">
                <a:solidFill>
                  <a:schemeClr val="tx1"/>
                </a:solidFill>
              </a:ln>
            </c:spPr>
          </c:dPt>
          <c:dPt>
            <c:idx val="1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2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3"/>
            <c:marker>
              <c:symbol val="diamond"/>
              <c:size val="7"/>
              <c:spPr>
                <a:solidFill>
                  <a:srgbClr val="002060"/>
                </a:solidFill>
                <a:ln w="15875">
                  <a:solidFill>
                    <a:srgbClr val="002060"/>
                  </a:solidFill>
                  <a:prstDash val="solid"/>
                </a:ln>
              </c:spPr>
            </c:marker>
            <c:bubble3D val="0"/>
          </c:dPt>
          <c:dPt>
            <c:idx val="4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5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6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7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8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9"/>
            <c:marker>
              <c:symbol val="diamond"/>
              <c:size val="7"/>
              <c:spPr>
                <a:solidFill>
                  <a:schemeClr val="accent5"/>
                </a:solidFill>
                <a:ln w="15875">
                  <a:solidFill>
                    <a:schemeClr val="accent5"/>
                  </a:solidFill>
                  <a:prstDash val="solid"/>
                </a:ln>
              </c:spPr>
            </c:marker>
            <c:bubble3D val="0"/>
          </c:dPt>
          <c:dPt>
            <c:idx val="10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11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12"/>
            <c:marker>
              <c:symbol val="square"/>
              <c:size val="5"/>
              <c:spPr>
                <a:solidFill>
                  <a:srgbClr val="C00000"/>
                </a:solidFill>
                <a:ln w="9525">
                  <a:solidFill>
                    <a:srgbClr val="FF0000"/>
                  </a:solidFill>
                  <a:prstDash val="solid"/>
                </a:ln>
              </c:spPr>
            </c:marker>
            <c:bubble3D val="0"/>
          </c:dPt>
          <c:dPt>
            <c:idx val="13"/>
            <c:marker>
              <c:symbol val="triangle"/>
              <c:size val="7"/>
              <c:spPr>
                <a:solidFill>
                  <a:srgbClr val="FFC000"/>
                </a:solidFill>
                <a:ln w="19050">
                  <a:solidFill>
                    <a:srgbClr val="FFC000"/>
                  </a:solidFill>
                  <a:prstDash val="solid"/>
                </a:ln>
              </c:spPr>
            </c:marker>
            <c:bubble3D val="0"/>
          </c:dPt>
          <c:dPt>
            <c:idx val="14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15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16"/>
            <c:marker>
              <c:symbol val="diamond"/>
              <c:size val="7"/>
              <c:spPr>
                <a:solidFill>
                  <a:schemeClr val="tx2">
                    <a:lumMod val="75000"/>
                  </a:schemeClr>
                </a:solidFill>
                <a:ln w="15875">
                  <a:solidFill>
                    <a:srgbClr val="002060"/>
                  </a:solidFill>
                  <a:prstDash val="solid"/>
                </a:ln>
              </c:spPr>
            </c:marker>
            <c:bubble3D val="0"/>
          </c:dPt>
          <c:dPt>
            <c:idx val="17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18"/>
            <c:marker>
              <c:symbol val="diamond"/>
              <c:size val="7"/>
              <c:spPr>
                <a:solidFill>
                  <a:schemeClr val="tx2">
                    <a:lumMod val="75000"/>
                  </a:schemeClr>
                </a:solidFill>
                <a:ln w="15875">
                  <a:solidFill>
                    <a:srgbClr val="002060"/>
                  </a:solidFill>
                  <a:prstDash val="solid"/>
                </a:ln>
              </c:spPr>
            </c:marker>
            <c:bubble3D val="0"/>
          </c:dPt>
          <c:dPt>
            <c:idx val="19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20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21"/>
            <c:marker>
              <c:symbol val="diamond"/>
              <c:size val="7"/>
              <c:spPr>
                <a:solidFill>
                  <a:srgbClr val="A9F127"/>
                </a:solidFill>
                <a:ln>
                  <a:solidFill>
                    <a:srgbClr val="A9F127"/>
                  </a:solidFill>
                  <a:prstDash val="solid"/>
                </a:ln>
              </c:spPr>
            </c:marker>
            <c:bubble3D val="0"/>
          </c:dPt>
          <c:dPt>
            <c:idx val="22"/>
            <c:marker>
              <c:symbol val="diamond"/>
              <c:size val="6"/>
              <c:spPr>
                <a:solidFill>
                  <a:srgbClr val="7030A0"/>
                </a:solidFill>
                <a:ln>
                  <a:solidFill>
                    <a:srgbClr val="7030A0"/>
                  </a:solidFill>
                  <a:prstDash val="solid"/>
                </a:ln>
              </c:spPr>
            </c:marker>
            <c:bubble3D val="0"/>
          </c:dPt>
          <c:dLbls>
            <c:dLbl>
              <c:idx val="0"/>
              <c:layout>
                <c:manualLayout>
                  <c:x val="-1.032684410804917E-2"/>
                  <c:y val="2.532644500523247E-2"/>
                </c:manualLayout>
              </c:layout>
              <c:tx>
                <c:strRef>
                  <c:f>'price vs intensity'!$T$17</c:f>
                  <c:strCache>
                    <c:ptCount val="1"/>
                    <c:pt idx="0">
                      <c:v>Australia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{53447E58-554C-472C-98F7-E4D88E7CB740}</c15:txfldGUID>
                      <c15:f>'price vs intensity'!$T$17</c15:f>
                      <c15:dlblFieldTableCache>
                        <c:ptCount val="1"/>
                        <c:pt idx="0">
                          <c:v>Australia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strRef>
                  <c:f>'price vs intensity'!$T$20</c:f>
                  <c:strCache>
                    <c:ptCount val="1"/>
                    <c:pt idx="0">
                      <c:v>Czech Republic</c:v>
                    </c:pt>
                  </c:strCache>
                </c:strRef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{E6165719-544C-4CE6-8768-C254267551B1}</c15:txfldGUID>
                      <c15:f>'price vs intensity'!$T$20</c15:f>
                      <c15:dlblFieldTableCache>
                        <c:ptCount val="1"/>
                        <c:pt idx="0">
                          <c:v>Czech Republic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506739714156374"/>
                  <c:y val="4.9317074117796282E-2"/>
                </c:manualLayout>
              </c:layout>
              <c:tx>
                <c:strRef>
                  <c:f>'price vs intensity'!$T$23</c:f>
                  <c:strCache>
                    <c:ptCount val="1"/>
                    <c:pt idx="0">
                      <c:v>France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{23D12860-2C20-4429-B6AE-739C1FB93465}</c15:txfldGUID>
                      <c15:f>'price vs intensity'!$T$23</c15:f>
                      <c15:dlblFieldTableCache>
                        <c:ptCount val="1"/>
                        <c:pt idx="0">
                          <c:v>France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7"/>
              <c:layout>
                <c:manualLayout>
                  <c:x val="-0.14931023531704438"/>
                  <c:y val="-4.4371714546336996E-2"/>
                </c:manualLayout>
              </c:layout>
              <c:tx>
                <c:strRef>
                  <c:f>'price vs intensity'!$T$24</c:f>
                  <c:strCache>
                    <c:ptCount val="1"/>
                    <c:pt idx="0">
                      <c:v>Germany</c:v>
                    </c:pt>
                  </c:strCache>
                </c:strRef>
              </c:tx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0" i="0" u="none" strike="noStrike" baseline="0">
                      <a:solidFill>
                        <a:srgbClr val="000000"/>
                      </a:solidFill>
                      <a:latin typeface="Aharoni" pitchFamily="2" charset="-79"/>
                      <a:ea typeface="Arial"/>
                      <a:cs typeface="Aharoni" pitchFamily="2" charset="-79"/>
                    </a:defRPr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{625519F4-ED4C-4830-A8DA-B68DC81CF0DC}</c15:txfldGUID>
                      <c15:f>'price vs intensity'!$T$24</c15:f>
                      <c15:dlblFieldTableCache>
                        <c:ptCount val="1"/>
                        <c:pt idx="0">
                          <c:v>Germany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5.5640591151099638E-3"/>
                  <c:y val="-1.2086678424688959E-3"/>
                </c:manualLayout>
              </c:layout>
              <c:tx>
                <c:strRef>
                  <c:f>'price vs intensity'!$T$26</c:f>
                  <c:strCache>
                    <c:ptCount val="1"/>
                    <c:pt idx="0">
                      <c:v>Hungary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{996453BB-E444-4E77-8013-C96561A386FB}</c15:txfldGUID>
                      <c15:f>'price vs intensity'!$T$26</c15:f>
                      <c15:dlblFieldTableCache>
                        <c:ptCount val="1"/>
                        <c:pt idx="0">
                          <c:v>Hungary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1.7547678976839048E-2"/>
                  <c:y val="-7.7642538103491698E-2"/>
                </c:manualLayout>
              </c:layout>
              <c:tx>
                <c:strRef>
                  <c:f>'price vs intensity'!$T$28</c:f>
                  <c:strCache>
                    <c:ptCount val="1"/>
                    <c:pt idx="0">
                      <c:v>Italy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{8C242E35-E3B5-4CCE-B701-385224DC7940}</c15:txfldGUID>
                      <c15:f>'price vs intensity'!$T$28</c15:f>
                      <c15:dlblFieldTableCache>
                        <c:ptCount val="1"/>
                        <c:pt idx="0">
                          <c:v>Italy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2"/>
              <c:layout>
                <c:manualLayout>
                  <c:x val="-7.3484344412501693E-2"/>
                  <c:y val="2.0762439095512917E-3"/>
                </c:manualLayout>
              </c:layout>
              <c:tx>
                <c:strRef>
                  <c:f>'price vs intensity'!$T$29</c:f>
                  <c:strCache>
                    <c:ptCount val="1"/>
                    <c:pt idx="0">
                      <c:v>Japan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{26FFE425-71F9-46FB-A1F2-BEF34161EF76}</c15:txfldGUID>
                      <c15:f>'price vs intensity'!$T$29</c15:f>
                      <c15:dlblFieldTableCache>
                        <c:ptCount val="1"/>
                        <c:pt idx="0">
                          <c:v>Japan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3"/>
              <c:layout/>
              <c:tx>
                <c:strRef>
                  <c:f>'price vs intensity'!$T$30</c:f>
                  <c:strCache>
                    <c:ptCount val="1"/>
                    <c:pt idx="0">
                      <c:v>Korea</c:v>
                    </c:pt>
                  </c:strCache>
                </c:strRef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{CE3A5C92-CC15-4979-9241-ADF3E6344EDD}</c15:txfldGUID>
                      <c15:f>'price vs intensity'!$T$30</c15:f>
                      <c15:dlblFieldTableCache>
                        <c:ptCount val="1"/>
                        <c:pt idx="0">
                          <c:v>Korea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5"/>
              <c:layout>
                <c:manualLayout>
                  <c:x val="-0.1386559151063724"/>
                  <c:y val="8.9690326805793572E-2"/>
                </c:manualLayout>
              </c:layout>
              <c:tx>
                <c:strRef>
                  <c:f>'price vs intensity'!$T$32</c:f>
                  <c:strCache>
                    <c:ptCount val="1"/>
                    <c:pt idx="0">
                      <c:v>Netherlands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{691E37B3-C403-4D45-B24E-D08848010429}</c15:txfldGUID>
                      <c15:f>'price vs intensity'!$T$32</c15:f>
                      <c15:dlblFieldTableCache>
                        <c:ptCount val="1"/>
                        <c:pt idx="0">
                          <c:v>Netherlands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6"/>
              <c:layout>
                <c:manualLayout>
                  <c:x val="-4.1745103913653166E-2"/>
                  <c:y val="4.3715762296712181E-2"/>
                </c:manualLayout>
              </c:layout>
              <c:tx>
                <c:strRef>
                  <c:f>'price vs intensity'!$T$33</c:f>
                  <c:strCache>
                    <c:ptCount val="1"/>
                    <c:pt idx="0">
                      <c:v>Poland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{F2AF83F1-A15D-48AF-85F6-C347DD258098}</c15:txfldGUID>
                      <c15:f>'price vs intensity'!$T$33</c15:f>
                      <c15:dlblFieldTableCache>
                        <c:ptCount val="1"/>
                        <c:pt idx="0">
                          <c:v>Poland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layout/>
              <c:tx>
                <c:strRef>
                  <c:f>'price vs intensity'!$T$35</c:f>
                  <c:strCache>
                    <c:ptCount val="1"/>
                    <c:pt idx="0">
                      <c:v>Slovak Republic</c:v>
                    </c:pt>
                  </c:strCache>
                </c:strRef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{5D7AFBB7-C680-49FF-9B5B-D5044D75D72F}</c15:txfldGUID>
                      <c15:f>'price vs intensity'!$T$35</c15:f>
                      <c15:dlblFieldTableCache>
                        <c:ptCount val="1"/>
                        <c:pt idx="0">
                          <c:v>Slovak Republic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0"/>
              <c:layout>
                <c:manualLayout>
                  <c:x val="8.2428848823863449E-2"/>
                  <c:y val="-6.0759256587430081E-2"/>
                </c:manualLayout>
              </c:layout>
              <c:tx>
                <c:strRef>
                  <c:f>'price vs intensity'!$T$37</c:f>
                  <c:strCache>
                    <c:ptCount val="1"/>
                    <c:pt idx="0">
                      <c:v>Sweden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{518390DA-88CF-4B46-850D-2757FE33ED0D}</c15:txfldGUID>
                      <c15:f>'price vs intensity'!$T$37</c15:f>
                      <c15:dlblFieldTableCache>
                        <c:ptCount val="1"/>
                        <c:pt idx="0">
                          <c:v>Sweden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1"/>
              <c:layout>
                <c:manualLayout>
                  <c:x val="0.11338035425736739"/>
                  <c:y val="-7.4480576719545818E-2"/>
                </c:manualLayout>
              </c:layout>
              <c:tx>
                <c:strRef>
                  <c:f>'price vs intensity'!$T$38</c:f>
                  <c:strCache>
                    <c:ptCount val="1"/>
                    <c:pt idx="0">
                      <c:v>UK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{FF6591A0-B21A-419A-96DB-AAD0864A737B}</c15:txfldGUID>
                      <c15:f>'price vs intensity'!$T$38</c15:f>
                      <c15:dlblFieldTableCache>
                        <c:ptCount val="1"/>
                        <c:pt idx="0">
                          <c:v>UK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dLbl>
              <c:idx val="22"/>
              <c:layout>
                <c:manualLayout>
                  <c:x val="-5.1126249953985792E-2"/>
                  <c:y val="3.0009223943881266E-2"/>
                </c:manualLayout>
              </c:layout>
              <c:tx>
                <c:strRef>
                  <c:f>'price vs intensity'!$T$39</c:f>
                  <c:strCache>
                    <c:ptCount val="1"/>
                    <c:pt idx="0">
                      <c:v>USA</c:v>
                    </c:pt>
                  </c:strCache>
                </c:strRef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{5CF15748-C218-4007-ABAD-88E1DD36BCF6}</c15:txfldGUID>
                      <c15:f>'price vs intensity'!$T$39</c15:f>
                      <c15:dlblFieldTableCache>
                        <c:ptCount val="1"/>
                        <c:pt idx="0">
                          <c:v>USA</c:v>
                        </c:pt>
                      </c15:dlblFieldTableCache>
                    </c15:dlblFTEntry>
                  </c15:dlblFieldTable>
                  <c15:showDataLabelsRange val="0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haroni" pitchFamily="2" charset="-79"/>
                    <a:ea typeface="Arial"/>
                    <a:cs typeface="Aharoni" pitchFamily="2" charset="-79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'price vs intensity'!$Y$17:$Y$39</c:f>
              <c:numCache>
                <c:formatCode>General</c:formatCode>
                <c:ptCount val="23"/>
                <c:pt idx="0">
                  <c:v>0.1265829</c:v>
                </c:pt>
                <c:pt idx="1">
                  <c:v>7.8604215000000005E-2</c:v>
                </c:pt>
                <c:pt idx="2">
                  <c:v>0.12401652100000002</c:v>
                </c:pt>
                <c:pt idx="3">
                  <c:v>0.32412972300000004</c:v>
                </c:pt>
                <c:pt idx="4">
                  <c:v>5.9911021000000016E-2</c:v>
                </c:pt>
                <c:pt idx="5">
                  <c:v>0.108888658</c:v>
                </c:pt>
                <c:pt idx="6">
                  <c:v>8.7081919000000008E-2</c:v>
                </c:pt>
                <c:pt idx="7">
                  <c:v>8.7662813999999992E-2</c:v>
                </c:pt>
                <c:pt idx="8">
                  <c:v>0.11469765799999999</c:v>
                </c:pt>
                <c:pt idx="9">
                  <c:v>0.21602582300000001</c:v>
                </c:pt>
                <c:pt idx="10">
                  <c:v>9.129612500000002E-2</c:v>
                </c:pt>
                <c:pt idx="11">
                  <c:v>8.7245866000000019E-2</c:v>
                </c:pt>
                <c:pt idx="12">
                  <c:v>6.3693950999999999E-2</c:v>
                </c:pt>
                <c:pt idx="13">
                  <c:v>0.19454409500000003</c:v>
                </c:pt>
                <c:pt idx="14">
                  <c:v>0.13920513200000004</c:v>
                </c:pt>
                <c:pt idx="15">
                  <c:v>0.110189549</c:v>
                </c:pt>
                <c:pt idx="16">
                  <c:v>0.28461192400000002</c:v>
                </c:pt>
                <c:pt idx="17">
                  <c:v>0.109411986</c:v>
                </c:pt>
                <c:pt idx="18">
                  <c:v>0.45368388800000004</c:v>
                </c:pt>
                <c:pt idx="19">
                  <c:v>0.10043089099999998</c:v>
                </c:pt>
                <c:pt idx="20">
                  <c:v>8.8857945000000035E-2</c:v>
                </c:pt>
                <c:pt idx="21">
                  <c:v>9.6724057000000016E-2</c:v>
                </c:pt>
                <c:pt idx="22">
                  <c:v>0.14145768800000003</c:v>
                </c:pt>
              </c:numCache>
            </c:numRef>
          </c:xVal>
          <c:yVal>
            <c:numRef>
              <c:f>'price vs intensity'!$AA$17:$AA$39</c:f>
              <c:numCache>
                <c:formatCode>General</c:formatCode>
                <c:ptCount val="23"/>
                <c:pt idx="0">
                  <c:v>499.75913129999992</c:v>
                </c:pt>
                <c:pt idx="1">
                  <c:v>685.73540000000003</c:v>
                </c:pt>
                <c:pt idx="2">
                  <c:v>574.65851879999991</c:v>
                </c:pt>
                <c:pt idx="3">
                  <c:v>397.62701249999992</c:v>
                </c:pt>
                <c:pt idx="4">
                  <c:v>746.05024379999986</c:v>
                </c:pt>
                <c:pt idx="5">
                  <c:v>656.27849380000009</c:v>
                </c:pt>
                <c:pt idx="6">
                  <c:v>654.27791879999984</c:v>
                </c:pt>
                <c:pt idx="7">
                  <c:v>665.65747499999998</c:v>
                </c:pt>
                <c:pt idx="8">
                  <c:v>634.85554999999988</c:v>
                </c:pt>
                <c:pt idx="9">
                  <c:v>453.17960630000005</c:v>
                </c:pt>
                <c:pt idx="10">
                  <c:v>685.92835000000002</c:v>
                </c:pt>
                <c:pt idx="11">
                  <c:v>834.15391879999993</c:v>
                </c:pt>
                <c:pt idx="12">
                  <c:v>867.21992499999999</c:v>
                </c:pt>
                <c:pt idx="13">
                  <c:v>467.29369380000003</c:v>
                </c:pt>
                <c:pt idx="14">
                  <c:v>580.88713749999988</c:v>
                </c:pt>
                <c:pt idx="15">
                  <c:v>562.51158750000002</c:v>
                </c:pt>
                <c:pt idx="16">
                  <c:v>350.134725</c:v>
                </c:pt>
                <c:pt idx="17">
                  <c:v>726.37611249999986</c:v>
                </c:pt>
                <c:pt idx="18">
                  <c:v>322.7652688</c:v>
                </c:pt>
                <c:pt idx="19">
                  <c:v>641.64583749999997</c:v>
                </c:pt>
                <c:pt idx="20">
                  <c:v>785.23448130000008</c:v>
                </c:pt>
                <c:pt idx="21">
                  <c:v>675.68793749999998</c:v>
                </c:pt>
                <c:pt idx="22">
                  <c:v>405.13934380000001</c:v>
                </c:pt>
              </c:numCache>
            </c:numRef>
          </c:yVal>
          <c:smooth val="0"/>
        </c:ser>
        <c:ser>
          <c:idx val="1"/>
          <c:order val="1"/>
          <c:tx>
            <c:v>Bashmakov Constant</c:v>
          </c:tx>
          <c:spPr>
            <a:ln w="28575">
              <a:noFill/>
            </a:ln>
          </c:spPr>
          <c:marker>
            <c:spPr>
              <a:noFill/>
              <a:ln>
                <a:noFill/>
              </a:ln>
            </c:spPr>
          </c:marker>
          <c:trendline>
            <c:spPr>
              <a:ln w="22225">
                <a:solidFill>
                  <a:schemeClr val="tx1"/>
                </a:solidFill>
                <a:prstDash val="sysDash"/>
              </a:ln>
            </c:spPr>
            <c:trendlineType val="power"/>
            <c:dispRSqr val="0"/>
            <c:dispEq val="0"/>
          </c:trendline>
          <c:xVal>
            <c:numRef>
              <c:f>'price vs intensity'!$AN$16:$AN$25</c:f>
              <c:numCache>
                <c:formatCode>General</c:formatCode>
                <c:ptCount val="10"/>
                <c:pt idx="0">
                  <c:v>0.56000000000000005</c:v>
                </c:pt>
                <c:pt idx="1">
                  <c:v>0.28000000000000008</c:v>
                </c:pt>
                <c:pt idx="2">
                  <c:v>0.1866666666666667</c:v>
                </c:pt>
                <c:pt idx="3">
                  <c:v>0.14000000000000001</c:v>
                </c:pt>
                <c:pt idx="4">
                  <c:v>0.11200000000000002</c:v>
                </c:pt>
                <c:pt idx="5">
                  <c:v>9.3333333333333365E-2</c:v>
                </c:pt>
                <c:pt idx="6">
                  <c:v>8.0000000000000029E-2</c:v>
                </c:pt>
                <c:pt idx="7">
                  <c:v>7.0000000000000021E-2</c:v>
                </c:pt>
                <c:pt idx="8">
                  <c:v>6.2222222222222241E-2</c:v>
                </c:pt>
                <c:pt idx="9">
                  <c:v>5.6000000000000008E-2</c:v>
                </c:pt>
              </c:numCache>
            </c:numRef>
          </c:xVal>
          <c:yVal>
            <c:numRef>
              <c:f>'price vs intensity'!$AM$16:$AM$25</c:f>
              <c:numCache>
                <c:formatCode>General</c:formatCode>
                <c:ptCount val="10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700</c:v>
                </c:pt>
                <c:pt idx="7">
                  <c:v>800</c:v>
                </c:pt>
                <c:pt idx="8">
                  <c:v>900</c:v>
                </c:pt>
                <c:pt idx="9">
                  <c:v>1000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397616"/>
        <c:axId val="167398400"/>
      </c:scatterChart>
      <c:valAx>
        <c:axId val="167397616"/>
        <c:scaling>
          <c:orientation val="minMax"/>
          <c:max val="0.5"/>
        </c:scaling>
        <c:delete val="0"/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haroni" pitchFamily="2" charset="-79"/>
                    <a:ea typeface="Arial"/>
                    <a:cs typeface="Aharoni" pitchFamily="2" charset="-79"/>
                  </a:defRPr>
                </a:pPr>
                <a:r>
                  <a:rPr lang="en-GB" sz="1400" dirty="0">
                    <a:latin typeface="Aharoni" pitchFamily="2" charset="-79"/>
                    <a:cs typeface="Aharoni" pitchFamily="2" charset="-79"/>
                  </a:rPr>
                  <a:t>Average energy intensity (</a:t>
                </a:r>
                <a:r>
                  <a:rPr lang="en-GB" sz="1400" dirty="0" err="1" smtClean="0">
                    <a:latin typeface="Aharoni" pitchFamily="2" charset="-79"/>
                    <a:cs typeface="Aharoni" pitchFamily="2" charset="-79"/>
                  </a:rPr>
                  <a:t>kgoe</a:t>
                </a:r>
                <a:r>
                  <a:rPr lang="en-GB" sz="1400" baseline="0" dirty="0" smtClean="0">
                    <a:latin typeface="Aharoni" pitchFamily="2" charset="-79"/>
                    <a:cs typeface="Aharoni" pitchFamily="2" charset="-79"/>
                  </a:rPr>
                  <a:t> / </a:t>
                </a:r>
                <a:r>
                  <a:rPr lang="en-GB" sz="1400" dirty="0" smtClean="0">
                    <a:latin typeface="Aharoni" pitchFamily="2" charset="-79"/>
                    <a:cs typeface="Aharoni" pitchFamily="2" charset="-79"/>
                  </a:rPr>
                  <a:t>GDP</a:t>
                </a:r>
                <a:r>
                  <a:rPr lang="en-GB" sz="1400" dirty="0">
                    <a:latin typeface="Aharoni" pitchFamily="2" charset="-79"/>
                    <a:cs typeface="Aharoni" pitchFamily="2" charset="-79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25682082452466187"/>
              <c:y val="0.9582392888236482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mbria" pitchFamily="18" charset="0"/>
                <a:ea typeface="Arial"/>
                <a:cs typeface="Aharoni" pitchFamily="2" charset="-79"/>
              </a:defRPr>
            </a:pPr>
            <a:endParaRPr lang="en-US"/>
          </a:p>
        </c:txPr>
        <c:crossAx val="167398400"/>
        <c:crosses val="autoZero"/>
        <c:crossBetween val="midCat"/>
      </c:valAx>
      <c:valAx>
        <c:axId val="167398400"/>
        <c:scaling>
          <c:orientation val="minMax"/>
          <c:max val="1000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haroni" pitchFamily="2" charset="-79"/>
                    <a:ea typeface="Arial"/>
                    <a:cs typeface="Aharoni" pitchFamily="2" charset="-79"/>
                  </a:defRPr>
                </a:pPr>
                <a:r>
                  <a:rPr lang="en-GB" sz="1600" dirty="0">
                    <a:latin typeface="Aharoni" pitchFamily="2" charset="-79"/>
                    <a:cs typeface="Aharoni" pitchFamily="2" charset="-79"/>
                  </a:rPr>
                  <a:t>Average </a:t>
                </a:r>
                <a:r>
                  <a:rPr lang="en-GB" sz="1600" dirty="0" smtClean="0">
                    <a:latin typeface="Aharoni" pitchFamily="2" charset="-79"/>
                    <a:cs typeface="Aharoni" pitchFamily="2" charset="-79"/>
                  </a:rPr>
                  <a:t>end-use energy </a:t>
                </a:r>
                <a:r>
                  <a:rPr lang="en-GB" sz="1600" dirty="0">
                    <a:latin typeface="Aharoni" pitchFamily="2" charset="-79"/>
                    <a:cs typeface="Aharoni" pitchFamily="2" charset="-79"/>
                  </a:rPr>
                  <a:t>prices ($/t)</a:t>
                </a:r>
              </a:p>
            </c:rich>
          </c:tx>
          <c:layout>
            <c:manualLayout>
              <c:xMode val="edge"/>
              <c:yMode val="edge"/>
              <c:x val="4.4750227635469465E-2"/>
              <c:y val="0.1847595854036595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mbria" pitchFamily="18" charset="0"/>
                <a:ea typeface="Arial"/>
                <a:cs typeface="Arial"/>
              </a:defRPr>
            </a:pPr>
            <a:endParaRPr lang="en-US"/>
          </a:p>
        </c:txPr>
        <c:crossAx val="167397616"/>
        <c:crosses val="autoZero"/>
        <c:crossBetween val="midCat"/>
      </c:valAx>
      <c:spPr>
        <a:solidFill>
          <a:schemeClr val="bg2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chemeClr val="bg2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0.20902</cdr:x>
      <cdr:y>0.23684</cdr:y>
    </cdr:from>
    <cdr:to>
      <cdr:x>0.39904</cdr:x>
      <cdr:y>0.49013</cdr:y>
    </cdr:to>
    <cdr:sp macro="" textlink="">
      <cdr:nvSpPr>
        <cdr:cNvPr id="2" name="Flowchart: Connector 1"/>
        <cdr:cNvSpPr/>
      </cdr:nvSpPr>
      <cdr:spPr>
        <a:xfrm xmlns:a="http://schemas.openxmlformats.org/drawingml/2006/main">
          <a:off x="1584176" y="1296144"/>
          <a:ext cx="1440203" cy="1386158"/>
        </a:xfrm>
        <a:prstGeom xmlns:a="http://schemas.openxmlformats.org/drawingml/2006/main" prst="flowChartConnector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002060"/>
          </a:solidFill>
          <a:prstDash val="sysDot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0.39903</cdr:x>
      <cdr:y>0.36842</cdr:y>
    </cdr:from>
    <cdr:to>
      <cdr:x>0.44654</cdr:x>
      <cdr:y>0.36842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H="1" flipV="1">
          <a:off x="3024321" y="2016218"/>
          <a:ext cx="360055" cy="6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EEECE1">
              <a:lumMod val="25000"/>
            </a:srgbClr>
          </a:solidFill>
          <a:prstDash val="solid"/>
          <a:headEnd type="none" w="med" len="med"/>
          <a:tailEnd type="triangle" w="med" len="med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0.36259</cdr:x>
      <cdr:y>0.34211</cdr:y>
    </cdr:from>
    <cdr:to>
      <cdr:x>0.4766</cdr:x>
      <cdr:y>0.40655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748115" y="1872208"/>
          <a:ext cx="864103" cy="352655"/>
        </a:xfrm>
        <a:prstGeom xmlns:a="http://schemas.openxmlformats.org/drawingml/2006/main" prst="rect">
          <a:avLst/>
        </a:prstGeom>
        <a:gradFill xmlns:a="http://schemas.openxmlformats.org/drawingml/2006/main" rotWithShape="1">
          <a:gsLst>
            <a:gs pos="0">
              <a:srgbClr val="9BBB59">
                <a:tint val="50000"/>
                <a:satMod val="300000"/>
              </a:srgbClr>
            </a:gs>
            <a:gs pos="35000">
              <a:srgbClr val="9BBB59">
                <a:tint val="37000"/>
                <a:satMod val="300000"/>
              </a:srgbClr>
            </a:gs>
            <a:gs pos="100000">
              <a:srgbClr val="9BBB59">
                <a:tint val="15000"/>
                <a:satMod val="350000"/>
              </a:srgbClr>
            </a:gs>
          </a:gsLst>
          <a:lin ang="16200000" scaled="1"/>
        </a:gradFill>
        <a:ln xmlns:a="http://schemas.openxmlformats.org/drawingml/2006/main" w="9525" cap="flat" cmpd="sng" algn="ctr">
          <a:solidFill>
            <a:srgbClr val="9BBB59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GB" sz="1600" b="1" dirty="0" smtClean="0">
              <a:latin typeface="Cambria" pitchFamily="18" charset="0"/>
              <a:cs typeface="Aharoni" pitchFamily="2" charset="-79"/>
            </a:rPr>
            <a:t>EU 15</a:t>
          </a:r>
          <a:endParaRPr lang="en-GB" sz="1600" b="1" dirty="0">
            <a:latin typeface="Cambria" pitchFamily="18" charset="0"/>
            <a:cs typeface="Aharoni" pitchFamily="2" charset="-79"/>
          </a:endParaRPr>
        </a:p>
      </cdr:txBody>
    </cdr:sp>
  </cdr:relSizeAnchor>
  <cdr:relSizeAnchor xmlns:cdr="http://schemas.openxmlformats.org/drawingml/2006/chartDrawing">
    <cdr:from>
      <cdr:x>0.29452</cdr:x>
      <cdr:y>0.24671</cdr:y>
    </cdr:from>
    <cdr:to>
      <cdr:x>0.38003</cdr:x>
      <cdr:y>0.28947</cdr:y>
    </cdr:to>
    <cdr:sp macro="" textlink="">
      <cdr:nvSpPr>
        <cdr:cNvPr id="6" name="Straight Connector 5"/>
        <cdr:cNvSpPr/>
      </cdr:nvSpPr>
      <cdr:spPr>
        <a:xfrm xmlns:a="http://schemas.openxmlformats.org/drawingml/2006/main" flipH="1">
          <a:off x="2232248" y="1350147"/>
          <a:ext cx="648072" cy="23403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0.28502</cdr:x>
      <cdr:y>0.20559</cdr:y>
    </cdr:from>
    <cdr:to>
      <cdr:x>0.32303</cdr:x>
      <cdr:y>0.25</cdr:y>
    </cdr:to>
    <cdr:sp macro="" textlink="">
      <cdr:nvSpPr>
        <cdr:cNvPr id="8" name="Straight Connector 7"/>
        <cdr:cNvSpPr/>
      </cdr:nvSpPr>
      <cdr:spPr>
        <a:xfrm xmlns:a="http://schemas.openxmlformats.org/drawingml/2006/main" flipH="1">
          <a:off x="2160240" y="1125122"/>
          <a:ext cx="288032" cy="24303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0.26602</cdr:x>
      <cdr:y>0.47368</cdr:y>
    </cdr:from>
    <cdr:to>
      <cdr:x>0.31353</cdr:x>
      <cdr:y>0.53454</cdr:y>
    </cdr:to>
    <cdr:sp macro="" textlink="">
      <cdr:nvSpPr>
        <cdr:cNvPr id="10" name="Straight Connector 9"/>
        <cdr:cNvSpPr/>
      </cdr:nvSpPr>
      <cdr:spPr>
        <a:xfrm xmlns:a="http://schemas.openxmlformats.org/drawingml/2006/main" flipV="1">
          <a:off x="2016224" y="2592288"/>
          <a:ext cx="360040" cy="33302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4" name="Straight Connector 13"/>
        <cdr:cNvSpPr/>
      </cdr:nvSpPr>
      <cdr:spPr>
        <a:xfrm xmlns:a="http://schemas.openxmlformats.org/drawingml/2006/main">
          <a:off x="-539552" y="-404664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0.19002</cdr:x>
      <cdr:y>0.35526</cdr:y>
    </cdr:from>
    <cdr:to>
      <cdr:x>0.27552</cdr:x>
      <cdr:y>0.38158</cdr:y>
    </cdr:to>
    <cdr:sp macro="" textlink="">
      <cdr:nvSpPr>
        <cdr:cNvPr id="16" name="Straight Connector 15"/>
        <cdr:cNvSpPr/>
      </cdr:nvSpPr>
      <cdr:spPr>
        <a:xfrm xmlns:a="http://schemas.openxmlformats.org/drawingml/2006/main" flipH="1" flipV="1">
          <a:off x="1440160" y="1944216"/>
          <a:ext cx="648072" cy="14401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0.19952</cdr:x>
      <cdr:y>0.39474</cdr:y>
    </cdr:from>
    <cdr:to>
      <cdr:x>0.27552</cdr:x>
      <cdr:y>0.44737</cdr:y>
    </cdr:to>
    <cdr:sp macro="" textlink="">
      <cdr:nvSpPr>
        <cdr:cNvPr id="20" name="Straight Connector 19"/>
        <cdr:cNvSpPr/>
      </cdr:nvSpPr>
      <cdr:spPr>
        <a:xfrm xmlns:a="http://schemas.openxmlformats.org/drawingml/2006/main" flipH="1">
          <a:off x="1512168" y="2160240"/>
          <a:ext cx="576064" cy="2880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0.46554</cdr:x>
      <cdr:y>0.46053</cdr:y>
    </cdr:from>
    <cdr:to>
      <cdr:x>0.94058</cdr:x>
      <cdr:y>0.71053</cdr:y>
    </cdr:to>
    <cdr:sp macro="" textlink="">
      <cdr:nvSpPr>
        <cdr:cNvPr id="5" name="Oval 4"/>
        <cdr:cNvSpPr/>
      </cdr:nvSpPr>
      <cdr:spPr>
        <a:xfrm xmlns:a="http://schemas.openxmlformats.org/drawingml/2006/main">
          <a:off x="3528392" y="2520280"/>
          <a:ext cx="3600400" cy="136815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prstDash val="sys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0.77241</cdr:x>
      <cdr:y>0.43681</cdr:y>
    </cdr:from>
    <cdr:to>
      <cdr:x>0.86269</cdr:x>
      <cdr:y>0.50796</cdr:y>
    </cdr:to>
    <cdr:cxnSp macro="">
      <cdr:nvCxnSpPr>
        <cdr:cNvPr id="11" name="Straight Arrow Connector 10"/>
        <cdr:cNvCxnSpPr/>
      </cdr:nvCxnSpPr>
      <cdr:spPr>
        <a:xfrm xmlns:a="http://schemas.openxmlformats.org/drawingml/2006/main" flipH="1">
          <a:off x="5090644" y="2069861"/>
          <a:ext cx="594984" cy="337137"/>
        </a:xfrm>
        <a:prstGeom xmlns:a="http://schemas.openxmlformats.org/drawingml/2006/main" prst="straightConnector1">
          <a:avLst/>
        </a:prstGeom>
        <a:ln xmlns:a="http://schemas.openxmlformats.org/drawingml/2006/main" w="28575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0.14921</cdr:x>
      <cdr:y>0.69706</cdr:y>
    </cdr:from>
    <cdr:to>
      <cdr:x>0.54843</cdr:x>
      <cdr:y>0.86332</cdr:y>
    </cdr:to>
    <cdr:sp macro="" textlink="">
      <cdr:nvSpPr>
        <cdr:cNvPr id="15" name="Rounded Rectangle 14"/>
        <cdr:cNvSpPr/>
      </cdr:nvSpPr>
      <cdr:spPr>
        <a:xfrm xmlns:a="http://schemas.openxmlformats.org/drawingml/2006/main">
          <a:off x="983411" y="3303061"/>
          <a:ext cx="2631057" cy="787837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dirty="0" smtClean="0"/>
            <a:t>Line of constant energy expenditure as % of GDP  </a:t>
          </a:r>
          <a:endParaRPr lang="en-US" sz="1400" dirty="0" smtClean="0"/>
        </a:p>
        <a:p xmlns:a="http://schemas.openxmlformats.org/drawingml/2006/main">
          <a:pPr algn="r"/>
          <a:r>
            <a:rPr lang="en-US" sz="1400" dirty="0" smtClean="0"/>
            <a:t>“Bashmakov-Newbery constant”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0.40379</cdr:x>
      <cdr:y>0.65421</cdr:y>
    </cdr:from>
    <cdr:to>
      <cdr:x>0.43227</cdr:x>
      <cdr:y>0.68893</cdr:y>
    </cdr:to>
    <cdr:cxnSp macro="">
      <cdr:nvCxnSpPr>
        <cdr:cNvPr id="17" name="Straight Arrow Connector 16"/>
        <cdr:cNvCxnSpPr/>
      </cdr:nvCxnSpPr>
      <cdr:spPr>
        <a:xfrm xmlns:a="http://schemas.openxmlformats.org/drawingml/2006/main" flipV="1">
          <a:off x="3060430" y="3580212"/>
          <a:ext cx="215842" cy="190045"/>
        </a:xfrm>
        <a:prstGeom xmlns:a="http://schemas.openxmlformats.org/drawingml/2006/main" prst="straightConnector1">
          <a:avLst/>
        </a:prstGeom>
        <a:ln xmlns:a="http://schemas.openxmlformats.org/drawingml/2006/main" w="28575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0.49201</cdr:x>
      <cdr:y>0.1509</cdr:y>
    </cdr:from>
    <cdr:to>
      <cdr:x>0.94863</cdr:x>
      <cdr:y>0.45133</cdr:y>
    </cdr:to>
    <cdr:sp macro="" textlink="">
      <cdr:nvSpPr>
        <cdr:cNvPr id="18" name="Rounded Rectangle 17"/>
        <cdr:cNvSpPr/>
      </cdr:nvSpPr>
      <cdr:spPr>
        <a:xfrm xmlns:a="http://schemas.openxmlformats.org/drawingml/2006/main">
          <a:off x="3242603" y="715071"/>
          <a:ext cx="3009391" cy="142358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dirty="0" smtClean="0"/>
            <a:t>If energy prices kept too low (as with former Soviet), waste / ‘satisficing’ behavior leaves countries with high bills when subsidies cannot be sustained</a:t>
          </a:r>
        </a:p>
        <a:p xmlns:a="http://schemas.openxmlformats.org/drawingml/2006/main">
          <a:endParaRPr lang="en-US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95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9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6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7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34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33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7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7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85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6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B6AEB-9CB0-1D4E-B829-A1CA916735A2}" type="datetimeFigureOut">
              <a:rPr lang="en-US" smtClean="0"/>
              <a:t>7/5/2015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FECB4-1739-D045-B942-081106183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25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hdphoto" Target="../media/hdphoto1.wdp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2.wdp"/><Relationship Id="rId7" Type="http://schemas.microsoft.com/office/2007/relationships/hdphoto" Target="../media/hdphoto1.wdp"/><Relationship Id="rId12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2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12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3.png"/><Relationship Id="rId5" Type="http://schemas.openxmlformats.org/officeDocument/2006/relationships/image" Target="../media/image2.png"/><Relationship Id="rId10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16.png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sthe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911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933" y="1780586"/>
            <a:ext cx="8147856" cy="262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b="1" dirty="0">
                <a:latin typeface="Arial"/>
                <a:cs typeface="Arial"/>
              </a:rPr>
              <a:t>Michael Grubb </a:t>
            </a:r>
          </a:p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Professor </a:t>
            </a:r>
            <a:r>
              <a:rPr lang="en-US" sz="1600" dirty="0">
                <a:latin typeface="Arial"/>
                <a:cs typeface="Arial"/>
              </a:rPr>
              <a:t>of International Energy and Climate Change Policy, </a:t>
            </a:r>
            <a:r>
              <a:rPr lang="en-US" sz="1600" dirty="0" smtClean="0">
                <a:latin typeface="Arial"/>
                <a:cs typeface="Arial"/>
              </a:rPr>
              <a:t>UCL </a:t>
            </a:r>
            <a:endParaRPr lang="en-US" sz="1600" dirty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Editor</a:t>
            </a:r>
            <a:r>
              <a:rPr lang="en-US" sz="1600" dirty="0">
                <a:latin typeface="Arial"/>
                <a:cs typeface="Arial"/>
              </a:rPr>
              <a:t>-in-Chief, </a:t>
            </a:r>
            <a:r>
              <a:rPr lang="en-US" sz="1600" i="1" dirty="0">
                <a:latin typeface="Arial"/>
                <a:cs typeface="Arial"/>
              </a:rPr>
              <a:t>Climate Policy </a:t>
            </a:r>
            <a:r>
              <a:rPr lang="en-US" sz="1600" dirty="0" smtClean="0">
                <a:latin typeface="Arial"/>
                <a:cs typeface="Arial"/>
              </a:rPr>
              <a:t>journal</a:t>
            </a:r>
          </a:p>
          <a:p>
            <a:pPr>
              <a:lnSpc>
                <a:spcPts val="2200"/>
              </a:lnSpc>
            </a:pPr>
            <a:endParaRPr lang="en-US" sz="1600" dirty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r>
              <a:rPr lang="en-US" sz="1600" b="1" dirty="0">
                <a:solidFill>
                  <a:srgbClr val="1C5488"/>
                </a:solidFill>
                <a:latin typeface="Arial"/>
                <a:cs typeface="Arial"/>
              </a:rPr>
              <a:t>Keynote Presentation to international conference </a:t>
            </a:r>
          </a:p>
          <a:p>
            <a:pPr>
              <a:lnSpc>
                <a:spcPts val="2200"/>
              </a:lnSpc>
            </a:pPr>
            <a:r>
              <a:rPr lang="en-US" sz="1600" b="1" dirty="0" smtClean="0">
                <a:solidFill>
                  <a:srgbClr val="1C5488"/>
                </a:solidFill>
                <a:latin typeface="Arial"/>
                <a:cs typeface="Arial"/>
              </a:rPr>
              <a:t>Our </a:t>
            </a:r>
            <a:r>
              <a:rPr lang="en-US" sz="1600" b="1" dirty="0">
                <a:solidFill>
                  <a:srgbClr val="1C5488"/>
                </a:solidFill>
                <a:latin typeface="Arial"/>
                <a:cs typeface="Arial"/>
              </a:rPr>
              <a:t>Common Future under Climate Change, Paris, 7 July 2015</a:t>
            </a:r>
          </a:p>
          <a:p>
            <a:pPr>
              <a:lnSpc>
                <a:spcPts val="2200"/>
              </a:lnSpc>
            </a:pPr>
            <a:endParaRPr lang="en-US" sz="1600" dirty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endParaRPr lang="en-US" sz="1600" dirty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endParaRPr lang="en-US" sz="16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070" y="1217180"/>
            <a:ext cx="59312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1C5488"/>
                </a:solidFill>
                <a:latin typeface="Arial"/>
                <a:cs typeface="Arial"/>
              </a:rPr>
              <a:t>Some History of Energy and Emissions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26355" y="4310815"/>
            <a:ext cx="85278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Energy</a:t>
            </a:r>
            <a:r>
              <a:rPr lang="en-US" sz="1600" dirty="0">
                <a:latin typeface="Arial"/>
                <a:cs typeface="Arial"/>
              </a:rPr>
              <a:t>-economy relationships in basic economic development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Patterns? -  centrality </a:t>
            </a:r>
            <a:r>
              <a:rPr lang="en-US" sz="1600" dirty="0">
                <a:latin typeface="Arial"/>
                <a:cs typeface="Arial"/>
              </a:rPr>
              <a:t>of structural change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P</a:t>
            </a:r>
            <a:r>
              <a:rPr lang="en-US" sz="1600" dirty="0" smtClean="0">
                <a:latin typeface="Arial"/>
                <a:cs typeface="Arial"/>
              </a:rPr>
              <a:t>rojections? - history </a:t>
            </a:r>
            <a:r>
              <a:rPr lang="en-US" sz="1600" dirty="0">
                <a:latin typeface="Arial"/>
                <a:cs typeface="Arial"/>
              </a:rPr>
              <a:t>of forecasting errors 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The bill? - relative </a:t>
            </a:r>
            <a:r>
              <a:rPr lang="en-US" sz="1600" dirty="0">
                <a:latin typeface="Arial"/>
                <a:cs typeface="Arial"/>
              </a:rPr>
              <a:t>constancy of national energy expenditures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hares, </a:t>
            </a:r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hocks and shifts – emission trends and territory, from last 50 to last 5 years</a:t>
            </a:r>
          </a:p>
        </p:txBody>
      </p:sp>
      <p:sp>
        <p:nvSpPr>
          <p:cNvPr id="7" name="Rectangle 6"/>
          <p:cNvSpPr/>
          <p:nvPr/>
        </p:nvSpPr>
        <p:spPr>
          <a:xfrm>
            <a:off x="714933" y="3969285"/>
            <a:ext cx="12335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Key points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07357" y="3936999"/>
            <a:ext cx="5996214" cy="0"/>
          </a:xfrm>
          <a:prstGeom prst="line">
            <a:avLst/>
          </a:prstGeom>
          <a:ln w="3175" cmpd="sng">
            <a:solidFill>
              <a:srgbClr val="1C548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357" y="6567714"/>
            <a:ext cx="5996214" cy="0"/>
          </a:xfrm>
          <a:prstGeom prst="line">
            <a:avLst/>
          </a:prstGeom>
          <a:ln w="3175" cmpd="sng">
            <a:solidFill>
              <a:srgbClr val="1C548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24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9041" y="2474653"/>
            <a:ext cx="4572744" cy="108673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363461" y="2355508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325704" y="2729951"/>
            <a:ext cx="109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Canada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39" name="TextBox 38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355979" y="1573801"/>
            <a:ext cx="5085549" cy="1243139"/>
            <a:chOff x="3355979" y="3702822"/>
            <a:chExt cx="5085549" cy="124313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85186" y="3729558"/>
              <a:ext cx="4110178" cy="1080239"/>
            </a:xfrm>
            <a:prstGeom prst="rect">
              <a:avLst/>
            </a:prstGeom>
          </p:spPr>
        </p:pic>
        <p:grpSp>
          <p:nvGrpSpPr>
            <p:cNvPr id="28" name="Group 27"/>
            <p:cNvGrpSpPr/>
            <p:nvPr/>
          </p:nvGrpSpPr>
          <p:grpSpPr>
            <a:xfrm>
              <a:off x="3355979" y="3702822"/>
              <a:ext cx="5085549" cy="1243139"/>
              <a:chOff x="3355979" y="1577243"/>
              <a:chExt cx="5085549" cy="1243139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55979" y="1577243"/>
                <a:ext cx="5055726" cy="1243139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232113" y="1733201"/>
                <a:ext cx="4209415" cy="817880"/>
              </a:xfrm>
              <a:prstGeom prst="rect">
                <a:avLst/>
              </a:prstGeom>
            </p:spPr>
          </p:pic>
        </p:grpSp>
      </p:grpSp>
      <p:sp>
        <p:nvSpPr>
          <p:cNvPr id="35" name="TextBox 34"/>
          <p:cNvSpPr txBox="1"/>
          <p:nvPr/>
        </p:nvSpPr>
        <p:spPr>
          <a:xfrm>
            <a:off x="827684" y="4834562"/>
            <a:ext cx="8147856" cy="650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dirty="0">
                <a:latin typeface="Arial"/>
                <a:cs typeface="Arial"/>
              </a:rPr>
              <a:t>Trends in per-capita GDP and </a:t>
            </a:r>
            <a:r>
              <a:rPr lang="en-US" sz="1400" dirty="0" smtClean="0">
                <a:latin typeface="Arial"/>
                <a:cs typeface="Arial"/>
              </a:rPr>
              <a:t>E-CO</a:t>
            </a:r>
            <a:r>
              <a:rPr lang="en-US" sz="1400" baseline="-25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of </a:t>
            </a:r>
            <a:r>
              <a:rPr lang="en-US" sz="1400" dirty="0">
                <a:latin typeface="Arial"/>
                <a:cs typeface="Arial"/>
              </a:rPr>
              <a:t>different regions up to 2014,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territorial </a:t>
            </a:r>
            <a:r>
              <a:rPr lang="en-US" sz="1400" dirty="0">
                <a:latin typeface="Arial"/>
                <a:cs typeface="Arial"/>
              </a:rPr>
              <a:t>(from 1960) and consumption footprint (from 1970)</a:t>
            </a:r>
            <a:endParaRPr lang="en-US" sz="14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1: OECD per-cap emissions </a:t>
            </a:r>
            <a:r>
              <a:rPr lang="en-US" i="1" dirty="0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wealth, </a:t>
            </a:r>
          </a:p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through oil &amp; financial shocks (1960 – 2014)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277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0900" y="3320181"/>
            <a:ext cx="4559848" cy="1828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alphaModFix amt="58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9041" y="2474653"/>
            <a:ext cx="4572744" cy="108673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363461" y="2355508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325704" y="2729951"/>
            <a:ext cx="109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Canada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820252" y="4299271"/>
            <a:ext cx="1057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EU-15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103343" y="403888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24717" y="36098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63894" y="37752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55" name="TextBox 54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3355979" y="1573801"/>
            <a:ext cx="5085549" cy="1243139"/>
            <a:chOff x="3355979" y="3702822"/>
            <a:chExt cx="5085549" cy="1243139"/>
          </a:xfrm>
        </p:grpSpPr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85186" y="3729558"/>
              <a:ext cx="4110178" cy="1080239"/>
            </a:xfrm>
            <a:prstGeom prst="rect">
              <a:avLst/>
            </a:prstGeom>
          </p:spPr>
        </p:pic>
        <p:grpSp>
          <p:nvGrpSpPr>
            <p:cNvPr id="62" name="Group 61"/>
            <p:cNvGrpSpPr/>
            <p:nvPr/>
          </p:nvGrpSpPr>
          <p:grpSpPr>
            <a:xfrm>
              <a:off x="3355979" y="3702822"/>
              <a:ext cx="5085549" cy="1243139"/>
              <a:chOff x="3355979" y="1577243"/>
              <a:chExt cx="5085549" cy="1243139"/>
            </a:xfrm>
          </p:grpSpPr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355979" y="1577243"/>
                <a:ext cx="5055726" cy="1243139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232113" y="1733201"/>
                <a:ext cx="4209415" cy="817880"/>
              </a:xfrm>
              <a:prstGeom prst="rect">
                <a:avLst/>
              </a:prstGeom>
            </p:spPr>
          </p:pic>
        </p:grpSp>
      </p:grpSp>
      <p:sp>
        <p:nvSpPr>
          <p:cNvPr id="35" name="TextBox 34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1: OECD per-cap emissions </a:t>
            </a:r>
            <a:r>
              <a:rPr lang="en-US" i="1" dirty="0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wealth, </a:t>
            </a:r>
          </a:p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through oil &amp; financial shocks (1960 – 2014)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57034" y="3450892"/>
            <a:ext cx="2044460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OECD territorial p.c. emissions now back to level of 1960s; consumption emissions c 10% below 2008 peak </a:t>
            </a:r>
            <a:endParaRPr lang="en-GB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33300" y="3291557"/>
            <a:ext cx="4559848" cy="1828476"/>
          </a:xfrm>
          <a:prstGeom prst="rect">
            <a:avLst/>
          </a:prstGeom>
        </p:spPr>
      </p:pic>
      <p:pic>
        <p:nvPicPr>
          <p:cNvPr id="29" name="Picture 28" descr="europe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30" y="3593349"/>
            <a:ext cx="3738068" cy="790428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2357513" y="4608971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Japan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321112" y="348353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048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9041" y="2474653"/>
            <a:ext cx="4572744" cy="108673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363461" y="2355508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325704" y="2729951"/>
            <a:ext cx="109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Canada</a:t>
            </a:r>
            <a:endParaRPr lang="en-US" dirty="0"/>
          </a:p>
        </p:txBody>
      </p:sp>
      <p:pic>
        <p:nvPicPr>
          <p:cNvPr id="29" name="Picture 28" descr="europ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30" y="3593349"/>
            <a:ext cx="3738068" cy="79042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375183" y="3922112"/>
            <a:ext cx="1057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EU-15</a:t>
            </a:r>
            <a:endParaRPr lang="en-US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4429" y="4742957"/>
            <a:ext cx="1850571" cy="691905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3211730" y="4581327"/>
            <a:ext cx="1228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Mexico</a:t>
            </a:r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124857" y="5057794"/>
            <a:ext cx="1741715" cy="525015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3211730" y="5057794"/>
            <a:ext cx="1022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Brazil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997194" y="457388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41378" y="533968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64" name="TextBox 63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3355979" y="1573801"/>
            <a:ext cx="5085549" cy="1243139"/>
            <a:chOff x="3355979" y="3702822"/>
            <a:chExt cx="5085549" cy="1243139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85186" y="3729558"/>
              <a:ext cx="4110178" cy="1080239"/>
            </a:xfrm>
            <a:prstGeom prst="rect">
              <a:avLst/>
            </a:prstGeom>
          </p:spPr>
        </p:pic>
        <p:grpSp>
          <p:nvGrpSpPr>
            <p:cNvPr id="73" name="Group 72"/>
            <p:cNvGrpSpPr/>
            <p:nvPr/>
          </p:nvGrpSpPr>
          <p:grpSpPr>
            <a:xfrm>
              <a:off x="3355979" y="3702822"/>
              <a:ext cx="5085549" cy="1243139"/>
              <a:chOff x="3355979" y="1577243"/>
              <a:chExt cx="5085549" cy="1243139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355979" y="1577243"/>
                <a:ext cx="5055726" cy="1243139"/>
              </a:xfrm>
              <a:prstGeom prst="rect">
                <a:avLst/>
              </a:prstGeom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32113" y="1733201"/>
                <a:ext cx="4209415" cy="817880"/>
              </a:xfrm>
              <a:prstGeom prst="rect">
                <a:avLst/>
              </a:prstGeom>
            </p:spPr>
          </p:pic>
        </p:grpSp>
      </p:grpSp>
      <p:sp>
        <p:nvSpPr>
          <p:cNvPr id="38" name="TextBox 37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2: Some advanced emerging economies have so far kept emissions to a small fraction (2-4 tCO2/cap) of historical </a:t>
            </a:r>
            <a:r>
              <a:rPr lang="en-US" dirty="0" err="1" smtClean="0">
                <a:latin typeface="Arial"/>
                <a:cs typeface="Arial"/>
              </a:rPr>
              <a:t>antecedants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24717" y="36098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63894" y="37752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54916" y="48965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2014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358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12645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3">
            <a:grayscl/>
            <a:alphaModFix amt="44000"/>
          </a:blip>
          <a:stretch>
            <a:fillRect/>
          </a:stretch>
        </p:blipFill>
        <p:spPr>
          <a:xfrm>
            <a:off x="1324429" y="4742957"/>
            <a:ext cx="1850571" cy="691905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3165550" y="4719867"/>
            <a:ext cx="7533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Mexico</a:t>
            </a:r>
            <a:endParaRPr lang="en-US" sz="1400" dirty="0"/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4">
            <a:grayscl/>
            <a:alphaModFix amt="44000"/>
          </a:blip>
          <a:stretch>
            <a:fillRect/>
          </a:stretch>
        </p:blipFill>
        <p:spPr>
          <a:xfrm>
            <a:off x="1124857" y="5057794"/>
            <a:ext cx="1741715" cy="525015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2824910" y="5011614"/>
            <a:ext cx="5759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Brazil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6706928" y="6235726"/>
            <a:ext cx="396000" cy="0"/>
          </a:xfrm>
          <a:prstGeom prst="line">
            <a:avLst/>
          </a:prstGeom>
          <a:ln w="57150" cmpd="sng">
            <a:solidFill>
              <a:srgbClr val="F09429"/>
            </a:solidFill>
            <a:prstDash val="dot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alphaModFix amt="58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9041" y="2474653"/>
            <a:ext cx="4572744" cy="108673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363461" y="2355508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US</a:t>
            </a:r>
            <a:endParaRPr lang="en-US" sz="1400" dirty="0"/>
          </a:p>
        </p:txBody>
      </p:sp>
      <p:sp>
        <p:nvSpPr>
          <p:cNvPr id="27" name="Rectangle 26"/>
          <p:cNvSpPr/>
          <p:nvPr/>
        </p:nvSpPr>
        <p:spPr>
          <a:xfrm>
            <a:off x="7325704" y="2729951"/>
            <a:ext cx="109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Canada</a:t>
            </a:r>
            <a:endParaRPr lang="en-US" dirty="0"/>
          </a:p>
        </p:txBody>
      </p:sp>
      <p:pic>
        <p:nvPicPr>
          <p:cNvPr id="29" name="Picture 28" descr="europe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30" y="3593349"/>
            <a:ext cx="3738068" cy="790428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6263043" y="3930738"/>
            <a:ext cx="7649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EU-15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2277333" y="4327341"/>
            <a:ext cx="1039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China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711100" y="46980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1124" y="531740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9288" y="5148657"/>
            <a:ext cx="615141" cy="35258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1274157" y="5017452"/>
            <a:ext cx="782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Arial"/>
                <a:cs typeface="Arial"/>
              </a:rPr>
              <a:t>India</a:t>
            </a:r>
            <a:endParaRPr lang="en-US"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6706928" y="5582809"/>
            <a:ext cx="2609429" cy="1005032"/>
            <a:chOff x="6706928" y="5582809"/>
            <a:chExt cx="2609429" cy="1005032"/>
          </a:xfrm>
        </p:grpSpPr>
        <p:sp>
          <p:nvSpPr>
            <p:cNvPr id="17" name="TextBox 16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55979" y="1573801"/>
            <a:ext cx="5085549" cy="1243139"/>
            <a:chOff x="3355979" y="3702822"/>
            <a:chExt cx="5085549" cy="1243139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85186" y="3729558"/>
              <a:ext cx="4110178" cy="1080239"/>
            </a:xfrm>
            <a:prstGeom prst="rect">
              <a:avLst/>
            </a:prstGeom>
          </p:spPr>
        </p:pic>
        <p:grpSp>
          <p:nvGrpSpPr>
            <p:cNvPr id="82" name="Group 81"/>
            <p:cNvGrpSpPr/>
            <p:nvPr/>
          </p:nvGrpSpPr>
          <p:grpSpPr>
            <a:xfrm>
              <a:off x="3355979" y="3702822"/>
              <a:ext cx="5085549" cy="1243139"/>
              <a:chOff x="3355979" y="1577243"/>
              <a:chExt cx="5085549" cy="1243139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55979" y="1577243"/>
                <a:ext cx="5055726" cy="1243139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232113" y="1733201"/>
                <a:ext cx="4209415" cy="817880"/>
              </a:xfrm>
              <a:prstGeom prst="rect">
                <a:avLst/>
              </a:prstGeom>
            </p:spPr>
          </p:pic>
        </p:grpSp>
      </p:grpSp>
      <p:sp>
        <p:nvSpPr>
          <p:cNvPr id="42" name="TextBox 41"/>
          <p:cNvSpPr txBox="1"/>
          <p:nvPr/>
        </p:nvSpPr>
        <p:spPr>
          <a:xfrm>
            <a:off x="606078" y="483817"/>
            <a:ext cx="8369599" cy="3744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3: Asian giants so far closer to the ‘old </a:t>
            </a:r>
            <a:r>
              <a:rPr lang="en-US" dirty="0" smtClean="0">
                <a:latin typeface="Arial"/>
                <a:cs typeface="Arial"/>
              </a:rPr>
              <a:t>course’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8433" y="4307439"/>
            <a:ext cx="1589210" cy="1127424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24717" y="360984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63894" y="37752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89620" y="404956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2014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28262" y="4184815"/>
            <a:ext cx="1763892" cy="12208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China </a:t>
            </a:r>
            <a:r>
              <a:rPr lang="en-US" sz="1600" i="1" dirty="0">
                <a:latin typeface="Arial"/>
                <a:cs typeface="Arial"/>
              </a:rPr>
              <a:t>territorial</a:t>
            </a:r>
            <a:r>
              <a:rPr lang="en-US" sz="1600" dirty="0">
                <a:latin typeface="Arial"/>
                <a:cs typeface="Arial"/>
              </a:rPr>
              <a:t> per-cap equals EU-15, </a:t>
            </a:r>
            <a:r>
              <a:rPr lang="en-US" sz="1600" dirty="0" smtClean="0">
                <a:latin typeface="Arial"/>
                <a:cs typeface="Arial"/>
              </a:rPr>
              <a:t>of </a:t>
            </a:r>
          </a:p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today </a:t>
            </a:r>
            <a:r>
              <a:rPr lang="en-US" sz="1600" dirty="0">
                <a:latin typeface="Arial"/>
                <a:cs typeface="Arial"/>
              </a:rPr>
              <a:t>and 1960!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3402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600"/>
            <a:ext cx="9144000" cy="495840"/>
          </a:xfrm>
          <a:prstGeom prst="rect">
            <a:avLst/>
          </a:prstGeom>
        </p:spPr>
      </p:pic>
      <p:sp>
        <p:nvSpPr>
          <p:cNvPr id="43" name="Rectangle 42"/>
          <p:cNvSpPr/>
          <p:nvPr/>
        </p:nvSpPr>
        <p:spPr>
          <a:xfrm>
            <a:off x="807357" y="2050363"/>
            <a:ext cx="7756072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i="1" dirty="0">
                <a:solidFill>
                  <a:srgbClr val="1C5488"/>
                </a:solidFill>
                <a:latin typeface="Arial"/>
                <a:cs typeface="Arial"/>
              </a:rPr>
              <a:t>Energy-economy </a:t>
            </a: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relationships…</a:t>
            </a:r>
            <a:endParaRPr lang="en-US" sz="1400" dirty="0">
              <a:solidFill>
                <a:srgbClr val="1C5488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	Energy </a:t>
            </a:r>
            <a:r>
              <a:rPr lang="en-US" sz="1400" dirty="0">
                <a:latin typeface="Arial"/>
                <a:cs typeface="Arial"/>
              </a:rPr>
              <a:t>essential to basic economic development </a:t>
            </a:r>
          </a:p>
          <a:p>
            <a:pPr>
              <a:lnSpc>
                <a:spcPct val="150000"/>
              </a:lnSpc>
            </a:pP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Patterns? </a:t>
            </a:r>
            <a:endParaRPr lang="en-US" sz="1400" i="1" dirty="0">
              <a:solidFill>
                <a:srgbClr val="1C5488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	‘</a:t>
            </a:r>
            <a:r>
              <a:rPr lang="en-US" sz="1400" dirty="0" smtClean="0">
                <a:latin typeface="Arial"/>
                <a:cs typeface="Arial"/>
              </a:rPr>
              <a:t>Production to pleasure’ phase shift around $10,000/cap with </a:t>
            </a:r>
            <a:r>
              <a:rPr lang="en-US" sz="1400" dirty="0" smtClean="0">
                <a:latin typeface="Arial"/>
                <a:cs typeface="Arial"/>
              </a:rPr>
              <a:t>trend breaks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Projections? </a:t>
            </a:r>
            <a:endParaRPr lang="en-US" sz="1400" dirty="0">
              <a:solidFill>
                <a:srgbClr val="1C5488"/>
              </a:solidFill>
              <a:latin typeface="Arial"/>
              <a:cs typeface="Arial"/>
            </a:endParaRPr>
          </a:p>
          <a:p>
            <a:r>
              <a:rPr lang="en-US" sz="1400" dirty="0" smtClean="0">
                <a:latin typeface="Arial"/>
                <a:cs typeface="Arial"/>
              </a:rPr>
              <a:t>	A history of forecasting errors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The Bill? </a:t>
            </a:r>
          </a:p>
          <a:p>
            <a:r>
              <a:rPr lang="en-US" sz="1400" dirty="0">
                <a:latin typeface="Arial"/>
                <a:cs typeface="Arial"/>
              </a:rPr>
              <a:t>	</a:t>
            </a:r>
            <a:r>
              <a:rPr lang="en-US" sz="1400" dirty="0" smtClean="0">
                <a:latin typeface="Arial"/>
                <a:cs typeface="Arial"/>
              </a:rPr>
              <a:t>Relative constancy of national energy expenditures / GDP 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Shares</a:t>
            </a:r>
            <a:r>
              <a:rPr lang="en-US" sz="1400" i="1" dirty="0" smtClean="0">
                <a:solidFill>
                  <a:srgbClr val="1C5488"/>
                </a:solidFill>
                <a:latin typeface="Arial"/>
                <a:cs typeface="Arial"/>
              </a:rPr>
              <a:t>, shocks and shifts – some determining questions</a:t>
            </a:r>
            <a:endParaRPr lang="en-US" sz="1400" i="1" dirty="0">
              <a:solidFill>
                <a:srgbClr val="1C5488"/>
              </a:solidFill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1400" dirty="0" smtClean="0">
                <a:latin typeface="Arial"/>
                <a:cs typeface="Arial"/>
              </a:rPr>
              <a:t>Will rich countries accelerate </a:t>
            </a:r>
            <a:r>
              <a:rPr lang="en-US" sz="1400" dirty="0" err="1" smtClean="0">
                <a:latin typeface="Arial"/>
                <a:cs typeface="Arial"/>
              </a:rPr>
              <a:t>decarbonisation</a:t>
            </a:r>
            <a:r>
              <a:rPr lang="en-US" sz="1400" dirty="0" smtClean="0">
                <a:latin typeface="Arial"/>
                <a:cs typeface="Arial"/>
              </a:rPr>
              <a:t> as part of recovery from recession?</a:t>
            </a:r>
            <a:endParaRPr lang="en-US" sz="1400" dirty="0">
              <a:latin typeface="Arial"/>
              <a:cs typeface="Arial"/>
            </a:endParaRP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1400" dirty="0" smtClean="0">
                <a:latin typeface="Arial"/>
                <a:cs typeface="Arial"/>
              </a:rPr>
              <a:t>Can </a:t>
            </a:r>
            <a:r>
              <a:rPr lang="en-US" sz="1400" dirty="0" smtClean="0">
                <a:latin typeface="Arial"/>
                <a:cs typeface="Arial"/>
              </a:rPr>
              <a:t>‘advanced emerging’ </a:t>
            </a:r>
            <a:r>
              <a:rPr lang="en-US" sz="1400" dirty="0" smtClean="0">
                <a:latin typeface="Arial"/>
                <a:cs typeface="Arial"/>
              </a:rPr>
              <a:t>economies maintain rapid development within 2-4 tCO2/cap? 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1400" dirty="0" smtClean="0">
                <a:latin typeface="Arial"/>
                <a:cs typeface="Arial"/>
              </a:rPr>
              <a:t>With China entering ‘industrial maturation’ can it make an early turn </a:t>
            </a:r>
            <a:r>
              <a:rPr lang="en-US" sz="1400" dirty="0" smtClean="0">
                <a:latin typeface="Arial"/>
                <a:cs typeface="Arial"/>
              </a:rPr>
              <a:t>towards </a:t>
            </a:r>
            <a:r>
              <a:rPr lang="en-US" sz="1400" dirty="0" err="1" smtClean="0">
                <a:latin typeface="Arial"/>
                <a:cs typeface="Arial"/>
              </a:rPr>
              <a:t>decarbonization</a:t>
            </a:r>
            <a:r>
              <a:rPr lang="en-US" sz="1400" dirty="0" smtClean="0">
                <a:latin typeface="Arial"/>
                <a:cs typeface="Arial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latin typeface="Arial"/>
                <a:cs typeface="Arial"/>
              </a:rPr>
              <a:t>	</a:t>
            </a:r>
            <a:r>
              <a:rPr lang="en-US" sz="1400" dirty="0" smtClean="0">
                <a:latin typeface="Arial"/>
                <a:cs typeface="Arial"/>
              </a:rPr>
              <a:t>– </a:t>
            </a:r>
            <a:r>
              <a:rPr lang="en-US" sz="1400" dirty="0" smtClean="0">
                <a:latin typeface="Arial"/>
                <a:cs typeface="Arial"/>
              </a:rPr>
              <a:t>and which path will India chart?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14933" y="1708833"/>
            <a:ext cx="12335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Key points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807357" y="1643983"/>
            <a:ext cx="5996214" cy="0"/>
          </a:xfrm>
          <a:prstGeom prst="line">
            <a:avLst/>
          </a:prstGeom>
          <a:ln w="3175" cmpd="sng">
            <a:solidFill>
              <a:srgbClr val="1C548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-235857" y="39823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751217" y="5991735"/>
            <a:ext cx="8147856" cy="63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Michael Grubb </a:t>
            </a:r>
          </a:p>
          <a:p>
            <a:r>
              <a:rPr lang="en-US" sz="1200" dirty="0" smtClean="0">
                <a:latin typeface="Arial"/>
                <a:cs typeface="Arial"/>
              </a:rPr>
              <a:t>Professor </a:t>
            </a:r>
            <a:r>
              <a:rPr lang="en-US" sz="1200" dirty="0">
                <a:latin typeface="Arial"/>
                <a:cs typeface="Arial"/>
              </a:rPr>
              <a:t>of International Energy and Climate Change Policy, </a:t>
            </a:r>
            <a:r>
              <a:rPr lang="en-US" sz="1200" dirty="0" smtClean="0">
                <a:latin typeface="Arial"/>
                <a:cs typeface="Arial"/>
              </a:rPr>
              <a:t>UCL 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 smtClean="0">
                <a:latin typeface="Arial"/>
                <a:cs typeface="Arial"/>
              </a:rPr>
              <a:t>Editor</a:t>
            </a:r>
            <a:r>
              <a:rPr lang="en-US" sz="1200" dirty="0">
                <a:latin typeface="Arial"/>
                <a:cs typeface="Arial"/>
              </a:rPr>
              <a:t>-in-Chief, </a:t>
            </a:r>
            <a:r>
              <a:rPr lang="en-US" sz="1200" i="1" dirty="0">
                <a:latin typeface="Arial"/>
                <a:cs typeface="Arial"/>
              </a:rPr>
              <a:t>Climate Policy </a:t>
            </a:r>
            <a:r>
              <a:rPr lang="en-US" sz="1200" dirty="0" smtClean="0">
                <a:latin typeface="Arial"/>
                <a:cs typeface="Arial"/>
              </a:rPr>
              <a:t>journal</a:t>
            </a:r>
            <a:endParaRPr lang="en-US" sz="1200" dirty="0">
              <a:latin typeface="Arial"/>
              <a:cs typeface="Arial"/>
            </a:endParaRPr>
          </a:p>
          <a:p>
            <a:endParaRPr lang="en-US" sz="1200" dirty="0">
              <a:latin typeface="Arial"/>
              <a:cs typeface="Arial"/>
            </a:endParaRPr>
          </a:p>
          <a:p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807357" y="5912959"/>
            <a:ext cx="5996214" cy="0"/>
          </a:xfrm>
          <a:prstGeom prst="line">
            <a:avLst/>
          </a:prstGeom>
          <a:ln w="3175" cmpd="sng">
            <a:solidFill>
              <a:srgbClr val="1C548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11070" y="755515"/>
            <a:ext cx="7909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1C5488"/>
                </a:solidFill>
                <a:latin typeface="Arial"/>
                <a:cs typeface="Arial"/>
              </a:rPr>
              <a:t>Some History of Energy and </a:t>
            </a:r>
            <a:r>
              <a:rPr lang="en-US" sz="2400" b="1" dirty="0" smtClean="0">
                <a:solidFill>
                  <a:srgbClr val="1C5488"/>
                </a:solidFill>
                <a:latin typeface="Arial"/>
                <a:cs typeface="Arial"/>
              </a:rPr>
              <a:t>Emissions: conclusions</a:t>
            </a:r>
            <a:endParaRPr lang="en-US" sz="2400" b="1" dirty="0">
              <a:solidFill>
                <a:srgbClr val="1C5488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945" y="5586276"/>
            <a:ext cx="852055" cy="127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578" y="37866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5811" y="5419895"/>
            <a:ext cx="81478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Across time and countries, basic </a:t>
            </a:r>
            <a:r>
              <a:rPr lang="en-US" sz="1600" dirty="0">
                <a:latin typeface="Arial"/>
                <a:cs typeface="Arial"/>
              </a:rPr>
              <a:t>industrialisation is </a:t>
            </a:r>
            <a:r>
              <a:rPr lang="en-US" sz="1600" dirty="0" smtClean="0">
                <a:latin typeface="Arial"/>
                <a:cs typeface="Arial"/>
              </a:rPr>
              <a:t>energy-intensive</a:t>
            </a:r>
            <a:r>
              <a:rPr lang="en-US" sz="1600" dirty="0">
                <a:latin typeface="Arial"/>
                <a:cs typeface="Arial"/>
              </a:rPr>
              <a:t>;</a:t>
            </a:r>
            <a:endParaRPr lang="en-US" sz="1600" dirty="0" smtClean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r>
              <a:rPr lang="en-US" sz="1600" dirty="0" smtClean="0">
                <a:latin typeface="Arial"/>
                <a:cs typeface="Arial"/>
              </a:rPr>
              <a:t>historically aggregated income – energy relationships often </a:t>
            </a:r>
            <a:r>
              <a:rPr lang="en-US" sz="1600" i="1" dirty="0" smtClean="0">
                <a:latin typeface="Arial"/>
                <a:cs typeface="Arial"/>
              </a:rPr>
              <a:t>assumed</a:t>
            </a:r>
            <a:r>
              <a:rPr lang="en-US" sz="1600" dirty="0" smtClean="0">
                <a:latin typeface="Arial"/>
                <a:cs typeface="Arial"/>
              </a:rPr>
              <a:t> to extend</a:t>
            </a: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>- falling energy costs important feature of initial ‘industrial revolution</a:t>
            </a:r>
            <a:r>
              <a:rPr lang="en-US" sz="1600" dirty="0" smtClean="0">
                <a:latin typeface="Arial"/>
                <a:cs typeface="Arial"/>
              </a:rPr>
              <a:t>’</a:t>
            </a:r>
            <a:r>
              <a:rPr lang="en-US" sz="1600" dirty="0">
                <a:latin typeface="Arial"/>
                <a:cs typeface="Arial"/>
              </a:rPr>
              <a:t/>
            </a:r>
            <a:br>
              <a:rPr lang="en-US" sz="1600" dirty="0">
                <a:latin typeface="Arial"/>
                <a:cs typeface="Arial"/>
              </a:rPr>
            </a:br>
            <a:r>
              <a:rPr lang="en-US" sz="1600" dirty="0">
                <a:latin typeface="Arial"/>
                <a:cs typeface="Arial"/>
              </a:rPr>
              <a:t>- </a:t>
            </a:r>
            <a:r>
              <a:rPr lang="en-US" sz="1600" dirty="0" smtClean="0">
                <a:latin typeface="Arial"/>
                <a:cs typeface="Arial"/>
              </a:rPr>
              <a:t>but global </a:t>
            </a:r>
            <a:r>
              <a:rPr lang="en-US" sz="1600" dirty="0">
                <a:latin typeface="Arial"/>
                <a:cs typeface="Arial"/>
              </a:rPr>
              <a:t>emissions dominated by modern economies &gt; $</a:t>
            </a:r>
            <a:r>
              <a:rPr lang="en-US" sz="1600" dirty="0" smtClean="0">
                <a:latin typeface="Arial"/>
                <a:cs typeface="Arial"/>
              </a:rPr>
              <a:t>10,000/cap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ectoral and national developmental patterns suggest a different picture ….</a:t>
            </a:r>
          </a:p>
          <a:p>
            <a:pPr>
              <a:lnSpc>
                <a:spcPts val="2200"/>
              </a:lnSpc>
            </a:pPr>
            <a:endParaRPr lang="en-US" sz="16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7" y="933171"/>
            <a:ext cx="8775700" cy="4434970"/>
          </a:xfrm>
          <a:prstGeom prst="rect">
            <a:avLst/>
          </a:prstGeom>
        </p:spPr>
      </p:pic>
      <p:sp>
        <p:nvSpPr>
          <p:cNvPr id="8" name="Down Arrow Callout 7"/>
          <p:cNvSpPr/>
          <p:nvPr/>
        </p:nvSpPr>
        <p:spPr>
          <a:xfrm>
            <a:off x="6124754" y="2978388"/>
            <a:ext cx="2570672" cy="1732309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V</a:t>
            </a:r>
            <a:r>
              <a:rPr lang="en-GB" sz="1600" dirty="0" smtClean="0"/>
              <a:t>ast majority of emissions from countries now &gt; $10,000/cap; </a:t>
            </a:r>
          </a:p>
          <a:p>
            <a:pPr algn="ctr"/>
            <a:r>
              <a:rPr lang="en-GB" sz="1600" dirty="0" smtClean="0"/>
              <a:t>developed </a:t>
            </a:r>
            <a:r>
              <a:rPr lang="en-GB" sz="1600" dirty="0" err="1" smtClean="0"/>
              <a:t>econs</a:t>
            </a:r>
            <a:r>
              <a:rPr lang="en-GB" sz="1600" dirty="0" smtClean="0"/>
              <a:t> &gt; $30,000</a:t>
            </a:r>
            <a:endParaRPr lang="en-GB" sz="1600" dirty="0"/>
          </a:p>
        </p:txBody>
      </p:sp>
      <p:sp>
        <p:nvSpPr>
          <p:cNvPr id="9" name="Oval 8"/>
          <p:cNvSpPr/>
          <p:nvPr/>
        </p:nvSpPr>
        <p:spPr>
          <a:xfrm>
            <a:off x="5833211" y="995492"/>
            <a:ext cx="3068955" cy="18288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8269" y="553497"/>
            <a:ext cx="70938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Energy-GDP relationship: </a:t>
            </a:r>
            <a:r>
              <a:rPr lang="en-US" sz="20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</a:t>
            </a:r>
            <a:r>
              <a:rPr lang="en-US" sz="2000" b="1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he Common </a:t>
            </a:r>
            <a:r>
              <a:rPr lang="en-US" sz="2000" b="1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Caricature</a:t>
            </a:r>
            <a:endParaRPr lang="en-GB" sz="2000" dirty="0"/>
          </a:p>
        </p:txBody>
      </p:sp>
      <p:sp>
        <p:nvSpPr>
          <p:cNvPr id="4" name="Oval Callout 3"/>
          <p:cNvSpPr/>
          <p:nvPr/>
        </p:nvSpPr>
        <p:spPr>
          <a:xfrm>
            <a:off x="1846053" y="1023909"/>
            <a:ext cx="2915728" cy="1017917"/>
          </a:xfrm>
          <a:prstGeom prst="wedgeEllipseCallout">
            <a:avLst>
              <a:gd name="adj1" fmla="val 765"/>
              <a:gd name="adj2" fmla="val 649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Many fascinating studies of energy-in-development patterns </a:t>
            </a:r>
            <a:r>
              <a:rPr lang="en-GB" sz="1400" dirty="0" err="1" smtClean="0"/>
              <a:t>eg</a:t>
            </a:r>
            <a:r>
              <a:rPr lang="en-GB" sz="1400" dirty="0" smtClean="0"/>
              <a:t>. Fouquet, </a:t>
            </a:r>
            <a:r>
              <a:rPr lang="en-GB" sz="1400" dirty="0" err="1" smtClean="0"/>
              <a:t>Grubler</a:t>
            </a:r>
            <a:r>
              <a:rPr lang="en-GB" sz="1400" dirty="0" smtClean="0"/>
              <a:t>, Smil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363638" y="3209028"/>
            <a:ext cx="517585" cy="369332"/>
          </a:xfrm>
          <a:prstGeom prst="rect">
            <a:avLst/>
          </a:prstGeom>
          <a:solidFill>
            <a:srgbClr val="CFCAC9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77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6269" y="0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200"/>
              </a:lnSpc>
            </a:pPr>
            <a:endParaRPr lang="en-US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535573"/>
            <a:ext cx="8396963" cy="3744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000" dirty="0" smtClean="0">
                <a:solidFill>
                  <a:prstClr val="black"/>
                </a:solidFill>
                <a:latin typeface="Arial"/>
                <a:cs typeface="Arial"/>
              </a:rPr>
              <a:t>‘The </a:t>
            </a: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P</a:t>
            </a:r>
            <a:r>
              <a:rPr lang="en-US" sz="2000" dirty="0" smtClean="0">
                <a:solidFill>
                  <a:prstClr val="black"/>
                </a:solidFill>
                <a:latin typeface="Arial"/>
                <a:cs typeface="Arial"/>
              </a:rPr>
              <a:t>attern’ - profound structural changes with development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6307" y="2696633"/>
            <a:ext cx="8147856" cy="3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GB" sz="2400" dirty="0">
                <a:latin typeface="Arial"/>
                <a:cs typeface="Arial"/>
              </a:rPr>
              <a:t>“From Production ….</a:t>
            </a:r>
            <a:endParaRPr lang="en-US" sz="2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635" y="4834140"/>
            <a:ext cx="8147856" cy="39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GB" sz="2400" dirty="0" smtClean="0">
                <a:latin typeface="Arial"/>
                <a:cs typeface="Arial"/>
              </a:rPr>
              <a:t>…. to Pleasure”</a:t>
            </a:r>
            <a:endParaRPr lang="en-US" sz="24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268" y="958381"/>
            <a:ext cx="3918727" cy="26167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895" y="3576866"/>
            <a:ext cx="4225596" cy="2660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559" y="6356807"/>
            <a:ext cx="8694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Source: A. Schafer, Structural change in energy use, 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Policy, Volume 33, Issue 4, </a:t>
            </a:r>
            <a:r>
              <a:rPr lang="en-GB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Pages </a:t>
            </a:r>
            <a:r>
              <a:rPr lang="en-GB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429–43</a:t>
            </a:r>
            <a:endParaRPr lang="en-GB" sz="14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1613144"/>
            <a:ext cx="4416725" cy="28554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ts val="2200"/>
              </a:lnSpc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Industry rises to dominate over the agricultural and domestic needs of subsistence economies</a:t>
            </a:r>
          </a:p>
          <a:p>
            <a:pPr marL="285750" indent="-285750">
              <a:lnSpc>
                <a:spcPts val="2200"/>
              </a:lnSpc>
              <a:buFontTx/>
              <a:buChar char="-"/>
            </a:pPr>
            <a:endParaRPr lang="en-US" sz="160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>
              <a:lnSpc>
                <a:spcPts val="2200"/>
              </a:lnSpc>
              <a:buFontTx/>
              <a:buChar char="-"/>
            </a:pP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>
              <a:lnSpc>
                <a:spcPts val="2200"/>
              </a:lnSpc>
              <a:buFontTx/>
              <a:buChar char="-"/>
            </a:pP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>
              <a:lnSpc>
                <a:spcPts val="2200"/>
              </a:lnSpc>
              <a:buFontTx/>
              <a:buChar char="-"/>
            </a:pPr>
            <a:endParaRPr lang="en-US" sz="1600" dirty="0" smtClean="0">
              <a:solidFill>
                <a:prstClr val="black"/>
              </a:solidFill>
              <a:latin typeface="Arial"/>
              <a:cs typeface="Arial"/>
            </a:endParaRPr>
          </a:p>
          <a:p>
            <a:pPr marL="285750" indent="-285750">
              <a:lnSpc>
                <a:spcPts val="2200"/>
              </a:lnSpc>
              <a:buFontTx/>
              <a:buChar char="-"/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By c. $10,000 per capita: relative industrial decline, growth in transport &amp; services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531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4933" y="519604"/>
            <a:ext cx="8147856" cy="6506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</a:t>
            </a:r>
            <a:r>
              <a:rPr lang="en-US" dirty="0">
                <a:latin typeface="Arial"/>
                <a:cs typeface="Arial"/>
              </a:rPr>
              <a:t>P</a:t>
            </a:r>
            <a:r>
              <a:rPr lang="en-US" dirty="0" smtClean="0">
                <a:latin typeface="Arial"/>
                <a:cs typeface="Arial"/>
              </a:rPr>
              <a:t>rojections?’ Very </a:t>
            </a:r>
            <a:r>
              <a:rPr lang="en-US" dirty="0">
                <a:latin typeface="Arial"/>
                <a:cs typeface="Arial"/>
              </a:rPr>
              <a:t>poor record in energy / emissions forecasting,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particularly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as countries move beyond basic industrialisation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933" y="6351624"/>
            <a:ext cx="8147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Source: A. Schafer, Structural change in energy use, Energy Policy, Volume 33, Issue 4, March 2005, Pages 429–43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14933" y="1399586"/>
            <a:ext cx="3539567" cy="120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b="1" dirty="0">
                <a:latin typeface="Arial"/>
                <a:cs typeface="Arial"/>
              </a:rPr>
              <a:t>US: </a:t>
            </a:r>
            <a:r>
              <a:rPr lang="en-US" sz="1400" dirty="0">
                <a:latin typeface="Arial"/>
                <a:cs typeface="Arial"/>
              </a:rPr>
              <a:t>energy consumption in 2000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turned out </a:t>
            </a:r>
            <a:r>
              <a:rPr lang="en-US" sz="1400" dirty="0">
                <a:latin typeface="Arial"/>
                <a:cs typeface="Arial"/>
              </a:rPr>
              <a:t>to be below the low end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of </a:t>
            </a:r>
            <a:r>
              <a:rPr lang="en-US" sz="1400" dirty="0">
                <a:latin typeface="Arial"/>
                <a:cs typeface="Arial"/>
              </a:rPr>
              <a:t>all mid-70s forecasts</a:t>
            </a:r>
          </a:p>
          <a:p>
            <a:pPr>
              <a:lnSpc>
                <a:spcPts val="2200"/>
              </a:lnSpc>
            </a:pP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3" name="Picture 2" descr="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33" y="2609319"/>
            <a:ext cx="3479800" cy="3517900"/>
          </a:xfrm>
          <a:prstGeom prst="rect">
            <a:avLst/>
          </a:prstGeom>
        </p:spPr>
      </p:pic>
      <p:pic>
        <p:nvPicPr>
          <p:cNvPr id="5" name="Picture 4" descr="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937" y="2527539"/>
            <a:ext cx="4456564" cy="36938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63143" y="1399586"/>
            <a:ext cx="4308929" cy="1491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b="1" dirty="0">
                <a:latin typeface="Arial"/>
                <a:cs typeface="Arial"/>
              </a:rPr>
              <a:t>UK: </a:t>
            </a:r>
            <a:r>
              <a:rPr lang="en-US" sz="1400" dirty="0">
                <a:latin typeface="Arial"/>
                <a:cs typeface="Arial"/>
              </a:rPr>
              <a:t>“</a:t>
            </a:r>
            <a:r>
              <a:rPr lang="en-US" sz="1400" b="1" dirty="0">
                <a:latin typeface="Arial"/>
                <a:cs typeface="Arial"/>
              </a:rPr>
              <a:t>Against projected 30% increase in UK GHG emissions over the next decade</a:t>
            </a:r>
            <a:r>
              <a:rPr lang="en-US" sz="1400" dirty="0">
                <a:latin typeface="Arial"/>
                <a:cs typeface="Arial"/>
              </a:rPr>
              <a:t> … demanding ambition to return emissions in 2000 to 1990 levels”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- </a:t>
            </a:r>
            <a:r>
              <a:rPr lang="en-US" sz="1400" dirty="0">
                <a:latin typeface="Arial"/>
                <a:cs typeface="Arial"/>
              </a:rPr>
              <a:t>Mrs Thatcher, 1990</a:t>
            </a:r>
          </a:p>
          <a:p>
            <a:pPr>
              <a:lnSpc>
                <a:spcPts val="2200"/>
              </a:lnSpc>
            </a:pP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388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21271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933" y="6081268"/>
            <a:ext cx="8147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000" b="1" dirty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Figure 6‑1 The most important diagram in energy economics </a:t>
            </a:r>
            <a:endParaRPr lang="en-GB" altLang="ja-JP" sz="1000" b="1" dirty="0" bmk="_Ref263159311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1000" dirty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Note: The graph plots average energy intensity against average energy prices (1990-2005) for a range of prices. </a:t>
            </a:r>
            <a:endParaRPr lang="en-GB" altLang="ja-JP" sz="1000" dirty="0" smtClean="0" bmk="_Ref263159311">
              <a:latin typeface="Calibri" pitchFamily="34" charset="0"/>
              <a:ea typeface="MS Mincho" pitchFamily="49" charset="-128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1000" dirty="0" smtClean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The </a:t>
            </a:r>
            <a:r>
              <a:rPr lang="en-GB" altLang="ja-JP" sz="1000" dirty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dotted line shows the  line of constant energy expenditure (intensity x price)  per unit GDP over the </a:t>
            </a:r>
            <a:r>
              <a:rPr lang="en-GB" altLang="ja-JP" sz="1000" dirty="0" smtClean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period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ja-JP" sz="1000" i="1" dirty="0" smtClean="0" bmk="_Ref263159311">
                <a:latin typeface="Calibri" pitchFamily="34" charset="0"/>
                <a:ea typeface="MS Mincho" pitchFamily="49" charset="-128"/>
                <a:cs typeface="Times New Roman" pitchFamily="18" charset="0"/>
              </a:rPr>
              <a:t>Source: After Newbery (2003), with updated data from International Energy Agency and EU KLEMS</a:t>
            </a:r>
            <a:endParaRPr lang="en-GB" altLang="ja-JP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4933" y="5557866"/>
            <a:ext cx="7933426" cy="12208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GB" sz="1600" dirty="0" err="1" smtClean="0"/>
              <a:t>Eg</a:t>
            </a:r>
            <a:r>
              <a:rPr lang="en-GB" sz="1600" dirty="0" smtClean="0"/>
              <a:t>. Japan </a:t>
            </a:r>
            <a:r>
              <a:rPr lang="en-GB" sz="1600" dirty="0"/>
              <a:t>spent the same %GDP on energy as the US despite end-user prices being more than twice as high; so did France and Germany. </a:t>
            </a:r>
            <a:endParaRPr lang="en-GB" sz="1600" dirty="0" smtClean="0"/>
          </a:p>
          <a:p>
            <a:pPr>
              <a:lnSpc>
                <a:spcPts val="2200"/>
              </a:lnSpc>
            </a:pPr>
            <a:r>
              <a:rPr lang="en-US" sz="1400" dirty="0" smtClean="0">
                <a:latin typeface="Arial"/>
                <a:cs typeface="Arial"/>
              </a:rPr>
              <a:t>Countries that </a:t>
            </a:r>
            <a:r>
              <a:rPr lang="en-US" sz="1400" dirty="0" err="1" smtClean="0">
                <a:latin typeface="Arial"/>
                <a:cs typeface="Arial"/>
              </a:rPr>
              <a:t>subsidised</a:t>
            </a:r>
            <a:r>
              <a:rPr lang="en-US" sz="1400" dirty="0" smtClean="0">
                <a:latin typeface="Arial"/>
                <a:cs typeface="Arial"/>
              </a:rPr>
              <a:t> energy to keep it cheap have ended up spending more.  </a:t>
            </a:r>
            <a:endParaRPr lang="en-US" sz="1600" dirty="0" smtClean="0">
              <a:latin typeface="Arial"/>
              <a:cs typeface="Arial"/>
            </a:endParaRPr>
          </a:p>
          <a:p>
            <a:pPr>
              <a:lnSpc>
                <a:spcPts val="2200"/>
              </a:lnSpc>
            </a:pPr>
            <a:r>
              <a:rPr lang="en-US" sz="1400" dirty="0" smtClean="0">
                <a:latin typeface="Arial"/>
                <a:cs typeface="Arial"/>
              </a:rPr>
              <a:t>Source: Grubb et al., </a:t>
            </a:r>
            <a:r>
              <a:rPr lang="en-US" sz="1400" i="1" dirty="0" smtClean="0">
                <a:latin typeface="Arial"/>
                <a:cs typeface="Arial"/>
              </a:rPr>
              <a:t>Planetary Economics, Figure 6.1 derived from Newbery</a:t>
            </a:r>
            <a:endParaRPr lang="en-US" sz="1400" dirty="0" smtClean="0">
              <a:latin typeface="Arial"/>
              <a:cs typeface="Arial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853285"/>
              </p:ext>
            </p:extLst>
          </p:nvPr>
        </p:nvGraphicFramePr>
        <p:xfrm>
          <a:off x="714933" y="819281"/>
          <a:ext cx="6590581" cy="4738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14933" y="492443"/>
            <a:ext cx="8147856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Bill’?  At least amongst </a:t>
            </a:r>
            <a:r>
              <a:rPr lang="en-US" dirty="0">
                <a:latin typeface="Arial"/>
                <a:cs typeface="Arial"/>
              </a:rPr>
              <a:t>industrialised countries, long-run energy </a:t>
            </a: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expenditure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/ GDP </a:t>
            </a:r>
            <a:r>
              <a:rPr lang="en-US" dirty="0">
                <a:latin typeface="Arial"/>
                <a:cs typeface="Arial"/>
              </a:rPr>
              <a:t>quite constant despite wide price </a:t>
            </a:r>
            <a:r>
              <a:rPr lang="en-US" dirty="0" smtClean="0">
                <a:latin typeface="Arial"/>
                <a:cs typeface="Arial"/>
              </a:rPr>
              <a:t>variations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657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8944" y="512916"/>
            <a:ext cx="8147856" cy="350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7" name="Picture 6" descr="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5230"/>
            <a:ext cx="5639239" cy="5512720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5074920" y="2734056"/>
            <a:ext cx="329184" cy="266090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870448" y="3191256"/>
            <a:ext cx="2359152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Upper-middle and lower income regions in general growing “embodied” exports to high income countries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70448" y="1481224"/>
            <a:ext cx="253288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High-income regions generally net importers, footprint significant growth 1990-2010</a:t>
            </a:r>
            <a:endParaRPr lang="en-GB" dirty="0"/>
          </a:p>
        </p:txBody>
      </p:sp>
      <p:sp>
        <p:nvSpPr>
          <p:cNvPr id="12" name="Right Brace 11"/>
          <p:cNvSpPr/>
          <p:nvPr/>
        </p:nvSpPr>
        <p:spPr>
          <a:xfrm>
            <a:off x="5157216" y="1682496"/>
            <a:ext cx="228600" cy="85039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4933" y="492443"/>
            <a:ext cx="8147856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Shares’ - IPCC AR5 Illustrated the rapid rise of CO</a:t>
            </a:r>
            <a:r>
              <a:rPr lang="en-US" baseline="-25000" dirty="0" smtClean="0">
                <a:latin typeface="Arial"/>
                <a:cs typeface="Arial"/>
              </a:rPr>
              <a:t>2</a:t>
            </a:r>
            <a:r>
              <a:rPr lang="en-US" dirty="0" smtClean="0">
                <a:latin typeface="Arial"/>
                <a:cs typeface="Arial"/>
              </a:rPr>
              <a:t> from Upper-Middle income countries (particularly China), but partly due to ‘embodied’ trade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941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684" y="4834562"/>
            <a:ext cx="8147856" cy="650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dirty="0">
                <a:latin typeface="Arial"/>
                <a:cs typeface="Arial"/>
              </a:rPr>
              <a:t>Trends in per-capita GDP and </a:t>
            </a:r>
            <a:r>
              <a:rPr lang="en-US" sz="1400" dirty="0" smtClean="0">
                <a:latin typeface="Arial"/>
                <a:cs typeface="Arial"/>
              </a:rPr>
              <a:t>E-CO</a:t>
            </a:r>
            <a:r>
              <a:rPr lang="en-US" sz="1400" baseline="-25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of </a:t>
            </a:r>
            <a:r>
              <a:rPr lang="en-US" sz="1400" dirty="0">
                <a:latin typeface="Arial"/>
                <a:cs typeface="Arial"/>
              </a:rPr>
              <a:t>different regions up to 2014,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territorial </a:t>
            </a:r>
            <a:r>
              <a:rPr lang="en-US" sz="1400" dirty="0">
                <a:latin typeface="Arial"/>
                <a:cs typeface="Arial"/>
              </a:rPr>
              <a:t>(from 1960) and consumption footprint (from 1970)</a:t>
            </a:r>
            <a:endParaRPr lang="en-US" sz="14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42671" y="2589549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39" name="TextBox 38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5979" y="1577243"/>
            <a:ext cx="5055726" cy="12431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1: OECD per-cap emissions </a:t>
            </a:r>
            <a:r>
              <a:rPr lang="en-US" i="1" dirty="0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wealth, </a:t>
            </a:r>
          </a:p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through oil &amp; financial shocks (1960 – 2014)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62892" y="235846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2014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047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63461" y="2355508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39" name="TextBox 38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5979" y="1577243"/>
            <a:ext cx="5055726" cy="12431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2113" y="1733201"/>
            <a:ext cx="4209415" cy="8178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27684" y="4834562"/>
            <a:ext cx="8147856" cy="650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400" dirty="0">
                <a:latin typeface="Arial"/>
                <a:cs typeface="Arial"/>
              </a:rPr>
              <a:t>Trends in per-capita GDP and </a:t>
            </a:r>
            <a:r>
              <a:rPr lang="en-US" sz="1400" dirty="0" smtClean="0">
                <a:latin typeface="Arial"/>
                <a:cs typeface="Arial"/>
              </a:rPr>
              <a:t>E-CO</a:t>
            </a:r>
            <a:r>
              <a:rPr lang="en-US" sz="1400" baseline="-25000" dirty="0" smtClean="0">
                <a:latin typeface="Arial"/>
                <a:cs typeface="Arial"/>
              </a:rPr>
              <a:t>2</a:t>
            </a:r>
            <a:r>
              <a:rPr lang="en-US" sz="1400" dirty="0" smtClean="0">
                <a:latin typeface="Arial"/>
                <a:cs typeface="Arial"/>
              </a:rPr>
              <a:t> of </a:t>
            </a:r>
            <a:r>
              <a:rPr lang="en-US" sz="1400" dirty="0">
                <a:latin typeface="Arial"/>
                <a:cs typeface="Arial"/>
              </a:rPr>
              <a:t>different regions up to 2014, </a:t>
            </a:r>
            <a:r>
              <a:rPr lang="en-US" sz="1400" dirty="0" smtClean="0">
                <a:latin typeface="Arial"/>
                <a:cs typeface="Arial"/>
              </a:rPr>
              <a:t/>
            </a:r>
            <a:br>
              <a:rPr lang="en-US" sz="1400" dirty="0" smtClean="0">
                <a:latin typeface="Arial"/>
                <a:cs typeface="Arial"/>
              </a:rPr>
            </a:br>
            <a:r>
              <a:rPr lang="en-US" sz="1400" dirty="0" smtClean="0">
                <a:latin typeface="Arial"/>
                <a:cs typeface="Arial"/>
              </a:rPr>
              <a:t>territorial </a:t>
            </a:r>
            <a:r>
              <a:rPr lang="en-US" sz="1400" dirty="0">
                <a:latin typeface="Arial"/>
                <a:cs typeface="Arial"/>
              </a:rPr>
              <a:t>(from 1960) and consumption footprint (from 1970)</a:t>
            </a:r>
            <a:endParaRPr lang="en-US" sz="14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1: OECD per-cap emissions </a:t>
            </a:r>
            <a:r>
              <a:rPr lang="en-US" i="1" dirty="0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wealth, </a:t>
            </a:r>
          </a:p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through oil &amp; financial shocks (1960 – 2014)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857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019"/>
            <a:ext cx="9144000" cy="6862019"/>
          </a:xfrm>
          <a:prstGeom prst="rect">
            <a:avLst/>
          </a:prstGeom>
          <a:solidFill>
            <a:srgbClr val="CFCA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19"/>
            <a:ext cx="9144000" cy="495840"/>
          </a:xfrm>
          <a:prstGeom prst="rect">
            <a:avLst/>
          </a:prstGeom>
        </p:spPr>
      </p:pic>
      <p:pic>
        <p:nvPicPr>
          <p:cNvPr id="9" name="Picture 8" descr="backgrou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65" y="1244393"/>
            <a:ext cx="8755632" cy="440451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-2088581" y="3188237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tCO2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363461" y="2355508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US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7930" y="5888964"/>
            <a:ext cx="4582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spc="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GDP (constant 2005 US$000 PPP) / capita</a:t>
            </a:r>
            <a:endParaRPr lang="en-US" sz="1600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6078" y="6247124"/>
            <a:ext cx="439228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Mean of four major international Multi-Regional Input-Output models, as convened and analysed by EU FP7 Carbon Cap consortium, with particular thanks to NTNU and TNO.</a:t>
            </a:r>
            <a:endParaRPr lang="en-US" sz="1100" b="1" spc="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858" y="6321532"/>
            <a:ext cx="1598594" cy="487806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701613" y="5582809"/>
            <a:ext cx="2614744" cy="1005032"/>
            <a:chOff x="6701613" y="5582809"/>
            <a:chExt cx="2614744" cy="1005032"/>
          </a:xfrm>
        </p:grpSpPr>
        <p:sp>
          <p:nvSpPr>
            <p:cNvPr id="39" name="TextBox 38"/>
            <p:cNvSpPr txBox="1"/>
            <p:nvPr/>
          </p:nvSpPr>
          <p:spPr>
            <a:xfrm>
              <a:off x="7102928" y="5582809"/>
              <a:ext cx="2213429" cy="441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dirty="0"/>
                <a:t>Territorial </a:t>
              </a:r>
              <a:r>
                <a:rPr lang="en-US" sz="1600" dirty="0" smtClean="0"/>
                <a:t>CO2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706928" y="5888964"/>
              <a:ext cx="396000" cy="0"/>
            </a:xfrm>
            <a:prstGeom prst="line">
              <a:avLst/>
            </a:prstGeom>
            <a:ln w="57150" cmpd="sng">
              <a:solidFill>
                <a:srgbClr val="0092D2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815785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102928" y="6003065"/>
              <a:ext cx="2213429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Consumption CO2 footprint</a:t>
              </a:r>
              <a:endParaRPr lang="en-US" sz="1600" spc="1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701613" y="6235726"/>
              <a:ext cx="396000" cy="0"/>
            </a:xfrm>
            <a:prstGeom prst="line">
              <a:avLst/>
            </a:prstGeom>
            <a:ln w="57150" cmpd="sng">
              <a:solidFill>
                <a:srgbClr val="F09429"/>
              </a:solidFill>
              <a:prstDash val="dot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355979" y="1573801"/>
            <a:ext cx="5085549" cy="1243139"/>
            <a:chOff x="3355979" y="3702822"/>
            <a:chExt cx="5085549" cy="12431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5186" y="3729558"/>
              <a:ext cx="4110178" cy="1080239"/>
            </a:xfrm>
            <a:prstGeom prst="rect">
              <a:avLst/>
            </a:prstGeom>
          </p:spPr>
        </p:pic>
        <p:grpSp>
          <p:nvGrpSpPr>
            <p:cNvPr id="46" name="Group 45"/>
            <p:cNvGrpSpPr/>
            <p:nvPr/>
          </p:nvGrpSpPr>
          <p:grpSpPr>
            <a:xfrm>
              <a:off x="3355979" y="3702822"/>
              <a:ext cx="5085549" cy="1243139"/>
              <a:chOff x="3355979" y="1577243"/>
              <a:chExt cx="5085549" cy="1243139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55979" y="1577243"/>
                <a:ext cx="5055726" cy="1243139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32113" y="1733201"/>
                <a:ext cx="4209415" cy="817880"/>
              </a:xfrm>
              <a:prstGeom prst="rect">
                <a:avLst/>
              </a:prstGeom>
            </p:spPr>
          </p:pic>
        </p:grpSp>
      </p:grpSp>
      <p:sp>
        <p:nvSpPr>
          <p:cNvPr id="27" name="TextBox 26"/>
          <p:cNvSpPr txBox="1"/>
          <p:nvPr/>
        </p:nvSpPr>
        <p:spPr>
          <a:xfrm>
            <a:off x="2867884" y="242023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1960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05179" y="135468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1973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92028" y="1689381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1990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37933" y="186204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2008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078" y="492443"/>
            <a:ext cx="8369599" cy="656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‘The shocks and shifts’, Part 1: OECD per-cap emissions </a:t>
            </a:r>
            <a:r>
              <a:rPr lang="en-US" i="1" dirty="0" smtClean="0">
                <a:latin typeface="Arial"/>
                <a:cs typeface="Arial"/>
              </a:rPr>
              <a:t>vs</a:t>
            </a:r>
            <a:r>
              <a:rPr lang="en-US" dirty="0" smtClean="0">
                <a:latin typeface="Arial"/>
                <a:cs typeface="Arial"/>
              </a:rPr>
              <a:t> wealth, </a:t>
            </a:r>
          </a:p>
          <a:p>
            <a:pPr>
              <a:lnSpc>
                <a:spcPts val="2200"/>
              </a:lnSpc>
            </a:pPr>
            <a:r>
              <a:rPr lang="en-US" dirty="0" smtClean="0">
                <a:latin typeface="Arial"/>
                <a:cs typeface="Arial"/>
              </a:rPr>
              <a:t>through oil &amp; financial shocks (1960 – 2014)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193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1176</Words>
  <Application>Microsoft Office PowerPoint</Application>
  <PresentationFormat>On-screen Show (4:3)</PresentationFormat>
  <Paragraphs>187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MS Mincho</vt:lpstr>
      <vt:lpstr>ＭＳ Ｐゴシック</vt:lpstr>
      <vt:lpstr>Aharoni</vt:lpstr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Lovelock</dc:creator>
  <cp:lastModifiedBy>Joanna Depledge</cp:lastModifiedBy>
  <cp:revision>83</cp:revision>
  <dcterms:created xsi:type="dcterms:W3CDTF">2015-07-02T07:18:44Z</dcterms:created>
  <dcterms:modified xsi:type="dcterms:W3CDTF">2015-07-05T20:29:56Z</dcterms:modified>
</cp:coreProperties>
</file>