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267" r:id="rId3"/>
    <p:sldId id="261" r:id="rId4"/>
    <p:sldId id="284" r:id="rId5"/>
    <p:sldId id="285" r:id="rId6"/>
    <p:sldId id="280" r:id="rId7"/>
    <p:sldId id="281" r:id="rId8"/>
    <p:sldId id="282" r:id="rId9"/>
    <p:sldId id="283" r:id="rId10"/>
    <p:sldId id="278" r:id="rId11"/>
    <p:sldId id="269" r:id="rId12"/>
    <p:sldId id="264" r:id="rId13"/>
    <p:sldId id="276" r:id="rId14"/>
    <p:sldId id="277" r:id="rId15"/>
    <p:sldId id="273" r:id="rId16"/>
    <p:sldId id="274" r:id="rId17"/>
    <p:sldId id="275" r:id="rId18"/>
    <p:sldId id="272" r:id="rId19"/>
    <p:sldId id="268" r:id="rId20"/>
    <p:sldId id="279" r:id="rId21"/>
    <p:sldId id="265" r:id="rId22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98579" autoAdjust="0"/>
  </p:normalViewPr>
  <p:slideViewPr>
    <p:cSldViewPr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nela\Dropbox\work\Docs\CARBON-CAP\Copy%20of%20GHG_Decoupling_results_ppp_extrapolate_AAv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nnela\Dropbox\work\Docs\CARBON-CAP\CCAP-Stakehm_Genev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OECD!$D$5</c:f>
              <c:strCache>
                <c:ptCount val="1"/>
                <c:pt idx="0">
                  <c:v> prod_OECD 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OECD!$C$6:$C$71</c:f>
              <c:numCache>
                <c:formatCode>General</c:formatCode>
                <c:ptCount val="66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  <c:pt idx="63">
                  <c:v>2023</c:v>
                </c:pt>
                <c:pt idx="64">
                  <c:v>2024</c:v>
                </c:pt>
                <c:pt idx="65">
                  <c:v>2025</c:v>
                </c:pt>
              </c:numCache>
            </c:numRef>
          </c:xVal>
          <c:yVal>
            <c:numRef>
              <c:f>OECD!$D$6:$D$71</c:f>
              <c:numCache>
                <c:formatCode>_-* #,##0_-;\-* #,##0_-;_-* "-"??_-;_-@_-</c:formatCode>
                <c:ptCount val="66"/>
                <c:pt idx="0">
                  <c:v>6.6885365992661825</c:v>
                </c:pt>
                <c:pt idx="1">
                  <c:v>6.8364348778410422</c:v>
                </c:pt>
                <c:pt idx="2">
                  <c:v>7.1556139660510301</c:v>
                </c:pt>
                <c:pt idx="3">
                  <c:v>7.564651218677402</c:v>
                </c:pt>
                <c:pt idx="4">
                  <c:v>7.9152713470464384</c:v>
                </c:pt>
                <c:pt idx="5">
                  <c:v>8.1860135495613573</c:v>
                </c:pt>
                <c:pt idx="6">
                  <c:v>8.4931882782027355</c:v>
                </c:pt>
                <c:pt idx="7">
                  <c:v>8.7937663264538131</c:v>
                </c:pt>
                <c:pt idx="8">
                  <c:v>9.2548925773974009</c:v>
                </c:pt>
                <c:pt idx="9">
                  <c:v>9.8253579063307157</c:v>
                </c:pt>
                <c:pt idx="10">
                  <c:v>10.560674632490851</c:v>
                </c:pt>
                <c:pt idx="11">
                  <c:v>10.748810579122635</c:v>
                </c:pt>
                <c:pt idx="12">
                  <c:v>11.206554528063677</c:v>
                </c:pt>
                <c:pt idx="13">
                  <c:v>11.790369860968813</c:v>
                </c:pt>
                <c:pt idx="14">
                  <c:v>11.481454016324777</c:v>
                </c:pt>
                <c:pt idx="15">
                  <c:v>11.074319829188671</c:v>
                </c:pt>
                <c:pt idx="16">
                  <c:v>11.669993525911833</c:v>
                </c:pt>
                <c:pt idx="17">
                  <c:v>11.826135477102842</c:v>
                </c:pt>
                <c:pt idx="18">
                  <c:v>12.136236356217479</c:v>
                </c:pt>
                <c:pt idx="19">
                  <c:v>12.447352430290263</c:v>
                </c:pt>
                <c:pt idx="20">
                  <c:v>12.126269791366871</c:v>
                </c:pt>
                <c:pt idx="21">
                  <c:v>11.698700686468927</c:v>
                </c:pt>
                <c:pt idx="22">
                  <c:v>11.281174233205503</c:v>
                </c:pt>
                <c:pt idx="23">
                  <c:v>11.212654555720563</c:v>
                </c:pt>
                <c:pt idx="24">
                  <c:v>11.496775862374079</c:v>
                </c:pt>
                <c:pt idx="25">
                  <c:v>11.611129205672658</c:v>
                </c:pt>
                <c:pt idx="26">
                  <c:v>11.615460492806246</c:v>
                </c:pt>
                <c:pt idx="27">
                  <c:v>11.92217119952889</c:v>
                </c:pt>
                <c:pt idx="28">
                  <c:v>12.288560893818831</c:v>
                </c:pt>
                <c:pt idx="29">
                  <c:v>12.586317589708106</c:v>
                </c:pt>
                <c:pt idx="30">
                  <c:v>12.641878202121934</c:v>
                </c:pt>
                <c:pt idx="31">
                  <c:v>12.566390550487988</c:v>
                </c:pt>
                <c:pt idx="32">
                  <c:v>12.637754989184181</c:v>
                </c:pt>
                <c:pt idx="33">
                  <c:v>12.786070798996688</c:v>
                </c:pt>
                <c:pt idx="34">
                  <c:v>12.956258840301373</c:v>
                </c:pt>
                <c:pt idx="35">
                  <c:v>13.16464794414763</c:v>
                </c:pt>
                <c:pt idx="36">
                  <c:v>13.372597852048068</c:v>
                </c:pt>
                <c:pt idx="37">
                  <c:v>13.413515416083884</c:v>
                </c:pt>
                <c:pt idx="38">
                  <c:v>13.283981561346312</c:v>
                </c:pt>
                <c:pt idx="39">
                  <c:v>13.238755629855909</c:v>
                </c:pt>
                <c:pt idx="40">
                  <c:v>13.445740432076159</c:v>
                </c:pt>
                <c:pt idx="41">
                  <c:v>13.272837173939047</c:v>
                </c:pt>
                <c:pt idx="42">
                  <c:v>13.149031751033265</c:v>
                </c:pt>
                <c:pt idx="43">
                  <c:v>13.210470286189574</c:v>
                </c:pt>
                <c:pt idx="44">
                  <c:v>13.212587759827251</c:v>
                </c:pt>
                <c:pt idx="45">
                  <c:v>13.134238463562639</c:v>
                </c:pt>
                <c:pt idx="46">
                  <c:v>12.889486065738371</c:v>
                </c:pt>
                <c:pt idx="47">
                  <c:v>12.897188399999999</c:v>
                </c:pt>
                <c:pt idx="48">
                  <c:v>12.712668472303529</c:v>
                </c:pt>
                <c:pt idx="49">
                  <c:v>12.113960444712188</c:v>
                </c:pt>
                <c:pt idx="50">
                  <c:v>12.55843460890023</c:v>
                </c:pt>
                <c:pt idx="51">
                  <c:v>12.412816901965629</c:v>
                </c:pt>
                <c:pt idx="52">
                  <c:v>12.381897760275686</c:v>
                </c:pt>
                <c:pt idx="53">
                  <c:v>12.556389486855531</c:v>
                </c:pt>
                <c:pt idx="54">
                  <c:v>12.599760923177181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73D-4069-8A23-8FAE27DC94B0}"/>
            </c:ext>
          </c:extLst>
        </c:ser>
        <c:ser>
          <c:idx val="1"/>
          <c:order val="1"/>
          <c:tx>
            <c:strRef>
              <c:f>OECD!$E$5</c:f>
              <c:strCache>
                <c:ptCount val="1"/>
                <c:pt idx="0">
                  <c:v> cons_OECD </c:v>
                </c:pt>
              </c:strCache>
            </c:strRef>
          </c:tx>
          <c:spPr>
            <a:ln w="38100" cap="rnd">
              <a:solidFill>
                <a:schemeClr val="accent1">
                  <a:lumMod val="60000"/>
                  <a:lumOff val="4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OECD!$C$6:$C$71</c:f>
              <c:numCache>
                <c:formatCode>General</c:formatCode>
                <c:ptCount val="66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  <c:pt idx="63">
                  <c:v>2023</c:v>
                </c:pt>
                <c:pt idx="64">
                  <c:v>2024</c:v>
                </c:pt>
                <c:pt idx="65">
                  <c:v>2025</c:v>
                </c:pt>
              </c:numCache>
            </c:numRef>
          </c:xVal>
          <c:yVal>
            <c:numRef>
              <c:f>OECD!$E$6:$E$71</c:f>
              <c:numCache>
                <c:formatCode>General</c:formatCode>
                <c:ptCount val="66"/>
                <c:pt idx="10" formatCode="_-* #,##0_-;\-* #,##0_-;_-* &quot;-&quot;??_-;_-@_-">
                  <c:v>10.203810283935587</c:v>
                </c:pt>
                <c:pt idx="11" formatCode="_-* #,##0_-;\-* #,##0_-;_-* &quot;-&quot;??_-;_-@_-">
                  <c:v>10.437149857407226</c:v>
                </c:pt>
                <c:pt idx="12" formatCode="_-* #,##0_-;\-* #,##0_-;_-* &quot;-&quot;??_-;_-@_-">
                  <c:v>10.98087521389118</c:v>
                </c:pt>
                <c:pt idx="13" formatCode="_-* #,##0_-;\-* #,##0_-;_-* &quot;-&quot;??_-;_-@_-">
                  <c:v>11.699123895511926</c:v>
                </c:pt>
                <c:pt idx="14" formatCode="_-* #,##0_-;\-* #,##0_-;_-* &quot;-&quot;??_-;_-@_-">
                  <c:v>11.376513272383981</c:v>
                </c:pt>
                <c:pt idx="15" formatCode="_-* #,##0_-;\-* #,##0_-;_-* &quot;-&quot;??_-;_-@_-">
                  <c:v>10.909408536662816</c:v>
                </c:pt>
                <c:pt idx="16" formatCode="_-* #,##0_-;\-* #,##0_-;_-* &quot;-&quot;??_-;_-@_-">
                  <c:v>11.717847733207771</c:v>
                </c:pt>
                <c:pt idx="17" formatCode="_-* #,##0_-;\-* #,##0_-;_-* &quot;-&quot;??_-;_-@_-">
                  <c:v>11.774290246907519</c:v>
                </c:pt>
                <c:pt idx="18" formatCode="_-* #,##0_-;\-* #,##0_-;_-* &quot;-&quot;??_-;_-@_-">
                  <c:v>12.086562960483594</c:v>
                </c:pt>
                <c:pt idx="19" formatCode="_-* #,##0_-;\-* #,##0_-;_-* &quot;-&quot;??_-;_-@_-">
                  <c:v>12.453698965102761</c:v>
                </c:pt>
                <c:pt idx="20" formatCode="_-* #,##0_-;\-* #,##0_-;_-* &quot;-&quot;??_-;_-@_-">
                  <c:v>12.112956660988912</c:v>
                </c:pt>
                <c:pt idx="21" formatCode="_-* #,##0_-;\-* #,##0_-;_-* &quot;-&quot;??_-;_-@_-">
                  <c:v>11.611968181577472</c:v>
                </c:pt>
                <c:pt idx="22" formatCode="_-* #,##0_-;\-* #,##0_-;_-* &quot;-&quot;??_-;_-@_-">
                  <c:v>11.19061252468882</c:v>
                </c:pt>
                <c:pt idx="23" formatCode="_-* #,##0_-;\-* #,##0_-;_-* &quot;-&quot;??_-;_-@_-">
                  <c:v>11.146580215584592</c:v>
                </c:pt>
                <c:pt idx="24" formatCode="_-* #,##0_-;\-* #,##0_-;_-* &quot;-&quot;??_-;_-@_-">
                  <c:v>11.523654624783877</c:v>
                </c:pt>
                <c:pt idx="25" formatCode="_-* #,##0_-;\-* #,##0_-;_-* &quot;-&quot;??_-;_-@_-">
                  <c:v>11.722927829713678</c:v>
                </c:pt>
                <c:pt idx="26" formatCode="_-* #,##0_-;\-* #,##0_-;_-* &quot;-&quot;??_-;_-@_-">
                  <c:v>11.87363383781793</c:v>
                </c:pt>
                <c:pt idx="27" formatCode="_-* #,##0_-;\-* #,##0_-;_-* &quot;-&quot;??_-;_-@_-">
                  <c:v>12.290257759209844</c:v>
                </c:pt>
                <c:pt idx="28" formatCode="_-* #,##0_-;\-* #,##0_-;_-* &quot;-&quot;??_-;_-@_-">
                  <c:v>12.69483245292874</c:v>
                </c:pt>
                <c:pt idx="29" formatCode="_-* #,##0_-;\-* #,##0_-;_-* &quot;-&quot;??_-;_-@_-">
                  <c:v>12.97516544266605</c:v>
                </c:pt>
                <c:pt idx="30" formatCode="_-* #,##0_-;\-* #,##0_-;_-* &quot;-&quot;??_-;_-@_-">
                  <c:v>13.336226681419957</c:v>
                </c:pt>
                <c:pt idx="31" formatCode="_-* #,##0_-;\-* #,##0_-;_-* &quot;-&quot;??_-;_-@_-">
                  <c:v>13.617364832859266</c:v>
                </c:pt>
                <c:pt idx="32" formatCode="_-* #,##0_-;\-* #,##0_-;_-* &quot;-&quot;??_-;_-@_-">
                  <c:v>14.006864168297483</c:v>
                </c:pt>
                <c:pt idx="33" formatCode="_-* #,##0_-;\-* #,##0_-;_-* &quot;-&quot;??_-;_-@_-">
                  <c:v>13.921360139831302</c:v>
                </c:pt>
                <c:pt idx="34" formatCode="_-* #,##0_-;\-* #,##0_-;_-* &quot;-&quot;??_-;_-@_-">
                  <c:v>14.112590009579201</c:v>
                </c:pt>
                <c:pt idx="35" formatCode="_-* #,##0_-;\-* #,##0_-;_-* &quot;-&quot;??_-;_-@_-">
                  <c:v>14.339317324922723</c:v>
                </c:pt>
                <c:pt idx="36" formatCode="_-* #,##0_-;\-* #,##0_-;_-* &quot;-&quot;??_-;_-@_-">
                  <c:v>14.445086953032964</c:v>
                </c:pt>
                <c:pt idx="37" formatCode="_-* #,##0_-;\-* #,##0_-;_-* &quot;-&quot;??_-;_-@_-">
                  <c:v>14.482019951135674</c:v>
                </c:pt>
                <c:pt idx="38" formatCode="_-* #,##0_-;\-* #,##0_-;_-* &quot;-&quot;??_-;_-@_-">
                  <c:v>14.519762021047233</c:v>
                </c:pt>
                <c:pt idx="39" formatCode="_-* #,##0_-;\-* #,##0_-;_-* &quot;-&quot;??_-;_-@_-">
                  <c:v>14.653840299556258</c:v>
                </c:pt>
                <c:pt idx="40" formatCode="_-* #,##0_-;\-* #,##0_-;_-* &quot;-&quot;??_-;_-@_-">
                  <c:v>15.083893286355208</c:v>
                </c:pt>
                <c:pt idx="41" formatCode="_-* #,##0_-;\-* #,##0_-;_-* &quot;-&quot;??_-;_-@_-">
                  <c:v>14.781246992047013</c:v>
                </c:pt>
                <c:pt idx="42" formatCode="_-* #,##0_-;\-* #,##0_-;_-* &quot;-&quot;??_-;_-@_-">
                  <c:v>14.740036864714504</c:v>
                </c:pt>
                <c:pt idx="43" formatCode="_-* #,##0_-;\-* #,##0_-;_-* &quot;-&quot;??_-;_-@_-">
                  <c:v>14.944485301794806</c:v>
                </c:pt>
                <c:pt idx="44" formatCode="_-* #,##0_-;\-* #,##0_-;_-* &quot;-&quot;??_-;_-@_-">
                  <c:v>15.151362385584996</c:v>
                </c:pt>
                <c:pt idx="45" formatCode="_-* #,##0_-;\-* #,##0_-;_-* &quot;-&quot;??_-;_-@_-">
                  <c:v>15.210775215594275</c:v>
                </c:pt>
                <c:pt idx="46" formatCode="_-* #,##0_-;\-* #,##0_-;_-* &quot;-&quot;??_-;_-@_-">
                  <c:v>15.060377302864518</c:v>
                </c:pt>
                <c:pt idx="47" formatCode="_-* #,##0_-;\-* #,##0_-;_-* &quot;-&quot;??_-;_-@_-">
                  <c:v>14.951890305784778</c:v>
                </c:pt>
                <c:pt idx="48" formatCode="_-* #,##0_-;\-* #,##0_-;_-* &quot;-&quot;??_-;_-@_-">
                  <c:v>14.736492210535003</c:v>
                </c:pt>
                <c:pt idx="49" formatCode="_-* #,##0_-;\-* #,##0_-;_-* &quot;-&quot;??_-;_-@_-">
                  <c:v>13.721868219005659</c:v>
                </c:pt>
                <c:pt idx="50" formatCode="_-* #,##0_-;\-* #,##0_-;_-* &quot;-&quot;??_-;_-@_-">
                  <c:v>14.361005557196762</c:v>
                </c:pt>
                <c:pt idx="51" formatCode="_-* #,##0_-;\-* #,##0_-;_-* &quot;-&quot;??_-;_-@_-">
                  <c:v>14.384377650587238</c:v>
                </c:pt>
                <c:pt idx="52" formatCode="_-* #,##0_-;\-* #,##0_-;_-* &quot;-&quot;??_-;_-@_-">
                  <c:v>14.329885627646451</c:v>
                </c:pt>
                <c:pt idx="53" formatCode="_-* #,##0_-;\-* #,##0_-;_-* &quot;-&quot;??_-;_-@_-">
                  <c:v>14.571332119548279</c:v>
                </c:pt>
                <c:pt idx="54" formatCode="_-* #,##0_-;\-* #,##0_-;_-* &quot;-&quot;??_-;_-@_-">
                  <c:v>14.664831690902453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73D-4069-8A23-8FAE27DC94B0}"/>
            </c:ext>
          </c:extLst>
        </c:ser>
        <c:ser>
          <c:idx val="2"/>
          <c:order val="2"/>
          <c:tx>
            <c:strRef>
              <c:f>OECD!$F$5</c:f>
              <c:strCache>
                <c:ptCount val="1"/>
                <c:pt idx="0">
                  <c:v> prod_Non_OECD </c:v>
                </c:pt>
              </c:strCache>
            </c:strRef>
          </c:tx>
          <c:spPr>
            <a:ln w="3810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OECD!$C$6:$C$71</c:f>
              <c:numCache>
                <c:formatCode>General</c:formatCode>
                <c:ptCount val="66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  <c:pt idx="63">
                  <c:v>2023</c:v>
                </c:pt>
                <c:pt idx="64">
                  <c:v>2024</c:v>
                </c:pt>
                <c:pt idx="65">
                  <c:v>2025</c:v>
                </c:pt>
              </c:numCache>
            </c:numRef>
          </c:xVal>
          <c:yVal>
            <c:numRef>
              <c:f>OECD!$F$6:$F$71</c:f>
              <c:numCache>
                <c:formatCode>_-* #,##0_-;\-* #,##0_-;_-* "-"??_-;_-@_-</c:formatCode>
                <c:ptCount val="66"/>
                <c:pt idx="0">
                  <c:v>2.9141448237606404</c:v>
                </c:pt>
                <c:pt idx="1">
                  <c:v>2.8073635150780722</c:v>
                </c:pt>
                <c:pt idx="2">
                  <c:v>2.8844025003756144</c:v>
                </c:pt>
                <c:pt idx="3">
                  <c:v>3.0248374817644015</c:v>
                </c:pt>
                <c:pt idx="4">
                  <c:v>3.2797581827181919</c:v>
                </c:pt>
                <c:pt idx="5">
                  <c:v>3.5136333379722959</c:v>
                </c:pt>
                <c:pt idx="6">
                  <c:v>3.7970478132383683</c:v>
                </c:pt>
                <c:pt idx="7">
                  <c:v>3.8889499321409779</c:v>
                </c:pt>
                <c:pt idx="8">
                  <c:v>4.0744814804125085</c:v>
                </c:pt>
                <c:pt idx="9">
                  <c:v>4.303928111201941</c:v>
                </c:pt>
                <c:pt idx="10">
                  <c:v>4.5890598196413865</c:v>
                </c:pt>
                <c:pt idx="11">
                  <c:v>4.9453975386977067</c:v>
                </c:pt>
                <c:pt idx="12">
                  <c:v>5.1571980283312868</c:v>
                </c:pt>
                <c:pt idx="13">
                  <c:v>5.48654778480903</c:v>
                </c:pt>
                <c:pt idx="14">
                  <c:v>5.7591880191783051</c:v>
                </c:pt>
                <c:pt idx="15">
                  <c:v>6.110182332656521</c:v>
                </c:pt>
                <c:pt idx="16">
                  <c:v>6.4682365554359702</c:v>
                </c:pt>
                <c:pt idx="17">
                  <c:v>6.8871697256585662</c:v>
                </c:pt>
                <c:pt idx="18">
                  <c:v>7.0057057889435317</c:v>
                </c:pt>
                <c:pt idx="19">
                  <c:v>7.4888818440300362</c:v>
                </c:pt>
                <c:pt idx="20">
                  <c:v>7.6224763212415336</c:v>
                </c:pt>
                <c:pt idx="21">
                  <c:v>7.499736860752245</c:v>
                </c:pt>
                <c:pt idx="22">
                  <c:v>7.7883311373048603</c:v>
                </c:pt>
                <c:pt idx="23">
                  <c:v>7.9071801969655038</c:v>
                </c:pt>
                <c:pt idx="24">
                  <c:v>8.2660666756423353</c:v>
                </c:pt>
                <c:pt idx="25">
                  <c:v>8.7416827438073703</c:v>
                </c:pt>
                <c:pt idx="26">
                  <c:v>9.2249335391306495</c:v>
                </c:pt>
                <c:pt idx="27">
                  <c:v>9.5120739977696473</c:v>
                </c:pt>
                <c:pt idx="28">
                  <c:v>9.9378201223227531</c:v>
                </c:pt>
                <c:pt idx="29">
                  <c:v>10.036953331567187</c:v>
                </c:pt>
                <c:pt idx="30">
                  <c:v>10.147401369926829</c:v>
                </c:pt>
                <c:pt idx="31">
                  <c:v>10.243825600560339</c:v>
                </c:pt>
                <c:pt idx="32">
                  <c:v>10.135389350463623</c:v>
                </c:pt>
                <c:pt idx="33">
                  <c:v>10.11930967299285</c:v>
                </c:pt>
                <c:pt idx="34">
                  <c:v>10.191612950579426</c:v>
                </c:pt>
                <c:pt idx="35">
                  <c:v>10.468803108193198</c:v>
                </c:pt>
                <c:pt idx="36">
                  <c:v>10.813272903722575</c:v>
                </c:pt>
                <c:pt idx="37">
                  <c:v>11.036542730421205</c:v>
                </c:pt>
                <c:pt idx="38">
                  <c:v>11.194811745618804</c:v>
                </c:pt>
                <c:pt idx="39">
                  <c:v>11.378009633469691</c:v>
                </c:pt>
                <c:pt idx="40">
                  <c:v>11.817369191225678</c:v>
                </c:pt>
                <c:pt idx="41">
                  <c:v>12.306084691945491</c:v>
                </c:pt>
                <c:pt idx="42">
                  <c:v>12.849857282104386</c:v>
                </c:pt>
                <c:pt idx="43">
                  <c:v>14.073722122324993</c:v>
                </c:pt>
                <c:pt idx="44">
                  <c:v>15.457921024477351</c:v>
                </c:pt>
                <c:pt idx="45">
                  <c:v>16.495782824370089</c:v>
                </c:pt>
                <c:pt idx="46">
                  <c:v>17.595837249091975</c:v>
                </c:pt>
                <c:pt idx="47">
                  <c:v>18.488635600000002</c:v>
                </c:pt>
                <c:pt idx="48">
                  <c:v>19.217687380578063</c:v>
                </c:pt>
                <c:pt idx="49">
                  <c:v>19.386723828461111</c:v>
                </c:pt>
                <c:pt idx="50">
                  <c:v>20.480664714249173</c:v>
                </c:pt>
                <c:pt idx="51">
                  <c:v>21.250000896390112</c:v>
                </c:pt>
                <c:pt idx="52">
                  <c:v>21.847548141603433</c:v>
                </c:pt>
                <c:pt idx="53">
                  <c:v>22.240517132334695</c:v>
                </c:pt>
                <c:pt idx="54">
                  <c:v>22.306254817531155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73D-4069-8A23-8FAE27DC94B0}"/>
            </c:ext>
          </c:extLst>
        </c:ser>
        <c:ser>
          <c:idx val="3"/>
          <c:order val="3"/>
          <c:tx>
            <c:strRef>
              <c:f>OECD!$G$5</c:f>
              <c:strCache>
                <c:ptCount val="1"/>
                <c:pt idx="0">
                  <c:v> cons_Non_OECD </c:v>
                </c:pt>
              </c:strCache>
            </c:strRef>
          </c:tx>
          <c:spPr>
            <a:ln w="3810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OECD!$C$6:$C$71</c:f>
              <c:numCache>
                <c:formatCode>General</c:formatCode>
                <c:ptCount val="66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  <c:pt idx="63">
                  <c:v>2023</c:v>
                </c:pt>
                <c:pt idx="64">
                  <c:v>2024</c:v>
                </c:pt>
                <c:pt idx="65">
                  <c:v>2025</c:v>
                </c:pt>
              </c:numCache>
            </c:numRef>
          </c:xVal>
          <c:yVal>
            <c:numRef>
              <c:f>OECD!$G$6:$G$71</c:f>
              <c:numCache>
                <c:formatCode>General</c:formatCode>
                <c:ptCount val="66"/>
                <c:pt idx="10" formatCode="_-* #,##0_-;\-* #,##0_-;_-* &quot;-&quot;??_-;_-@_-">
                  <c:v>4.945924168196651</c:v>
                </c:pt>
                <c:pt idx="11" formatCode="_-* #,##0_-;\-* #,##0_-;_-* &quot;-&quot;??_-;_-@_-">
                  <c:v>5.2570582604131157</c:v>
                </c:pt>
                <c:pt idx="12" formatCode="_-* #,##0_-;\-* #,##0_-;_-* &quot;-&quot;??_-;_-@_-">
                  <c:v>5.3828773425037841</c:v>
                </c:pt>
                <c:pt idx="13" formatCode="_-* #,##0_-;\-* #,##0_-;_-* &quot;-&quot;??_-;_-@_-">
                  <c:v>5.5777937502659167</c:v>
                </c:pt>
                <c:pt idx="14" formatCode="_-* #,##0_-;\-* #,##0_-;_-* &quot;-&quot;??_-;_-@_-">
                  <c:v>5.8641287631191013</c:v>
                </c:pt>
                <c:pt idx="15" formatCode="_-* #,##0_-;\-* #,##0_-;_-* &quot;-&quot;??_-;_-@_-">
                  <c:v>6.2750936251823752</c:v>
                </c:pt>
                <c:pt idx="16" formatCode="_-* #,##0_-;\-* #,##0_-;_-* &quot;-&quot;??_-;_-@_-">
                  <c:v>6.4203823481400324</c:v>
                </c:pt>
                <c:pt idx="17" formatCode="_-* #,##0_-;\-* #,##0_-;_-* &quot;-&quot;??_-;_-@_-">
                  <c:v>6.9390149558538887</c:v>
                </c:pt>
                <c:pt idx="18" formatCode="_-* #,##0_-;\-* #,##0_-;_-* &quot;-&quot;??_-;_-@_-">
                  <c:v>7.0553791846774168</c:v>
                </c:pt>
                <c:pt idx="19" formatCode="_-* #,##0_-;\-* #,##0_-;_-* &quot;-&quot;??_-;_-@_-">
                  <c:v>7.4825353092175373</c:v>
                </c:pt>
                <c:pt idx="20" formatCode="_-* #,##0_-;\-* #,##0_-;_-* &quot;-&quot;??_-;_-@_-">
                  <c:v>7.6357894516194929</c:v>
                </c:pt>
                <c:pt idx="21" formatCode="_-* #,##0_-;\-* #,##0_-;_-* &quot;-&quot;??_-;_-@_-">
                  <c:v>7.5864693656436994</c:v>
                </c:pt>
                <c:pt idx="22" formatCode="_-* #,##0_-;\-* #,##0_-;_-* &quot;-&quot;??_-;_-@_-">
                  <c:v>7.878892845821543</c:v>
                </c:pt>
                <c:pt idx="23" formatCode="_-* #,##0_-;\-* #,##0_-;_-* &quot;-&quot;??_-;_-@_-">
                  <c:v>7.9732545371014751</c:v>
                </c:pt>
                <c:pt idx="24" formatCode="_-* #,##0_-;\-* #,##0_-;_-* &quot;-&quot;??_-;_-@_-">
                  <c:v>8.2391879132325379</c:v>
                </c:pt>
                <c:pt idx="25" formatCode="_-* #,##0_-;\-* #,##0_-;_-* &quot;-&quot;??_-;_-@_-">
                  <c:v>8.6298841197663503</c:v>
                </c:pt>
                <c:pt idx="26" formatCode="_-* #,##0_-;\-* #,##0_-;_-* &quot;-&quot;??_-;_-@_-">
                  <c:v>8.9667601941189652</c:v>
                </c:pt>
                <c:pt idx="27" formatCode="_-* #,##0_-;\-* #,##0_-;_-* &quot;-&quot;??_-;_-@_-">
                  <c:v>9.1439874380886934</c:v>
                </c:pt>
                <c:pt idx="28" formatCode="_-* #,##0_-;\-* #,##0_-;_-* &quot;-&quot;??_-;_-@_-">
                  <c:v>9.5315485632128443</c:v>
                </c:pt>
                <c:pt idx="29" formatCode="_-* #,##0_-;\-* #,##0_-;_-* &quot;-&quot;??_-;_-@_-">
                  <c:v>9.6481054786092422</c:v>
                </c:pt>
                <c:pt idx="30" formatCode="_-* #,##0_-;\-* #,##0_-;_-* &quot;-&quot;??_-;_-@_-">
                  <c:v>9.4530528906288058</c:v>
                </c:pt>
                <c:pt idx="31" formatCode="_-* #,##0_-;\-* #,##0_-;_-* &quot;-&quot;??_-;_-@_-">
                  <c:v>9.1928513181890601</c:v>
                </c:pt>
                <c:pt idx="32" formatCode="_-* #,##0_-;\-* #,##0_-;_-* &quot;-&quot;??_-;_-@_-">
                  <c:v>8.7662801713503207</c:v>
                </c:pt>
                <c:pt idx="33" formatCode="_-* #,##0_-;\-* #,##0_-;_-* &quot;-&quot;??_-;_-@_-">
                  <c:v>8.9840203321582361</c:v>
                </c:pt>
                <c:pt idx="34" formatCode="_-* #,##0_-;\-* #,##0_-;_-* &quot;-&quot;??_-;_-@_-">
                  <c:v>9.0352817813015989</c:v>
                </c:pt>
                <c:pt idx="35" formatCode="_-* #,##0_-;\-* #,##0_-;_-* &quot;-&quot;??_-;_-@_-">
                  <c:v>9.2941337274181048</c:v>
                </c:pt>
                <c:pt idx="36" formatCode="_-* #,##0_-;\-* #,##0_-;_-* &quot;-&quot;??_-;_-@_-">
                  <c:v>9.7407838027376794</c:v>
                </c:pt>
                <c:pt idx="37" formatCode="_-* #,##0_-;\-* #,##0_-;_-* &quot;-&quot;??_-;_-@_-">
                  <c:v>9.9680381953694148</c:v>
                </c:pt>
                <c:pt idx="38" formatCode="_-* #,##0_-;\-* #,##0_-;_-* &quot;-&quot;??_-;_-@_-">
                  <c:v>9.9590312859178827</c:v>
                </c:pt>
                <c:pt idx="39" formatCode="_-* #,##0_-;\-* #,##0_-;_-* &quot;-&quot;??_-;_-@_-">
                  <c:v>9.9629249637693427</c:v>
                </c:pt>
                <c:pt idx="40" formatCode="_-* #,##0_-;\-* #,##0_-;_-* &quot;-&quot;??_-;_-@_-">
                  <c:v>10.179216336946629</c:v>
                </c:pt>
                <c:pt idx="41" formatCode="_-* #,##0_-;\-* #,##0_-;_-* &quot;-&quot;??_-;_-@_-">
                  <c:v>10.797674873837526</c:v>
                </c:pt>
                <c:pt idx="42" formatCode="_-* #,##0_-;\-* #,##0_-;_-* &quot;-&quot;??_-;_-@_-">
                  <c:v>11.258852168423147</c:v>
                </c:pt>
                <c:pt idx="43" formatCode="_-* #,##0_-;\-* #,##0_-;_-* &quot;-&quot;??_-;_-@_-">
                  <c:v>12.339707106719761</c:v>
                </c:pt>
                <c:pt idx="44" formatCode="_-* #,##0_-;\-* #,##0_-;_-* &quot;-&quot;??_-;_-@_-">
                  <c:v>13.519146398719606</c:v>
                </c:pt>
                <c:pt idx="45" formatCode="_-* #,##0_-;\-* #,##0_-;_-* &quot;-&quot;??_-;_-@_-">
                  <c:v>14.419246072338453</c:v>
                </c:pt>
                <c:pt idx="46" formatCode="_-* #,##0_-;\-* #,##0_-;_-* &quot;-&quot;??_-;_-@_-">
                  <c:v>15.424946011965828</c:v>
                </c:pt>
                <c:pt idx="47" formatCode="_-* #,##0_-;\-* #,##0_-;_-* &quot;-&quot;??_-;_-@_-">
                  <c:v>16.43393369421522</c:v>
                </c:pt>
                <c:pt idx="48" formatCode="_-* #,##0_-;\-* #,##0_-;_-* &quot;-&quot;??_-;_-@_-">
                  <c:v>17.193863642346592</c:v>
                </c:pt>
                <c:pt idx="49" formatCode="_-* #,##0_-;\-* #,##0_-;_-* &quot;-&quot;??_-;_-@_-">
                  <c:v>17.778816054167642</c:v>
                </c:pt>
                <c:pt idx="50" formatCode="_-* #,##0_-;\-* #,##0_-;_-* &quot;-&quot;??_-;_-@_-">
                  <c:v>18.678093765952639</c:v>
                </c:pt>
                <c:pt idx="51" formatCode="_-* #,##0_-;\-* #,##0_-;_-* &quot;-&quot;??_-;_-@_-">
                  <c:v>19.278440147768499</c:v>
                </c:pt>
                <c:pt idx="52" formatCode="_-* #,##0_-;\-* #,##0_-;_-* &quot;-&quot;??_-;_-@_-">
                  <c:v>19.899560274232666</c:v>
                </c:pt>
                <c:pt idx="53" formatCode="_-* #,##0_-;\-* #,##0_-;_-* &quot;-&quot;??_-;_-@_-">
                  <c:v>20.225574499641944</c:v>
                </c:pt>
                <c:pt idx="54" formatCode="_-* #,##0_-;\-* #,##0_-;_-* &quot;-&quot;??_-;_-@_-">
                  <c:v>20.241184049805881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73D-4069-8A23-8FAE27DC9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638400"/>
        <c:axId val="111639936"/>
      </c:scatterChart>
      <c:valAx>
        <c:axId val="111638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11639936"/>
        <c:crosses val="autoZero"/>
        <c:crossBetween val="midCat"/>
      </c:valAx>
      <c:valAx>
        <c:axId val="11163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OECD!$A$2</c:f>
              <c:strCache>
                <c:ptCount val="1"/>
                <c:pt idx="0">
                  <c:v>GgCO2</c:v>
                </c:pt>
              </c:strCache>
            </c:strRef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_-* #,##0_-;\-* #,##0_-;_-* &quot;-&quot;??_-;_-@_-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11638400"/>
        <c:crosses val="autoZero"/>
        <c:crossBetween val="midCat"/>
      </c:valAx>
      <c:spPr>
        <a:noFill/>
        <a:ln w="38100">
          <a:solidFill>
            <a:schemeClr val="tx1"/>
          </a:soli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nl-N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/>
              <a:t>Country X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4.7501987843589062E-2"/>
          <c:y val="0.111045077698621"/>
          <c:w val="0.93691430006934029"/>
          <c:h val="0.73978481856434608"/>
        </c:manualLayout>
      </c:layout>
      <c:lineChart>
        <c:grouping val="standard"/>
        <c:varyColors val="0"/>
        <c:ser>
          <c:idx val="0"/>
          <c:order val="0"/>
          <c:tx>
            <c:strRef>
              <c:f>Sheet1!$L$3</c:f>
              <c:strCache>
                <c:ptCount val="1"/>
                <c:pt idx="0">
                  <c:v>E3ME ter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Sheet1!$K$4:$K$20</c:f>
              <c:strCache>
                <c:ptCount val="1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</c:strCache>
            </c:strRef>
          </c:cat>
          <c:val>
            <c:numRef>
              <c:f>Sheet1!$L$4:$L$20</c:f>
              <c:numCache>
                <c:formatCode>General</c:formatCode>
                <c:ptCount val="17"/>
                <c:pt idx="0">
                  <c:v>9285879.1859787032</c:v>
                </c:pt>
                <c:pt idx="1">
                  <c:v>9676352.4000000004</c:v>
                </c:pt>
                <c:pt idx="2">
                  <c:v>10049749.105</c:v>
                </c:pt>
                <c:pt idx="3">
                  <c:v>10449922.153000005</c:v>
                </c:pt>
                <c:pt idx="4">
                  <c:v>10881229.524000002</c:v>
                </c:pt>
                <c:pt idx="5">
                  <c:v>11348397.478000004</c:v>
                </c:pt>
                <c:pt idx="6">
                  <c:v>11847667.854000002</c:v>
                </c:pt>
                <c:pt idx="7">
                  <c:v>12187029.689999999</c:v>
                </c:pt>
                <c:pt idx="8">
                  <c:v>12538641.610000003</c:v>
                </c:pt>
                <c:pt idx="9">
                  <c:v>12903228.239000002</c:v>
                </c:pt>
                <c:pt idx="10">
                  <c:v>13281421.790999997</c:v>
                </c:pt>
                <c:pt idx="11">
                  <c:v>13674005.543000005</c:v>
                </c:pt>
                <c:pt idx="12">
                  <c:v>14081765.841000002</c:v>
                </c:pt>
                <c:pt idx="13">
                  <c:v>14505540.521999998</c:v>
                </c:pt>
                <c:pt idx="14">
                  <c:v>14946167.422999999</c:v>
                </c:pt>
                <c:pt idx="15">
                  <c:v>15404616.347999997</c:v>
                </c:pt>
                <c:pt idx="16">
                  <c:v>15881856.76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5B2-41F8-92E7-6452B0D6C0F9}"/>
            </c:ext>
          </c:extLst>
        </c:ser>
        <c:ser>
          <c:idx val="1"/>
          <c:order val="1"/>
          <c:tx>
            <c:strRef>
              <c:f>Sheet1!$M$3</c:f>
              <c:strCache>
                <c:ptCount val="1"/>
                <c:pt idx="0">
                  <c:v>FIDELIO ter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Sheet1!$K$4:$K$20</c:f>
              <c:strCache>
                <c:ptCount val="1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</c:strCache>
            </c:strRef>
          </c:cat>
          <c:val>
            <c:numRef>
              <c:f>Sheet1!$M$4:$M$20</c:f>
              <c:numCache>
                <c:formatCode>General</c:formatCode>
                <c:ptCount val="17"/>
                <c:pt idx="0">
                  <c:v>9285879.1859787032</c:v>
                </c:pt>
                <c:pt idx="1">
                  <c:v>9538692.2245249581</c:v>
                </c:pt>
                <c:pt idx="2">
                  <c:v>9767921.2131879888</c:v>
                </c:pt>
                <c:pt idx="3">
                  <c:v>10000359.302090093</c:v>
                </c:pt>
                <c:pt idx="4">
                  <c:v>10233604.53141652</c:v>
                </c:pt>
                <c:pt idx="5">
                  <c:v>10452892.8154091</c:v>
                </c:pt>
                <c:pt idx="6">
                  <c:v>10726613.224181693</c:v>
                </c:pt>
                <c:pt idx="7">
                  <c:v>10961944.380278271</c:v>
                </c:pt>
                <c:pt idx="8">
                  <c:v>11214092.818034962</c:v>
                </c:pt>
                <c:pt idx="9">
                  <c:v>11470630.45379669</c:v>
                </c:pt>
                <c:pt idx="10">
                  <c:v>11732177.303259462</c:v>
                </c:pt>
                <c:pt idx="11">
                  <c:v>12000143.479310587</c:v>
                </c:pt>
                <c:pt idx="12">
                  <c:v>12269932.716712449</c:v>
                </c:pt>
                <c:pt idx="13">
                  <c:v>12544086.034966381</c:v>
                </c:pt>
                <c:pt idx="14">
                  <c:v>12824811.872209223</c:v>
                </c:pt>
                <c:pt idx="15">
                  <c:v>13112548.927776428</c:v>
                </c:pt>
                <c:pt idx="16">
                  <c:v>13407818.416122813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5B2-41F8-92E7-6452B0D6C0F9}"/>
            </c:ext>
          </c:extLst>
        </c:ser>
        <c:ser>
          <c:idx val="2"/>
          <c:order val="2"/>
          <c:tx>
            <c:strRef>
              <c:f>Sheet1!$N$3</c:f>
              <c:strCache>
                <c:ptCount val="1"/>
                <c:pt idx="0">
                  <c:v>EXIOMOD ter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Sheet1!$K$4:$K$20</c:f>
              <c:strCache>
                <c:ptCount val="1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</c:strCache>
            </c:strRef>
          </c:cat>
          <c:val>
            <c:numRef>
              <c:f>Sheet1!$N$4:$N$20</c:f>
              <c:numCache>
                <c:formatCode>General</c:formatCode>
                <c:ptCount val="17"/>
                <c:pt idx="0">
                  <c:v>9285879.1859787032</c:v>
                </c:pt>
                <c:pt idx="1">
                  <c:v>9829956.8034274299</c:v>
                </c:pt>
                <c:pt idx="2">
                  <c:v>10411178.580858737</c:v>
                </c:pt>
                <c:pt idx="3">
                  <c:v>11032043.585134255</c:v>
                </c:pt>
                <c:pt idx="4">
                  <c:v>11695572.354350246</c:v>
                </c:pt>
                <c:pt idx="5">
                  <c:v>12405019.151051555</c:v>
                </c:pt>
                <c:pt idx="6">
                  <c:v>13163843.148964979</c:v>
                </c:pt>
                <c:pt idx="7">
                  <c:v>13780782.910521792</c:v>
                </c:pt>
                <c:pt idx="8">
                  <c:v>14431981.951719411</c:v>
                </c:pt>
                <c:pt idx="9">
                  <c:v>15119270.260305565</c:v>
                </c:pt>
                <c:pt idx="10">
                  <c:v>15844377.257306907</c:v>
                </c:pt>
                <c:pt idx="11">
                  <c:v>16609167.83200624</c:v>
                </c:pt>
                <c:pt idx="12">
                  <c:v>17415944.276149262</c:v>
                </c:pt>
                <c:pt idx="13">
                  <c:v>18267046.597696118</c:v>
                </c:pt>
                <c:pt idx="14">
                  <c:v>19164852.957042925</c:v>
                </c:pt>
                <c:pt idx="15">
                  <c:v>20111855.02832092</c:v>
                </c:pt>
                <c:pt idx="16">
                  <c:v>21110710.275118206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5B2-41F8-92E7-6452B0D6C0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4366336"/>
        <c:axId val="114367872"/>
      </c:lineChart>
      <c:catAx>
        <c:axId val="1143663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14367872"/>
        <c:crosses val="autoZero"/>
        <c:auto val="1"/>
        <c:lblAlgn val="ctr"/>
        <c:lblOffset val="100"/>
        <c:noMultiLvlLbl val="0"/>
      </c:catAx>
      <c:valAx>
        <c:axId val="114367872"/>
        <c:scaling>
          <c:orientation val="minMax"/>
        </c:scaling>
        <c:delete val="1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/>
                  <a:t>ktCO2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14366336"/>
        <c:crosses val="autoZero"/>
        <c:crossBetween val="between"/>
      </c:valAx>
      <c:spPr>
        <a:ln w="3175"/>
      </c:spPr>
    </c:plotArea>
    <c:legend>
      <c:legendPos val="b"/>
      <c:overlay val="0"/>
      <c:txPr>
        <a:bodyPr/>
        <a:lstStyle/>
        <a:p>
          <a:pPr>
            <a:defRPr sz="1600"/>
          </a:pPr>
          <a:endParaRPr lang="nl-NL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0.88691</cdr:x>
      <cdr:y>0.46554</cdr:y>
    </cdr:from>
    <cdr:to>
      <cdr:x>0.96058</cdr:x>
      <cdr:y>0.70588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950704" y="2234853"/>
          <a:ext cx="660432" cy="115381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0.81129</cdr:x>
      <cdr:y>0.42071</cdr:y>
    </cdr:from>
    <cdr:to>
      <cdr:x>0.85145</cdr:x>
      <cdr:y>0.69676</cdr:y>
    </cdr:to>
    <cdr:sp macro="" textlink="">
      <cdr:nvSpPr>
        <cdr:cNvPr id="3" name="Right Brace 2"/>
        <cdr:cNvSpPr/>
      </cdr:nvSpPr>
      <cdr:spPr>
        <a:xfrm xmlns:a="http://schemas.openxmlformats.org/drawingml/2006/main">
          <a:off x="7272808" y="2019673"/>
          <a:ext cx="360040" cy="1325172"/>
        </a:xfrm>
        <a:prstGeom xmlns:a="http://schemas.openxmlformats.org/drawingml/2006/main" prst="rightBrace">
          <a:avLst>
            <a:gd name="adj1" fmla="val 0"/>
            <a:gd name="adj2" fmla="val 50000"/>
          </a:avLst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nl-NL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0.7678</cdr:x>
      <cdr:y>0.338</cdr:y>
    </cdr:from>
    <cdr:to>
      <cdr:x>0.80886</cdr:x>
      <cdr:y>0.69676</cdr:y>
    </cdr:to>
    <cdr:sp macro="" textlink="">
      <cdr:nvSpPr>
        <cdr:cNvPr id="4" name="Right Brace 3"/>
        <cdr:cNvSpPr/>
      </cdr:nvSpPr>
      <cdr:spPr>
        <a:xfrm xmlns:a="http://schemas.openxmlformats.org/drawingml/2006/main">
          <a:off x="6882961" y="1622602"/>
          <a:ext cx="368064" cy="1722242"/>
        </a:xfrm>
        <a:prstGeom xmlns:a="http://schemas.openxmlformats.org/drawingml/2006/main" prst="rightBrace">
          <a:avLst>
            <a:gd name="adj1" fmla="val 0"/>
            <a:gd name="adj2" fmla="val 50000"/>
          </a:avLst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669C2-4DE4-400E-8549-E08311E48DC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F2E70-FBE4-4548-B11E-CCFB5364D0A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523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29A2-BE1C-4EF5-B324-D6F049B5AE20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2EBC1-191B-4D95-909B-AD67BD0EA1B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10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40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00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43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1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97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87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40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8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7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88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0C56-2BA5-4F77-9420-7B0ABB42FA27}" type="datetimeFigureOut">
              <a:rPr lang="nl-NL" smtClean="0"/>
              <a:t>14-2-2017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48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2636912"/>
            <a:ext cx="8640960" cy="1512168"/>
          </a:xfrm>
        </p:spPr>
        <p:txBody>
          <a:bodyPr>
            <a:noAutofit/>
          </a:bodyPr>
          <a:lstStyle/>
          <a:p>
            <a:r>
              <a:rPr lang="en-GB" sz="3600" dirty="0"/>
              <a:t>Consumption Based Carbon Accounting systems and global carbon flows: </a:t>
            </a:r>
            <a:br>
              <a:rPr lang="en-GB" sz="3600" dirty="0"/>
            </a:br>
            <a:r>
              <a:rPr lang="en-GB" sz="3600" dirty="0"/>
              <a:t>impacts on national and global climate policies</a:t>
            </a:r>
            <a:br>
              <a:rPr lang="en-GB" sz="3600" dirty="0"/>
            </a:b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4293097"/>
            <a:ext cx="8496944" cy="2304256"/>
          </a:xfrm>
        </p:spPr>
        <p:txBody>
          <a:bodyPr>
            <a:noAutofit/>
          </a:bodyPr>
          <a:lstStyle/>
          <a:p>
            <a:r>
              <a:rPr lang="en-GB" sz="2000" dirty="0"/>
              <a:t>Annela Anger-Kraavi</a:t>
            </a:r>
          </a:p>
          <a:p>
            <a:r>
              <a:rPr lang="en-GB" sz="2000" dirty="0"/>
              <a:t>Cambridge Econometrics</a:t>
            </a:r>
          </a:p>
          <a:p>
            <a:endParaRPr lang="en-GB" sz="2000" dirty="0"/>
          </a:p>
          <a:p>
            <a:r>
              <a:rPr lang="en-GB" sz="2000" b="1" dirty="0"/>
              <a:t>Addressing Consumption-based Emissions: A Chinese Perspective</a:t>
            </a:r>
            <a:endParaRPr lang="en-GB" sz="2000" dirty="0"/>
          </a:p>
          <a:p>
            <a:r>
              <a:rPr lang="en-GB" sz="2000" b="1" dirty="0"/>
              <a:t>10</a:t>
            </a:r>
            <a:r>
              <a:rPr lang="en-GB" sz="2000" b="1" baseline="30000" dirty="0"/>
              <a:t>th</a:t>
            </a:r>
            <a:r>
              <a:rPr lang="en-GB" sz="2000" b="1" dirty="0"/>
              <a:t> November 2015</a:t>
            </a:r>
            <a:endParaRPr lang="en-GB" sz="2000" dirty="0"/>
          </a:p>
          <a:p>
            <a:r>
              <a:rPr lang="en-GB" sz="2000" b="1" dirty="0"/>
              <a:t>Institute of Policy and Management, CAS, Beijing, China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69642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035" y="2084464"/>
            <a:ext cx="8444957" cy="4387738"/>
          </a:xfrm>
        </p:spPr>
        <p:txBody>
          <a:bodyPr/>
          <a:lstStyle/>
          <a:p>
            <a:r>
              <a:rPr lang="en-GB" dirty="0"/>
              <a:t>A policy portfolio of </a:t>
            </a:r>
            <a:r>
              <a:rPr lang="en-GB" b="1" dirty="0"/>
              <a:t>consumption-based policies</a:t>
            </a:r>
            <a:r>
              <a:rPr lang="en-GB" dirty="0"/>
              <a:t> that shifts the burden back to developed countries and results in reduction of production and consumption based emissions in developing countries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508104" y="908720"/>
            <a:ext cx="3338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Expected outcome</a:t>
            </a:r>
          </a:p>
        </p:txBody>
      </p:sp>
    </p:spTree>
    <p:extLst>
      <p:ext uri="{BB962C8B-B14F-4D97-AF65-F5344CB8AC3E}">
        <p14:creationId xmlns:p14="http://schemas.microsoft.com/office/powerpoint/2010/main" val="1220623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035" y="2084464"/>
            <a:ext cx="8444957" cy="4387738"/>
          </a:xfrm>
        </p:spPr>
        <p:txBody>
          <a:bodyPr/>
          <a:lstStyle/>
          <a:p>
            <a:r>
              <a:rPr lang="en-GB" dirty="0"/>
              <a:t>Additional to production-based/more traditional polices and national commitments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08104" y="908720"/>
            <a:ext cx="3338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Expected outcome</a:t>
            </a:r>
          </a:p>
        </p:txBody>
      </p:sp>
    </p:spTree>
    <p:extLst>
      <p:ext uri="{BB962C8B-B14F-4D97-AF65-F5344CB8AC3E}">
        <p14:creationId xmlns:p14="http://schemas.microsoft.com/office/powerpoint/2010/main" val="3845251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Grp="1" noChangeArrowheads="1"/>
          </p:cNvSpPr>
          <p:nvPr>
            <p:ph idx="1"/>
          </p:nvPr>
        </p:nvSpPr>
        <p:spPr>
          <a:xfrm>
            <a:off x="457200" y="1417638"/>
            <a:ext cx="8229600" cy="421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altLang="en-US" dirty="0"/>
          </a:p>
          <a:p>
            <a:r>
              <a:rPr lang="en-GB" dirty="0"/>
              <a:t>FIDELIO (IPTS, Spain) a dynamic econometric input-output model based on Eurostat's supply and use tables and the WIOD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 sz="3200" dirty="0"/>
          </a:p>
          <a:p>
            <a:pPr lvl="1"/>
            <a:endParaRPr lang="en-GB" alt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6356512" y="908720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Models</a:t>
            </a:r>
          </a:p>
        </p:txBody>
      </p:sp>
    </p:spTree>
    <p:extLst>
      <p:ext uri="{BB962C8B-B14F-4D97-AF65-F5344CB8AC3E}">
        <p14:creationId xmlns:p14="http://schemas.microsoft.com/office/powerpoint/2010/main" val="2686613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Grp="1" noChangeArrowheads="1"/>
          </p:cNvSpPr>
          <p:nvPr>
            <p:ph idx="1"/>
          </p:nvPr>
        </p:nvSpPr>
        <p:spPr>
          <a:xfrm>
            <a:off x="457200" y="1417638"/>
            <a:ext cx="8229600" cy="421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altLang="en-US" dirty="0"/>
          </a:p>
          <a:p>
            <a:r>
              <a:rPr lang="en-GB" dirty="0"/>
              <a:t>EXIOMOD (TNO, Netherlands) a Global Computable General Equilibrium (CGE) model based on detailed EXIOBASE MREEIO 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 sz="3200" dirty="0"/>
          </a:p>
          <a:p>
            <a:pPr lvl="1"/>
            <a:endParaRPr lang="en-GB" alt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6356512" y="908720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Models</a:t>
            </a:r>
          </a:p>
        </p:txBody>
      </p:sp>
    </p:spTree>
    <p:extLst>
      <p:ext uri="{BB962C8B-B14F-4D97-AF65-F5344CB8AC3E}">
        <p14:creationId xmlns:p14="http://schemas.microsoft.com/office/powerpoint/2010/main" val="2931186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Grp="1" noChangeArrowheads="1"/>
          </p:cNvSpPr>
          <p:nvPr>
            <p:ph idx="1"/>
          </p:nvPr>
        </p:nvSpPr>
        <p:spPr>
          <a:xfrm>
            <a:off x="457200" y="1417638"/>
            <a:ext cx="8229600" cy="421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altLang="en-US" dirty="0"/>
          </a:p>
          <a:p>
            <a:r>
              <a:rPr lang="en-GB" dirty="0"/>
              <a:t>E3ME (Cambridge Econometrics, UK) </a:t>
            </a:r>
            <a:r>
              <a:rPr lang="en-GB" dirty="0" err="1"/>
              <a:t>macroeconometric</a:t>
            </a:r>
            <a:r>
              <a:rPr lang="en-GB" dirty="0"/>
              <a:t> energy-environment-economy (E3) model</a:t>
            </a:r>
          </a:p>
          <a:p>
            <a:pPr lvl="1"/>
            <a:endParaRPr lang="en-GB" alt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6356512" y="908720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Models</a:t>
            </a:r>
          </a:p>
        </p:txBody>
      </p:sp>
    </p:spTree>
    <p:extLst>
      <p:ext uri="{BB962C8B-B14F-4D97-AF65-F5344CB8AC3E}">
        <p14:creationId xmlns:p14="http://schemas.microsoft.com/office/powerpoint/2010/main" val="1975093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45683" y="2049915"/>
            <a:ext cx="8229600" cy="4064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Scenarios 2020- 2050:</a:t>
            </a:r>
          </a:p>
          <a:p>
            <a:r>
              <a:rPr lang="en-GB" dirty="0"/>
              <a:t>Reference scenarios </a:t>
            </a:r>
          </a:p>
          <a:p>
            <a:pPr lvl="1"/>
            <a:r>
              <a:rPr lang="en-GB" dirty="0"/>
              <a:t>IEA WEO 2014 current policies </a:t>
            </a:r>
          </a:p>
          <a:p>
            <a:pPr lvl="1"/>
            <a:r>
              <a:rPr lang="en-GB" dirty="0"/>
              <a:t>IEA WEO 2014 current policies + Paris COP21 pledges (INDCs)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877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45683" y="2049915"/>
            <a:ext cx="8229600" cy="4064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Scenarios 2020- 2050:</a:t>
            </a:r>
          </a:p>
          <a:p>
            <a:r>
              <a:rPr lang="en-GB" dirty="0"/>
              <a:t>Policy scenarios – </a:t>
            </a:r>
          </a:p>
          <a:p>
            <a:pPr lvl="1"/>
            <a:r>
              <a:rPr lang="en-GB" dirty="0"/>
              <a:t>indirect (supply chain) </a:t>
            </a:r>
          </a:p>
          <a:p>
            <a:pPr lvl="1"/>
            <a:r>
              <a:rPr lang="en-GB" dirty="0"/>
              <a:t>indirect + direct emissions (end use related emissions)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129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45683" y="2049915"/>
            <a:ext cx="8229600" cy="40647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Scenarios 2020- 2050 will give us:</a:t>
            </a:r>
          </a:p>
          <a:p>
            <a:pPr lvl="1"/>
            <a:r>
              <a:rPr lang="en-GB" dirty="0"/>
              <a:t>Outputs,</a:t>
            </a:r>
          </a:p>
          <a:p>
            <a:pPr lvl="1"/>
            <a:r>
              <a:rPr lang="en-GB" dirty="0"/>
              <a:t>changes in GDP,</a:t>
            </a:r>
          </a:p>
          <a:p>
            <a:pPr lvl="1"/>
            <a:r>
              <a:rPr lang="en-GB" dirty="0"/>
              <a:t>Employment,</a:t>
            </a:r>
          </a:p>
          <a:p>
            <a:pPr lvl="1"/>
            <a:r>
              <a:rPr lang="en-GB" dirty="0"/>
              <a:t>trade, </a:t>
            </a:r>
          </a:p>
          <a:p>
            <a:pPr lvl="1"/>
            <a:r>
              <a:rPr lang="en-GB" dirty="0"/>
              <a:t>investment,</a:t>
            </a:r>
          </a:p>
          <a:p>
            <a:pPr lvl="1"/>
            <a:r>
              <a:rPr lang="en-GB" dirty="0"/>
              <a:t>recourse use, </a:t>
            </a:r>
          </a:p>
          <a:p>
            <a:pPr lvl="1"/>
            <a:r>
              <a:rPr lang="en-GB" dirty="0"/>
              <a:t>GHG and non-GHG emissions</a:t>
            </a:r>
            <a:endParaRPr lang="en-GB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459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20611" y="980728"/>
            <a:ext cx="1851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Emissions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1769905"/>
              </p:ext>
            </p:extLst>
          </p:nvPr>
        </p:nvGraphicFramePr>
        <p:xfrm>
          <a:off x="179512" y="2057400"/>
          <a:ext cx="8964488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899592" y="4869160"/>
            <a:ext cx="7560840" cy="6480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Right Brace 1"/>
          <p:cNvSpPr/>
          <p:nvPr/>
        </p:nvSpPr>
        <p:spPr>
          <a:xfrm>
            <a:off x="7812360" y="4371751"/>
            <a:ext cx="360041" cy="1030493"/>
          </a:xfrm>
          <a:prstGeom prst="righ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45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705558"/>
            <a:ext cx="8444957" cy="4387738"/>
          </a:xfrm>
        </p:spPr>
        <p:txBody>
          <a:bodyPr/>
          <a:lstStyle/>
          <a:p>
            <a:pPr marL="0" indent="0">
              <a:buNone/>
            </a:pPr>
            <a:endParaRPr lang="en-GB" sz="1400" dirty="0"/>
          </a:p>
          <a:p>
            <a:r>
              <a:rPr lang="en-GB" dirty="0"/>
              <a:t>No accounting standards for consumption based emissions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084168" y="908720"/>
            <a:ext cx="2295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Policy issues</a:t>
            </a:r>
          </a:p>
        </p:txBody>
      </p:sp>
      <p:pic>
        <p:nvPicPr>
          <p:cNvPr id="4" name="Picture 3" descr="C:\Users\Annela\Desktop\pildid\IMG-20141201-0027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9"/>
          <a:stretch/>
        </p:blipFill>
        <p:spPr bwMode="auto">
          <a:xfrm>
            <a:off x="179512" y="4293096"/>
            <a:ext cx="5362961" cy="237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349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1363" y="207796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520" y="2060848"/>
            <a:ext cx="8423763" cy="4392488"/>
          </a:xfrm>
        </p:spPr>
        <p:txBody>
          <a:bodyPr>
            <a:noAutofit/>
          </a:bodyPr>
          <a:lstStyle/>
          <a:p>
            <a:r>
              <a:rPr lang="en-GB" dirty="0"/>
              <a:t>Doha Amendments &gt; 2020</a:t>
            </a:r>
          </a:p>
          <a:p>
            <a:r>
              <a:rPr lang="en-GB" dirty="0"/>
              <a:t>Paris Agreement (INDCs) &gt; 2020 - 2030</a:t>
            </a:r>
          </a:p>
          <a:p>
            <a:r>
              <a:rPr lang="en-GB" dirty="0"/>
              <a:t>Marrakesh (?)…. (?) &gt; 2030….</a:t>
            </a:r>
          </a:p>
          <a:p>
            <a:r>
              <a:rPr lang="en-GB" dirty="0"/>
              <a:t>CBDR-RC – historical and </a:t>
            </a:r>
            <a:r>
              <a:rPr lang="en-GB" b="1" dirty="0"/>
              <a:t>traded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28184" y="908720"/>
            <a:ext cx="25819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Climate policy</a:t>
            </a:r>
          </a:p>
        </p:txBody>
      </p:sp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705558"/>
            <a:ext cx="8444957" cy="4387738"/>
          </a:xfrm>
        </p:spPr>
        <p:txBody>
          <a:bodyPr/>
          <a:lstStyle/>
          <a:p>
            <a:pPr marL="0" indent="0">
              <a:buNone/>
            </a:pPr>
            <a:endParaRPr lang="en-GB" sz="1400" dirty="0"/>
          </a:p>
          <a:p>
            <a:r>
              <a:rPr lang="en-GB" dirty="0"/>
              <a:t>No monitoring, reporting and verification</a:t>
            </a:r>
          </a:p>
          <a:p>
            <a:r>
              <a:rPr lang="en-GB" dirty="0"/>
              <a:t>Current methods (differences &lt;30%)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084168" y="908720"/>
            <a:ext cx="2295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/>
              <a:t>Policy issues</a:t>
            </a:r>
          </a:p>
        </p:txBody>
      </p:sp>
      <p:pic>
        <p:nvPicPr>
          <p:cNvPr id="4" name="Picture 3" descr="C:\Users\Annela\Desktop\pildid\IMG-20141201-0027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9"/>
          <a:stretch/>
        </p:blipFill>
        <p:spPr bwMode="auto">
          <a:xfrm>
            <a:off x="179512" y="4293096"/>
            <a:ext cx="5362961" cy="237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795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566167"/>
            <a:ext cx="8229600" cy="35599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3600"/>
          </a:p>
          <a:p>
            <a:pPr marL="0" indent="0" algn="ctr">
              <a:buNone/>
            </a:pPr>
            <a:endParaRPr lang="en-GB" sz="3600"/>
          </a:p>
          <a:p>
            <a:pPr marL="0" indent="0" algn="ctr">
              <a:buNone/>
            </a:pPr>
            <a:r>
              <a:rPr lang="en-GB" sz="3600"/>
              <a:t>Thank You!</a:t>
            </a:r>
          </a:p>
          <a:p>
            <a:pPr marL="0" indent="0" algn="ctr">
              <a:buNone/>
            </a:pPr>
            <a:r>
              <a:rPr lang="en-GB" sz="3600"/>
              <a:t>aak@camecon.com</a:t>
            </a:r>
          </a:p>
        </p:txBody>
      </p:sp>
    </p:spTree>
    <p:extLst>
      <p:ext uri="{BB962C8B-B14F-4D97-AF65-F5344CB8AC3E}">
        <p14:creationId xmlns:p14="http://schemas.microsoft.com/office/powerpoint/2010/main" val="410512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181267"/>
              </p:ext>
            </p:extLst>
          </p:nvPr>
        </p:nvGraphicFramePr>
        <p:xfrm>
          <a:off x="0" y="1988840"/>
          <a:ext cx="9144000" cy="48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68144" y="980728"/>
            <a:ext cx="303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Emissions trends</a:t>
            </a:r>
          </a:p>
        </p:txBody>
      </p:sp>
    </p:spTree>
    <p:extLst>
      <p:ext uri="{BB962C8B-B14F-4D97-AF65-F5344CB8AC3E}">
        <p14:creationId xmlns:p14="http://schemas.microsoft.com/office/powerpoint/2010/main" val="506946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68144" y="980728"/>
            <a:ext cx="303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Emissions trends</a:t>
            </a:r>
          </a:p>
        </p:txBody>
      </p:sp>
    </p:spTree>
    <p:extLst>
      <p:ext uri="{BB962C8B-B14F-4D97-AF65-F5344CB8AC3E}">
        <p14:creationId xmlns:p14="http://schemas.microsoft.com/office/powerpoint/2010/main" val="1814911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68144" y="980728"/>
            <a:ext cx="303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Emissions trends</a:t>
            </a:r>
          </a:p>
        </p:txBody>
      </p:sp>
    </p:spTree>
    <p:extLst>
      <p:ext uri="{BB962C8B-B14F-4D97-AF65-F5344CB8AC3E}">
        <p14:creationId xmlns:p14="http://schemas.microsoft.com/office/powerpoint/2010/main" val="1843821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8964488" cy="4714677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208181" y="984834"/>
            <a:ext cx="8796867" cy="571958"/>
          </a:xfrm>
        </p:spPr>
        <p:txBody>
          <a:bodyPr>
            <a:normAutofit/>
          </a:bodyPr>
          <a:lstStyle/>
          <a:p>
            <a:pPr algn="l"/>
            <a:r>
              <a:rPr lang="en-US" sz="2700" b="1" dirty="0"/>
              <a:t>Historic trend  - US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879829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33" y="2132857"/>
            <a:ext cx="8897760" cy="46366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6256" y="3861048"/>
            <a:ext cx="2089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OECD territorial p.c. emissions now back to level of 1960s; consumption footprint emissions c 10% below 2008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7584" y="908720"/>
            <a:ext cx="4290960" cy="7159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/>
              <a:t>Historic trend  - </a:t>
            </a:r>
          </a:p>
          <a:p>
            <a:pPr algn="l"/>
            <a:r>
              <a:rPr lang="en-US" sz="2700" b="1" dirty="0"/>
              <a:t>US and EU-15</a:t>
            </a:r>
            <a:endParaRPr lang="de-DE" sz="2700" b="1" dirty="0"/>
          </a:p>
        </p:txBody>
      </p:sp>
    </p:spTree>
    <p:extLst>
      <p:ext uri="{BB962C8B-B14F-4D97-AF65-F5344CB8AC3E}">
        <p14:creationId xmlns:p14="http://schemas.microsoft.com/office/powerpoint/2010/main" val="2515333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96" y="2016224"/>
            <a:ext cx="8784000" cy="4725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56580" y="4152369"/>
            <a:ext cx="1763892" cy="12208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China </a:t>
            </a:r>
            <a:r>
              <a:rPr lang="en-US" sz="1600" i="1" dirty="0">
                <a:solidFill>
                  <a:prstClr val="black"/>
                </a:solidFill>
                <a:latin typeface="Arial"/>
                <a:cs typeface="Arial"/>
              </a:rPr>
              <a:t>territorial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 per-cap equals EU-15, of </a:t>
            </a:r>
          </a:p>
          <a:p>
            <a:pPr>
              <a:lnSpc>
                <a:spcPts val="2200"/>
              </a:lnSpc>
            </a:pP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today and 1960!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214127" y="908720"/>
            <a:ext cx="4398433" cy="787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/>
              <a:t>Historic trend  - </a:t>
            </a:r>
          </a:p>
          <a:p>
            <a:pPr algn="l"/>
            <a:r>
              <a:rPr lang="en-US" sz="2700" b="1" dirty="0"/>
              <a:t>US, EU-15 and China</a:t>
            </a:r>
            <a:endParaRPr lang="de-DE" sz="2700" b="1" dirty="0"/>
          </a:p>
        </p:txBody>
      </p:sp>
    </p:spTree>
    <p:extLst>
      <p:ext uri="{BB962C8B-B14F-4D97-AF65-F5344CB8AC3E}">
        <p14:creationId xmlns:p14="http://schemas.microsoft.com/office/powerpoint/2010/main" val="3791615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24" y="2060848"/>
            <a:ext cx="8784976" cy="4762652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>
            <a:off x="5652120" y="4941168"/>
            <a:ext cx="144016" cy="5040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76056" y="836712"/>
            <a:ext cx="3960440" cy="5719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/>
              <a:t>Historic trend  - </a:t>
            </a:r>
          </a:p>
          <a:p>
            <a:pPr algn="l"/>
            <a:r>
              <a:rPr lang="en-US" sz="2700" b="1" dirty="0"/>
              <a:t>US, EU-15, China, </a:t>
            </a:r>
          </a:p>
          <a:p>
            <a:pPr algn="l"/>
            <a:r>
              <a:rPr lang="en-US" sz="2700" b="1" dirty="0"/>
              <a:t>Mexico and Brazil </a:t>
            </a:r>
            <a:endParaRPr lang="de-DE" sz="2700" b="1" dirty="0"/>
          </a:p>
        </p:txBody>
      </p:sp>
    </p:spTree>
    <p:extLst>
      <p:ext uri="{BB962C8B-B14F-4D97-AF65-F5344CB8AC3E}">
        <p14:creationId xmlns:p14="http://schemas.microsoft.com/office/powerpoint/2010/main" val="379381921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2508</TotalTime>
  <Words>335</Words>
  <Application>Microsoft Office PowerPoint</Application>
  <PresentationFormat>On-screen Show (4:3)</PresentationFormat>
  <Paragraphs>69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Kantoorthema</vt:lpstr>
      <vt:lpstr>Consumption Based Carbon Accounting systems and global carbon flows:  impacts on national and global climate policies </vt:lpstr>
      <vt:lpstr>PowerPoint Presentation</vt:lpstr>
      <vt:lpstr>PowerPoint Presentation</vt:lpstr>
      <vt:lpstr>PowerPoint Presentation</vt:lpstr>
      <vt:lpstr>PowerPoint Presentation</vt:lpstr>
      <vt:lpstr>Historic trend  - 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Xtilton B.V.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Sander Walison</dc:creator>
  <cp:lastModifiedBy>Baartmans, R.F.W. (Ruud)</cp:lastModifiedBy>
  <cp:revision>157</cp:revision>
  <cp:lastPrinted>2015-04-20T13:03:35Z</cp:lastPrinted>
  <dcterms:created xsi:type="dcterms:W3CDTF">2014-04-23T11:03:33Z</dcterms:created>
  <dcterms:modified xsi:type="dcterms:W3CDTF">2017-02-14T13:46:13Z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28-1-2015 15:14:47</vt:lpwstr>
  </property>
</Properties>
</file>