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257" r:id="rId3"/>
    <p:sldId id="286" r:id="rId4"/>
    <p:sldId id="258" r:id="rId5"/>
    <p:sldId id="289" r:id="rId6"/>
    <p:sldId id="290" r:id="rId7"/>
    <p:sldId id="259" r:id="rId8"/>
    <p:sldId id="273" r:id="rId9"/>
    <p:sldId id="291" r:id="rId10"/>
    <p:sldId id="292" r:id="rId11"/>
    <p:sldId id="296" r:id="rId12"/>
    <p:sldId id="295" r:id="rId13"/>
    <p:sldId id="285" r:id="rId1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80" autoAdjust="0"/>
    <p:restoredTop sz="82379" autoAdjust="0"/>
  </p:normalViewPr>
  <p:slideViewPr>
    <p:cSldViewPr>
      <p:cViewPr varScale="1">
        <p:scale>
          <a:sx n="93" d="100"/>
          <a:sy n="93" d="100"/>
        </p:scale>
        <p:origin x="-214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2FD9B9-45AD-44A5-9CC1-21593423189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809CAD6A-BFF4-4E20-B7C1-B15D6EE4C2ED}">
      <dgm:prSet phldrT="[文本]"/>
      <dgm:spPr/>
      <dgm:t>
        <a:bodyPr/>
        <a:lstStyle/>
        <a:p>
          <a:r>
            <a:rPr lang="en-US" altLang="zh-CN" dirty="0" smtClean="0"/>
            <a:t>Research</a:t>
          </a:r>
        </a:p>
        <a:p>
          <a:r>
            <a:rPr lang="zh-CN" altLang="en-US" dirty="0" smtClean="0"/>
            <a:t>研究</a:t>
          </a:r>
          <a:endParaRPr lang="zh-CN" altLang="en-US" dirty="0"/>
        </a:p>
      </dgm:t>
    </dgm:pt>
    <dgm:pt modelId="{CE2F03EB-E5C0-4103-89C8-A11A3FE424BA}" type="parTrans" cxnId="{8149EB82-A513-4CD2-9055-ACE48BC18DAE}">
      <dgm:prSet/>
      <dgm:spPr/>
      <dgm:t>
        <a:bodyPr/>
        <a:lstStyle/>
        <a:p>
          <a:endParaRPr lang="zh-CN" altLang="en-US"/>
        </a:p>
      </dgm:t>
    </dgm:pt>
    <dgm:pt modelId="{952BFF9F-3F73-4978-A352-150514B16989}" type="sibTrans" cxnId="{8149EB82-A513-4CD2-9055-ACE48BC18DAE}">
      <dgm:prSet/>
      <dgm:spPr/>
      <dgm:t>
        <a:bodyPr/>
        <a:lstStyle/>
        <a:p>
          <a:endParaRPr lang="zh-CN" altLang="en-US"/>
        </a:p>
      </dgm:t>
    </dgm:pt>
    <dgm:pt modelId="{DA76ED40-0B53-4A8B-9811-1AD13D977B4A}">
      <dgm:prSet phldrT="[文本]"/>
      <dgm:spPr/>
      <dgm:t>
        <a:bodyPr/>
        <a:lstStyle/>
        <a:p>
          <a:r>
            <a:rPr lang="en-US" altLang="zh-CN" dirty="0" smtClean="0"/>
            <a:t>Standard system for GHG management</a:t>
          </a:r>
          <a:endParaRPr lang="zh-CN" altLang="en-US" dirty="0"/>
        </a:p>
      </dgm:t>
    </dgm:pt>
    <dgm:pt modelId="{69A1EE06-4D64-47C2-B8FD-326D967B14AC}" type="parTrans" cxnId="{DEF4F48E-1B94-4B4A-8959-8FD81F672259}">
      <dgm:prSet/>
      <dgm:spPr/>
      <dgm:t>
        <a:bodyPr/>
        <a:lstStyle/>
        <a:p>
          <a:endParaRPr lang="zh-CN" altLang="en-US"/>
        </a:p>
      </dgm:t>
    </dgm:pt>
    <dgm:pt modelId="{D43E2170-8ACE-40C1-9BDF-C260A90D7E99}" type="sibTrans" cxnId="{DEF4F48E-1B94-4B4A-8959-8FD81F672259}">
      <dgm:prSet/>
      <dgm:spPr/>
      <dgm:t>
        <a:bodyPr/>
        <a:lstStyle/>
        <a:p>
          <a:endParaRPr lang="zh-CN" altLang="en-US"/>
        </a:p>
      </dgm:t>
    </dgm:pt>
    <dgm:pt modelId="{FCEA9996-DE20-401C-925A-D781BEF94143}">
      <dgm:prSet phldrT="[文本]"/>
      <dgm:spPr/>
      <dgm:t>
        <a:bodyPr/>
        <a:lstStyle/>
        <a:p>
          <a:r>
            <a:rPr lang="en-US" altLang="zh-CN" dirty="0" smtClean="0"/>
            <a:t>Measurement, reporting and verification methods</a:t>
          </a:r>
          <a:endParaRPr lang="zh-CN" altLang="en-US" dirty="0"/>
        </a:p>
      </dgm:t>
    </dgm:pt>
    <dgm:pt modelId="{9CA15630-DF1F-4484-89B3-AC7396F492EC}" type="parTrans" cxnId="{C65BE5B2-C7C9-43DA-979D-7A147D6AEF07}">
      <dgm:prSet/>
      <dgm:spPr/>
      <dgm:t>
        <a:bodyPr/>
        <a:lstStyle/>
        <a:p>
          <a:endParaRPr lang="zh-CN" altLang="en-US"/>
        </a:p>
      </dgm:t>
    </dgm:pt>
    <dgm:pt modelId="{876CDA08-C083-41DA-AEAB-427C7157DC90}" type="sibTrans" cxnId="{C65BE5B2-C7C9-43DA-979D-7A147D6AEF07}">
      <dgm:prSet/>
      <dgm:spPr/>
      <dgm:t>
        <a:bodyPr/>
        <a:lstStyle/>
        <a:p>
          <a:endParaRPr lang="zh-CN" altLang="en-US"/>
        </a:p>
      </dgm:t>
    </dgm:pt>
    <dgm:pt modelId="{7894E93C-04B7-44B1-A4BB-908409499D4C}">
      <dgm:prSet phldrT="[文本]"/>
      <dgm:spPr/>
      <dgm:t>
        <a:bodyPr/>
        <a:lstStyle/>
        <a:p>
          <a:r>
            <a:rPr lang="en-US" altLang="zh-CN" dirty="0" smtClean="0"/>
            <a:t>Organizational level</a:t>
          </a:r>
        </a:p>
        <a:p>
          <a:r>
            <a:rPr lang="zh-CN" altLang="en-US" dirty="0" smtClean="0"/>
            <a:t>组织层面标准</a:t>
          </a:r>
          <a:endParaRPr lang="zh-CN" altLang="en-US" dirty="0"/>
        </a:p>
      </dgm:t>
    </dgm:pt>
    <dgm:pt modelId="{E96C876C-AA8E-4273-949C-403A0A38704E}" type="parTrans" cxnId="{72B624F2-75A5-4506-921F-D719AF98D1A3}">
      <dgm:prSet/>
      <dgm:spPr/>
      <dgm:t>
        <a:bodyPr/>
        <a:lstStyle/>
        <a:p>
          <a:endParaRPr lang="zh-CN" altLang="en-US"/>
        </a:p>
      </dgm:t>
    </dgm:pt>
    <dgm:pt modelId="{9D5989E3-E0CF-4220-8893-28CF8C698423}" type="sibTrans" cxnId="{72B624F2-75A5-4506-921F-D719AF98D1A3}">
      <dgm:prSet/>
      <dgm:spPr/>
      <dgm:t>
        <a:bodyPr/>
        <a:lstStyle/>
        <a:p>
          <a:endParaRPr lang="zh-CN" altLang="en-US"/>
        </a:p>
      </dgm:t>
    </dgm:pt>
    <dgm:pt modelId="{BE2E2DCB-EB61-46F2-AC0B-0B6A89C75702}">
      <dgm:prSet phldrT="[文本]"/>
      <dgm:spPr/>
      <dgm:t>
        <a:bodyPr/>
        <a:lstStyle/>
        <a:p>
          <a:r>
            <a:rPr lang="en-US" altLang="zh-CN" dirty="0" smtClean="0"/>
            <a:t>National: General guideline of GHG accounting and reporting</a:t>
          </a:r>
          <a:endParaRPr lang="zh-CN" altLang="en-US" dirty="0"/>
        </a:p>
      </dgm:t>
    </dgm:pt>
    <dgm:pt modelId="{657F1884-F41B-4AA3-9937-93A815D7ED73}" type="parTrans" cxnId="{2B7B1DC6-F771-4FFE-9133-CED2AAC64A20}">
      <dgm:prSet/>
      <dgm:spPr/>
      <dgm:t>
        <a:bodyPr/>
        <a:lstStyle/>
        <a:p>
          <a:endParaRPr lang="zh-CN" altLang="en-US"/>
        </a:p>
      </dgm:t>
    </dgm:pt>
    <dgm:pt modelId="{4CF3AC60-F4FB-4435-BFC9-CAB208F24C48}" type="sibTrans" cxnId="{2B7B1DC6-F771-4FFE-9133-CED2AAC64A20}">
      <dgm:prSet/>
      <dgm:spPr/>
      <dgm:t>
        <a:bodyPr/>
        <a:lstStyle/>
        <a:p>
          <a:endParaRPr lang="zh-CN" altLang="en-US"/>
        </a:p>
      </dgm:t>
    </dgm:pt>
    <dgm:pt modelId="{53375BEC-E512-4A13-8E6B-1E47241AFD5B}">
      <dgm:prSet phldrT="[文本]"/>
      <dgm:spPr/>
      <dgm:t>
        <a:bodyPr/>
        <a:lstStyle/>
        <a:p>
          <a:r>
            <a:rPr lang="en-US" altLang="zh-CN" dirty="0" smtClean="0"/>
            <a:t>Sectorial: Guideline of GHG accounting for 10 sectors</a:t>
          </a:r>
          <a:endParaRPr lang="zh-CN" altLang="en-US" dirty="0"/>
        </a:p>
      </dgm:t>
    </dgm:pt>
    <dgm:pt modelId="{5AA9176C-30F4-404A-AB47-740F50147056}" type="parTrans" cxnId="{8F6DCF62-1EA0-43EA-9B05-B421A40AC28A}">
      <dgm:prSet/>
      <dgm:spPr/>
      <dgm:t>
        <a:bodyPr/>
        <a:lstStyle/>
        <a:p>
          <a:endParaRPr lang="zh-CN" altLang="en-US"/>
        </a:p>
      </dgm:t>
    </dgm:pt>
    <dgm:pt modelId="{2B374DE9-35C0-4871-97E4-ECA46999E422}" type="sibTrans" cxnId="{8F6DCF62-1EA0-43EA-9B05-B421A40AC28A}">
      <dgm:prSet/>
      <dgm:spPr/>
      <dgm:t>
        <a:bodyPr/>
        <a:lstStyle/>
        <a:p>
          <a:endParaRPr lang="zh-CN" altLang="en-US"/>
        </a:p>
      </dgm:t>
    </dgm:pt>
    <dgm:pt modelId="{9486E5A7-B569-4EA9-A5AC-AA1515E83C41}">
      <dgm:prSet phldrT="[文本]"/>
      <dgm:spPr/>
      <dgm:t>
        <a:bodyPr/>
        <a:lstStyle/>
        <a:p>
          <a:r>
            <a:rPr lang="en-US" altLang="zh-CN" dirty="0" smtClean="0"/>
            <a:t>Project level</a:t>
          </a:r>
        </a:p>
        <a:p>
          <a:r>
            <a:rPr lang="zh-CN" altLang="en-US" dirty="0" smtClean="0"/>
            <a:t>项目层面标准</a:t>
          </a:r>
          <a:endParaRPr lang="zh-CN" altLang="en-US" dirty="0"/>
        </a:p>
      </dgm:t>
    </dgm:pt>
    <dgm:pt modelId="{B5F36893-8766-4906-A13F-B2EF96091962}" type="parTrans" cxnId="{DA752ED8-0F2A-42F8-AA7F-EEA04E8BE528}">
      <dgm:prSet/>
      <dgm:spPr/>
      <dgm:t>
        <a:bodyPr/>
        <a:lstStyle/>
        <a:p>
          <a:endParaRPr lang="zh-CN" altLang="en-US"/>
        </a:p>
      </dgm:t>
    </dgm:pt>
    <dgm:pt modelId="{B19A1BD2-F3DC-4E2D-9282-493CDBA666DC}" type="sibTrans" cxnId="{DA752ED8-0F2A-42F8-AA7F-EEA04E8BE528}">
      <dgm:prSet/>
      <dgm:spPr/>
      <dgm:t>
        <a:bodyPr/>
        <a:lstStyle/>
        <a:p>
          <a:endParaRPr lang="zh-CN" altLang="en-US"/>
        </a:p>
      </dgm:t>
    </dgm:pt>
    <dgm:pt modelId="{9FCD152E-FC1E-45BB-87DD-3CF04D861C56}">
      <dgm:prSet phldrT="[文本]"/>
      <dgm:spPr/>
      <dgm:t>
        <a:bodyPr/>
        <a:lstStyle/>
        <a:p>
          <a:r>
            <a:rPr lang="en-US" altLang="en-US" dirty="0" smtClean="0"/>
            <a:t>Technical specification for assessment of the effect of GHG emission reductions</a:t>
          </a:r>
          <a:endParaRPr lang="zh-CN" altLang="en-US" dirty="0"/>
        </a:p>
      </dgm:t>
    </dgm:pt>
    <dgm:pt modelId="{576863EE-4846-42CA-A8BE-D89146ED5158}" type="parTrans" cxnId="{225EBA20-22D8-40EB-B036-A9490D8EF0B6}">
      <dgm:prSet/>
      <dgm:spPr/>
      <dgm:t>
        <a:bodyPr/>
        <a:lstStyle/>
        <a:p>
          <a:endParaRPr lang="zh-CN" altLang="en-US"/>
        </a:p>
      </dgm:t>
    </dgm:pt>
    <dgm:pt modelId="{618E82EF-D124-404E-A288-0158980D7FE8}" type="sibTrans" cxnId="{225EBA20-22D8-40EB-B036-A9490D8EF0B6}">
      <dgm:prSet/>
      <dgm:spPr/>
      <dgm:t>
        <a:bodyPr/>
        <a:lstStyle/>
        <a:p>
          <a:endParaRPr lang="zh-CN" altLang="en-US"/>
        </a:p>
      </dgm:t>
    </dgm:pt>
    <dgm:pt modelId="{39D7C003-D968-49B5-A21F-58EEAB1CA28B}">
      <dgm:prSet phldrT="[文本]"/>
      <dgm:spPr/>
      <dgm:t>
        <a:bodyPr/>
        <a:lstStyle/>
        <a:p>
          <a:r>
            <a:rPr lang="en-US" altLang="en-US" dirty="0" smtClean="0"/>
            <a:t>Technical specification for projects in sectors of steel, cement, etc.</a:t>
          </a:r>
          <a:endParaRPr lang="zh-CN" altLang="en-US" dirty="0"/>
        </a:p>
      </dgm:t>
    </dgm:pt>
    <dgm:pt modelId="{EE442279-6B4C-41B8-B1B6-7457C763E271}" type="parTrans" cxnId="{01A5DBCD-41E7-4C72-BADA-B6056D28727C}">
      <dgm:prSet/>
      <dgm:spPr/>
      <dgm:t>
        <a:bodyPr/>
        <a:lstStyle/>
        <a:p>
          <a:endParaRPr lang="zh-CN" altLang="en-US"/>
        </a:p>
      </dgm:t>
    </dgm:pt>
    <dgm:pt modelId="{49207B42-181F-478C-A363-FA8CEA15BE06}" type="sibTrans" cxnId="{01A5DBCD-41E7-4C72-BADA-B6056D28727C}">
      <dgm:prSet/>
      <dgm:spPr/>
      <dgm:t>
        <a:bodyPr/>
        <a:lstStyle/>
        <a:p>
          <a:endParaRPr lang="zh-CN" altLang="en-US"/>
        </a:p>
      </dgm:t>
    </dgm:pt>
    <dgm:pt modelId="{E50B8BA3-9F5E-4C4D-B791-21D961A04D23}">
      <dgm:prSet phldrT="[文本]"/>
      <dgm:spPr/>
      <dgm:t>
        <a:bodyPr/>
        <a:lstStyle/>
        <a:p>
          <a:r>
            <a:rPr lang="en-US" altLang="zh-CN" dirty="0" smtClean="0"/>
            <a:t>Basic data collection and integration</a:t>
          </a:r>
          <a:endParaRPr lang="zh-CN" altLang="en-US" dirty="0"/>
        </a:p>
      </dgm:t>
    </dgm:pt>
    <dgm:pt modelId="{A62DA50E-8ECA-40E4-B469-A287E5C5E352}" type="parTrans" cxnId="{41839DC1-540B-4D4A-9761-2B17A4E5F8DA}">
      <dgm:prSet/>
      <dgm:spPr/>
      <dgm:t>
        <a:bodyPr/>
        <a:lstStyle/>
        <a:p>
          <a:endParaRPr lang="zh-CN" altLang="en-US"/>
        </a:p>
      </dgm:t>
    </dgm:pt>
    <dgm:pt modelId="{3117A312-A420-4DD0-B77A-C10685EC242F}" type="sibTrans" cxnId="{41839DC1-540B-4D4A-9761-2B17A4E5F8DA}">
      <dgm:prSet/>
      <dgm:spPr/>
      <dgm:t>
        <a:bodyPr/>
        <a:lstStyle/>
        <a:p>
          <a:endParaRPr lang="zh-CN" altLang="en-US"/>
        </a:p>
      </dgm:t>
    </dgm:pt>
    <dgm:pt modelId="{E236E97B-29D8-4BA6-B611-103EF11108CE}">
      <dgm:prSet phldrT="[文本]"/>
      <dgm:spPr/>
      <dgm:t>
        <a:bodyPr/>
        <a:lstStyle/>
        <a:p>
          <a:r>
            <a:rPr lang="en-US" altLang="zh-CN" dirty="0" smtClean="0"/>
            <a:t>Local: Guideline of carbon accounting for enterprises in carbon-trading pilot system</a:t>
          </a:r>
          <a:endParaRPr lang="zh-CN" altLang="en-US" dirty="0"/>
        </a:p>
      </dgm:t>
    </dgm:pt>
    <dgm:pt modelId="{867E7E8A-7844-4F6A-AE10-B31A20259D20}" type="parTrans" cxnId="{130DBC58-A486-4A35-ABFA-4FED811B8F9A}">
      <dgm:prSet/>
      <dgm:spPr/>
      <dgm:t>
        <a:bodyPr/>
        <a:lstStyle/>
        <a:p>
          <a:endParaRPr lang="zh-CN" altLang="en-US"/>
        </a:p>
      </dgm:t>
    </dgm:pt>
    <dgm:pt modelId="{78887771-D16B-4C3C-96B2-AFA614775751}" type="sibTrans" cxnId="{130DBC58-A486-4A35-ABFA-4FED811B8F9A}">
      <dgm:prSet/>
      <dgm:spPr/>
      <dgm:t>
        <a:bodyPr/>
        <a:lstStyle/>
        <a:p>
          <a:endParaRPr lang="zh-CN" altLang="en-US"/>
        </a:p>
      </dgm:t>
    </dgm:pt>
    <dgm:pt modelId="{74A41414-FAEE-4F2C-8D33-5D292EC02D3D}">
      <dgm:prSet phldrT="[文本]"/>
      <dgm:spPr/>
      <dgm:t>
        <a:bodyPr/>
        <a:lstStyle/>
        <a:p>
          <a:r>
            <a:rPr lang="en-US" altLang="zh-CN" dirty="0" smtClean="0"/>
            <a:t>Product level</a:t>
          </a:r>
        </a:p>
        <a:p>
          <a:r>
            <a:rPr lang="zh-CN" altLang="en-US" smtClean="0"/>
            <a:t>产品层面标准</a:t>
          </a:r>
          <a:endParaRPr lang="zh-CN" altLang="en-US" dirty="0"/>
        </a:p>
      </dgm:t>
    </dgm:pt>
    <dgm:pt modelId="{8296FA2A-3B65-487E-8991-CABE36B2499D}" type="parTrans" cxnId="{CC498861-975F-482F-8709-62D7D2DF9FB2}">
      <dgm:prSet/>
      <dgm:spPr/>
      <dgm:t>
        <a:bodyPr/>
        <a:lstStyle/>
        <a:p>
          <a:endParaRPr lang="zh-CN" altLang="en-US"/>
        </a:p>
      </dgm:t>
    </dgm:pt>
    <dgm:pt modelId="{0B5D1C3B-7705-4B57-B23B-19687000847B}" type="sibTrans" cxnId="{CC498861-975F-482F-8709-62D7D2DF9FB2}">
      <dgm:prSet/>
      <dgm:spPr/>
      <dgm:t>
        <a:bodyPr/>
        <a:lstStyle/>
        <a:p>
          <a:endParaRPr lang="zh-CN" altLang="en-US"/>
        </a:p>
      </dgm:t>
    </dgm:pt>
    <dgm:pt modelId="{404835FA-0FDB-447F-A326-0085B2C529EB}">
      <dgm:prSet phldrT="[文本]"/>
      <dgm:spPr/>
      <dgm:t>
        <a:bodyPr/>
        <a:lstStyle/>
        <a:p>
          <a:r>
            <a:rPr lang="en-US" altLang="zh-CN" dirty="0" smtClean="0"/>
            <a:t>Technical specification for Low-carbon product assessment</a:t>
          </a:r>
          <a:endParaRPr lang="zh-CN" altLang="en-US" dirty="0"/>
        </a:p>
      </dgm:t>
    </dgm:pt>
    <dgm:pt modelId="{904297AD-8172-42CF-8C54-11BA4F089658}" type="parTrans" cxnId="{228F4E6D-19C0-44ED-AC0E-9064E51814A1}">
      <dgm:prSet/>
      <dgm:spPr/>
      <dgm:t>
        <a:bodyPr/>
        <a:lstStyle/>
        <a:p>
          <a:endParaRPr lang="zh-CN" altLang="en-US"/>
        </a:p>
      </dgm:t>
    </dgm:pt>
    <dgm:pt modelId="{B01B4FD1-6709-4830-BE6F-E8957B075CF4}" type="sibTrans" cxnId="{228F4E6D-19C0-44ED-AC0E-9064E51814A1}">
      <dgm:prSet/>
      <dgm:spPr/>
      <dgm:t>
        <a:bodyPr/>
        <a:lstStyle/>
        <a:p>
          <a:endParaRPr lang="zh-CN" altLang="en-US"/>
        </a:p>
      </dgm:t>
    </dgm:pt>
    <dgm:pt modelId="{BD46710A-553C-4323-8C84-C350A26D3E62}" type="pres">
      <dgm:prSet presAssocID="{F42FD9B9-45AD-44A5-9CC1-215934231899}" presName="Name0" presStyleCnt="0">
        <dgm:presLayoutVars>
          <dgm:dir/>
          <dgm:animLvl val="lvl"/>
          <dgm:resizeHandles val="exact"/>
        </dgm:presLayoutVars>
      </dgm:prSet>
      <dgm:spPr/>
      <dgm:t>
        <a:bodyPr/>
        <a:lstStyle/>
        <a:p>
          <a:endParaRPr lang="zh-CN" altLang="en-US"/>
        </a:p>
      </dgm:t>
    </dgm:pt>
    <dgm:pt modelId="{FB22200D-8B2B-4C07-908B-F481D0CB6F40}" type="pres">
      <dgm:prSet presAssocID="{809CAD6A-BFF4-4E20-B7C1-B15D6EE4C2ED}" presName="linNode" presStyleCnt="0"/>
      <dgm:spPr/>
    </dgm:pt>
    <dgm:pt modelId="{12AD14A0-254C-4E49-B040-891F3B0E97C4}" type="pres">
      <dgm:prSet presAssocID="{809CAD6A-BFF4-4E20-B7C1-B15D6EE4C2ED}" presName="parentText" presStyleLbl="node1" presStyleIdx="0" presStyleCnt="4">
        <dgm:presLayoutVars>
          <dgm:chMax val="1"/>
          <dgm:bulletEnabled val="1"/>
        </dgm:presLayoutVars>
      </dgm:prSet>
      <dgm:spPr/>
      <dgm:t>
        <a:bodyPr/>
        <a:lstStyle/>
        <a:p>
          <a:endParaRPr lang="zh-CN" altLang="en-US"/>
        </a:p>
      </dgm:t>
    </dgm:pt>
    <dgm:pt modelId="{B337ADD8-93D3-49EF-BD39-1875F73B1A8A}" type="pres">
      <dgm:prSet presAssocID="{809CAD6A-BFF4-4E20-B7C1-B15D6EE4C2ED}" presName="descendantText" presStyleLbl="alignAccFollowNode1" presStyleIdx="0" presStyleCnt="4">
        <dgm:presLayoutVars>
          <dgm:bulletEnabled val="1"/>
        </dgm:presLayoutVars>
      </dgm:prSet>
      <dgm:spPr/>
      <dgm:t>
        <a:bodyPr/>
        <a:lstStyle/>
        <a:p>
          <a:endParaRPr lang="zh-CN" altLang="en-US"/>
        </a:p>
      </dgm:t>
    </dgm:pt>
    <dgm:pt modelId="{5027DA45-1C56-4862-BE37-166044A353B3}" type="pres">
      <dgm:prSet presAssocID="{952BFF9F-3F73-4978-A352-150514B16989}" presName="sp" presStyleCnt="0"/>
      <dgm:spPr/>
    </dgm:pt>
    <dgm:pt modelId="{02267A70-A2B2-4F43-9168-085547B61342}" type="pres">
      <dgm:prSet presAssocID="{7894E93C-04B7-44B1-A4BB-908409499D4C}" presName="linNode" presStyleCnt="0"/>
      <dgm:spPr/>
    </dgm:pt>
    <dgm:pt modelId="{335E7ADD-B465-499A-8172-FB69E3E78E27}" type="pres">
      <dgm:prSet presAssocID="{7894E93C-04B7-44B1-A4BB-908409499D4C}" presName="parentText" presStyleLbl="node1" presStyleIdx="1" presStyleCnt="4">
        <dgm:presLayoutVars>
          <dgm:chMax val="1"/>
          <dgm:bulletEnabled val="1"/>
        </dgm:presLayoutVars>
      </dgm:prSet>
      <dgm:spPr/>
      <dgm:t>
        <a:bodyPr/>
        <a:lstStyle/>
        <a:p>
          <a:endParaRPr lang="zh-CN" altLang="en-US"/>
        </a:p>
      </dgm:t>
    </dgm:pt>
    <dgm:pt modelId="{75A44E7D-0A11-410A-9379-B01EF3135754}" type="pres">
      <dgm:prSet presAssocID="{7894E93C-04B7-44B1-A4BB-908409499D4C}" presName="descendantText" presStyleLbl="alignAccFollowNode1" presStyleIdx="1" presStyleCnt="4">
        <dgm:presLayoutVars>
          <dgm:bulletEnabled val="1"/>
        </dgm:presLayoutVars>
      </dgm:prSet>
      <dgm:spPr/>
      <dgm:t>
        <a:bodyPr/>
        <a:lstStyle/>
        <a:p>
          <a:endParaRPr lang="zh-CN" altLang="en-US"/>
        </a:p>
      </dgm:t>
    </dgm:pt>
    <dgm:pt modelId="{E06CBE2D-557A-4C93-8277-8818450A9797}" type="pres">
      <dgm:prSet presAssocID="{9D5989E3-E0CF-4220-8893-28CF8C698423}" presName="sp" presStyleCnt="0"/>
      <dgm:spPr/>
    </dgm:pt>
    <dgm:pt modelId="{91181DE2-66B2-49D5-9631-618C75A43121}" type="pres">
      <dgm:prSet presAssocID="{9486E5A7-B569-4EA9-A5AC-AA1515E83C41}" presName="linNode" presStyleCnt="0"/>
      <dgm:spPr/>
    </dgm:pt>
    <dgm:pt modelId="{048A406E-35AF-4096-A896-4C7325DBF882}" type="pres">
      <dgm:prSet presAssocID="{9486E5A7-B569-4EA9-A5AC-AA1515E83C41}" presName="parentText" presStyleLbl="node1" presStyleIdx="2" presStyleCnt="4">
        <dgm:presLayoutVars>
          <dgm:chMax val="1"/>
          <dgm:bulletEnabled val="1"/>
        </dgm:presLayoutVars>
      </dgm:prSet>
      <dgm:spPr/>
      <dgm:t>
        <a:bodyPr/>
        <a:lstStyle/>
        <a:p>
          <a:endParaRPr lang="zh-CN" altLang="en-US"/>
        </a:p>
      </dgm:t>
    </dgm:pt>
    <dgm:pt modelId="{66F877B6-8170-4E0F-A2AC-B68D190327B6}" type="pres">
      <dgm:prSet presAssocID="{9486E5A7-B569-4EA9-A5AC-AA1515E83C41}" presName="descendantText" presStyleLbl="alignAccFollowNode1" presStyleIdx="2" presStyleCnt="4">
        <dgm:presLayoutVars>
          <dgm:bulletEnabled val="1"/>
        </dgm:presLayoutVars>
      </dgm:prSet>
      <dgm:spPr/>
      <dgm:t>
        <a:bodyPr/>
        <a:lstStyle/>
        <a:p>
          <a:endParaRPr lang="zh-CN" altLang="en-US"/>
        </a:p>
      </dgm:t>
    </dgm:pt>
    <dgm:pt modelId="{332CF433-0ABB-47CF-A69A-A54CA6353071}" type="pres">
      <dgm:prSet presAssocID="{B19A1BD2-F3DC-4E2D-9282-493CDBA666DC}" presName="sp" presStyleCnt="0"/>
      <dgm:spPr/>
    </dgm:pt>
    <dgm:pt modelId="{0711B35F-7531-49CD-A263-58B817D0CAB9}" type="pres">
      <dgm:prSet presAssocID="{74A41414-FAEE-4F2C-8D33-5D292EC02D3D}" presName="linNode" presStyleCnt="0"/>
      <dgm:spPr/>
    </dgm:pt>
    <dgm:pt modelId="{AF999983-8B40-4B85-8CA2-9DFF545E12FD}" type="pres">
      <dgm:prSet presAssocID="{74A41414-FAEE-4F2C-8D33-5D292EC02D3D}" presName="parentText" presStyleLbl="node1" presStyleIdx="3" presStyleCnt="4">
        <dgm:presLayoutVars>
          <dgm:chMax val="1"/>
          <dgm:bulletEnabled val="1"/>
        </dgm:presLayoutVars>
      </dgm:prSet>
      <dgm:spPr/>
      <dgm:t>
        <a:bodyPr/>
        <a:lstStyle/>
        <a:p>
          <a:endParaRPr lang="zh-CN" altLang="en-US"/>
        </a:p>
      </dgm:t>
    </dgm:pt>
    <dgm:pt modelId="{F57C7E8B-6371-4E08-875D-D34193AF76F5}" type="pres">
      <dgm:prSet presAssocID="{74A41414-FAEE-4F2C-8D33-5D292EC02D3D}" presName="descendantText" presStyleLbl="alignAccFollowNode1" presStyleIdx="3" presStyleCnt="4">
        <dgm:presLayoutVars>
          <dgm:bulletEnabled val="1"/>
        </dgm:presLayoutVars>
      </dgm:prSet>
      <dgm:spPr/>
      <dgm:t>
        <a:bodyPr/>
        <a:lstStyle/>
        <a:p>
          <a:endParaRPr lang="zh-CN" altLang="en-US"/>
        </a:p>
      </dgm:t>
    </dgm:pt>
  </dgm:ptLst>
  <dgm:cxnLst>
    <dgm:cxn modelId="{621A1CDC-905C-468E-9A7B-88F634A13177}" type="presOf" srcId="{9FCD152E-FC1E-45BB-87DD-3CF04D861C56}" destId="{66F877B6-8170-4E0F-A2AC-B68D190327B6}" srcOrd="0" destOrd="0" presId="urn:microsoft.com/office/officeart/2005/8/layout/vList5"/>
    <dgm:cxn modelId="{F6F1E0F9-5007-4DDC-8D1B-2489D1D45CAC}" type="presOf" srcId="{74A41414-FAEE-4F2C-8D33-5D292EC02D3D}" destId="{AF999983-8B40-4B85-8CA2-9DFF545E12FD}" srcOrd="0" destOrd="0" presId="urn:microsoft.com/office/officeart/2005/8/layout/vList5"/>
    <dgm:cxn modelId="{9F7F1F8E-818A-402C-A986-71A3F126E37E}" type="presOf" srcId="{F42FD9B9-45AD-44A5-9CC1-215934231899}" destId="{BD46710A-553C-4323-8C84-C350A26D3E62}" srcOrd="0" destOrd="0" presId="urn:microsoft.com/office/officeart/2005/8/layout/vList5"/>
    <dgm:cxn modelId="{C65BE5B2-C7C9-43DA-979D-7A147D6AEF07}" srcId="{809CAD6A-BFF4-4E20-B7C1-B15D6EE4C2ED}" destId="{FCEA9996-DE20-401C-925A-D781BEF94143}" srcOrd="1" destOrd="0" parTransId="{9CA15630-DF1F-4484-89B3-AC7396F492EC}" sibTransId="{876CDA08-C083-41DA-AEAB-427C7157DC90}"/>
    <dgm:cxn modelId="{D7005F9A-A8E7-462F-AFF4-C95411B72A78}" type="presOf" srcId="{9486E5A7-B569-4EA9-A5AC-AA1515E83C41}" destId="{048A406E-35AF-4096-A896-4C7325DBF882}" srcOrd="0" destOrd="0" presId="urn:microsoft.com/office/officeart/2005/8/layout/vList5"/>
    <dgm:cxn modelId="{C1400BC7-04E9-44D8-B924-4AF1493AE44A}" type="presOf" srcId="{E50B8BA3-9F5E-4C4D-B791-21D961A04D23}" destId="{B337ADD8-93D3-49EF-BD39-1875F73B1A8A}" srcOrd="0" destOrd="2" presId="urn:microsoft.com/office/officeart/2005/8/layout/vList5"/>
    <dgm:cxn modelId="{8F6DCF62-1EA0-43EA-9B05-B421A40AC28A}" srcId="{7894E93C-04B7-44B1-A4BB-908409499D4C}" destId="{53375BEC-E512-4A13-8E6B-1E47241AFD5B}" srcOrd="1" destOrd="0" parTransId="{5AA9176C-30F4-404A-AB47-740F50147056}" sibTransId="{2B374DE9-35C0-4871-97E4-ECA46999E422}"/>
    <dgm:cxn modelId="{DA752ED8-0F2A-42F8-AA7F-EEA04E8BE528}" srcId="{F42FD9B9-45AD-44A5-9CC1-215934231899}" destId="{9486E5A7-B569-4EA9-A5AC-AA1515E83C41}" srcOrd="2" destOrd="0" parTransId="{B5F36893-8766-4906-A13F-B2EF96091962}" sibTransId="{B19A1BD2-F3DC-4E2D-9282-493CDBA666DC}"/>
    <dgm:cxn modelId="{41839DC1-540B-4D4A-9761-2B17A4E5F8DA}" srcId="{809CAD6A-BFF4-4E20-B7C1-B15D6EE4C2ED}" destId="{E50B8BA3-9F5E-4C4D-B791-21D961A04D23}" srcOrd="2" destOrd="0" parTransId="{A62DA50E-8ECA-40E4-B469-A287E5C5E352}" sibTransId="{3117A312-A420-4DD0-B77A-C10685EC242F}"/>
    <dgm:cxn modelId="{EDEC5C20-4369-41A0-846C-98AAF3B6069C}" type="presOf" srcId="{39D7C003-D968-49B5-A21F-58EEAB1CA28B}" destId="{66F877B6-8170-4E0F-A2AC-B68D190327B6}" srcOrd="0" destOrd="1" presId="urn:microsoft.com/office/officeart/2005/8/layout/vList5"/>
    <dgm:cxn modelId="{DEF4F48E-1B94-4B4A-8959-8FD81F672259}" srcId="{809CAD6A-BFF4-4E20-B7C1-B15D6EE4C2ED}" destId="{DA76ED40-0B53-4A8B-9811-1AD13D977B4A}" srcOrd="0" destOrd="0" parTransId="{69A1EE06-4D64-47C2-B8FD-326D967B14AC}" sibTransId="{D43E2170-8ACE-40C1-9BDF-C260A90D7E99}"/>
    <dgm:cxn modelId="{38828B32-52FC-4221-9436-97E4F8854A31}" type="presOf" srcId="{E236E97B-29D8-4BA6-B611-103EF11108CE}" destId="{75A44E7D-0A11-410A-9379-B01EF3135754}" srcOrd="0" destOrd="2" presId="urn:microsoft.com/office/officeart/2005/8/layout/vList5"/>
    <dgm:cxn modelId="{87E32A39-3879-485D-96B8-42AEB3F3BABE}" type="presOf" srcId="{404835FA-0FDB-447F-A326-0085B2C529EB}" destId="{F57C7E8B-6371-4E08-875D-D34193AF76F5}" srcOrd="0" destOrd="0" presId="urn:microsoft.com/office/officeart/2005/8/layout/vList5"/>
    <dgm:cxn modelId="{225EBA20-22D8-40EB-B036-A9490D8EF0B6}" srcId="{9486E5A7-B569-4EA9-A5AC-AA1515E83C41}" destId="{9FCD152E-FC1E-45BB-87DD-3CF04D861C56}" srcOrd="0" destOrd="0" parTransId="{576863EE-4846-42CA-A8BE-D89146ED5158}" sibTransId="{618E82EF-D124-404E-A288-0158980D7FE8}"/>
    <dgm:cxn modelId="{AF9BD97A-83C0-4BE3-AFC9-ED06A12B068E}" type="presOf" srcId="{FCEA9996-DE20-401C-925A-D781BEF94143}" destId="{B337ADD8-93D3-49EF-BD39-1875F73B1A8A}" srcOrd="0" destOrd="1" presId="urn:microsoft.com/office/officeart/2005/8/layout/vList5"/>
    <dgm:cxn modelId="{33630FF0-7437-481E-A494-577A6FADB26D}" type="presOf" srcId="{53375BEC-E512-4A13-8E6B-1E47241AFD5B}" destId="{75A44E7D-0A11-410A-9379-B01EF3135754}" srcOrd="0" destOrd="1" presId="urn:microsoft.com/office/officeart/2005/8/layout/vList5"/>
    <dgm:cxn modelId="{72B624F2-75A5-4506-921F-D719AF98D1A3}" srcId="{F42FD9B9-45AD-44A5-9CC1-215934231899}" destId="{7894E93C-04B7-44B1-A4BB-908409499D4C}" srcOrd="1" destOrd="0" parTransId="{E96C876C-AA8E-4273-949C-403A0A38704E}" sibTransId="{9D5989E3-E0CF-4220-8893-28CF8C698423}"/>
    <dgm:cxn modelId="{2B7B1DC6-F771-4FFE-9133-CED2AAC64A20}" srcId="{7894E93C-04B7-44B1-A4BB-908409499D4C}" destId="{BE2E2DCB-EB61-46F2-AC0B-0B6A89C75702}" srcOrd="0" destOrd="0" parTransId="{657F1884-F41B-4AA3-9937-93A815D7ED73}" sibTransId="{4CF3AC60-F4FB-4435-BFC9-CAB208F24C48}"/>
    <dgm:cxn modelId="{01A5DBCD-41E7-4C72-BADA-B6056D28727C}" srcId="{9486E5A7-B569-4EA9-A5AC-AA1515E83C41}" destId="{39D7C003-D968-49B5-A21F-58EEAB1CA28B}" srcOrd="1" destOrd="0" parTransId="{EE442279-6B4C-41B8-B1B6-7457C763E271}" sibTransId="{49207B42-181F-478C-A363-FA8CEA15BE06}"/>
    <dgm:cxn modelId="{CC498861-975F-482F-8709-62D7D2DF9FB2}" srcId="{F42FD9B9-45AD-44A5-9CC1-215934231899}" destId="{74A41414-FAEE-4F2C-8D33-5D292EC02D3D}" srcOrd="3" destOrd="0" parTransId="{8296FA2A-3B65-487E-8991-CABE36B2499D}" sibTransId="{0B5D1C3B-7705-4B57-B23B-19687000847B}"/>
    <dgm:cxn modelId="{AB58314A-AD89-4FF6-AF8D-048903573B78}" type="presOf" srcId="{BE2E2DCB-EB61-46F2-AC0B-0B6A89C75702}" destId="{75A44E7D-0A11-410A-9379-B01EF3135754}" srcOrd="0" destOrd="0" presId="urn:microsoft.com/office/officeart/2005/8/layout/vList5"/>
    <dgm:cxn modelId="{90E97FA5-EE8C-405E-AC2D-E6F21FE390A2}" type="presOf" srcId="{809CAD6A-BFF4-4E20-B7C1-B15D6EE4C2ED}" destId="{12AD14A0-254C-4E49-B040-891F3B0E97C4}" srcOrd="0" destOrd="0" presId="urn:microsoft.com/office/officeart/2005/8/layout/vList5"/>
    <dgm:cxn modelId="{2F4D8B52-A0A8-4A15-8E8F-2CB71AD583E3}" type="presOf" srcId="{7894E93C-04B7-44B1-A4BB-908409499D4C}" destId="{335E7ADD-B465-499A-8172-FB69E3E78E27}" srcOrd="0" destOrd="0" presId="urn:microsoft.com/office/officeart/2005/8/layout/vList5"/>
    <dgm:cxn modelId="{8149EB82-A513-4CD2-9055-ACE48BC18DAE}" srcId="{F42FD9B9-45AD-44A5-9CC1-215934231899}" destId="{809CAD6A-BFF4-4E20-B7C1-B15D6EE4C2ED}" srcOrd="0" destOrd="0" parTransId="{CE2F03EB-E5C0-4103-89C8-A11A3FE424BA}" sibTransId="{952BFF9F-3F73-4978-A352-150514B16989}"/>
    <dgm:cxn modelId="{228F4E6D-19C0-44ED-AC0E-9064E51814A1}" srcId="{74A41414-FAEE-4F2C-8D33-5D292EC02D3D}" destId="{404835FA-0FDB-447F-A326-0085B2C529EB}" srcOrd="0" destOrd="0" parTransId="{904297AD-8172-42CF-8C54-11BA4F089658}" sibTransId="{B01B4FD1-6709-4830-BE6F-E8957B075CF4}"/>
    <dgm:cxn modelId="{663E4261-D62B-42CB-8272-FC88FFE467E8}" type="presOf" srcId="{DA76ED40-0B53-4A8B-9811-1AD13D977B4A}" destId="{B337ADD8-93D3-49EF-BD39-1875F73B1A8A}" srcOrd="0" destOrd="0" presId="urn:microsoft.com/office/officeart/2005/8/layout/vList5"/>
    <dgm:cxn modelId="{130DBC58-A486-4A35-ABFA-4FED811B8F9A}" srcId="{7894E93C-04B7-44B1-A4BB-908409499D4C}" destId="{E236E97B-29D8-4BA6-B611-103EF11108CE}" srcOrd="2" destOrd="0" parTransId="{867E7E8A-7844-4F6A-AE10-B31A20259D20}" sibTransId="{78887771-D16B-4C3C-96B2-AFA614775751}"/>
    <dgm:cxn modelId="{CE0A8688-6EA5-4E3B-BD26-49EA7FF8EE8A}" type="presParOf" srcId="{BD46710A-553C-4323-8C84-C350A26D3E62}" destId="{FB22200D-8B2B-4C07-908B-F481D0CB6F40}" srcOrd="0" destOrd="0" presId="urn:microsoft.com/office/officeart/2005/8/layout/vList5"/>
    <dgm:cxn modelId="{004941EB-EB19-4EC5-839B-D0D50B93342D}" type="presParOf" srcId="{FB22200D-8B2B-4C07-908B-F481D0CB6F40}" destId="{12AD14A0-254C-4E49-B040-891F3B0E97C4}" srcOrd="0" destOrd="0" presId="urn:microsoft.com/office/officeart/2005/8/layout/vList5"/>
    <dgm:cxn modelId="{86B5BEF9-F84D-4D80-990C-80D5F457E09A}" type="presParOf" srcId="{FB22200D-8B2B-4C07-908B-F481D0CB6F40}" destId="{B337ADD8-93D3-49EF-BD39-1875F73B1A8A}" srcOrd="1" destOrd="0" presId="urn:microsoft.com/office/officeart/2005/8/layout/vList5"/>
    <dgm:cxn modelId="{CFF131C9-5F6E-4B0D-9FAD-026A445EA2BC}" type="presParOf" srcId="{BD46710A-553C-4323-8C84-C350A26D3E62}" destId="{5027DA45-1C56-4862-BE37-166044A353B3}" srcOrd="1" destOrd="0" presId="urn:microsoft.com/office/officeart/2005/8/layout/vList5"/>
    <dgm:cxn modelId="{F7335206-6961-41BD-BDAA-08C2BB0373E1}" type="presParOf" srcId="{BD46710A-553C-4323-8C84-C350A26D3E62}" destId="{02267A70-A2B2-4F43-9168-085547B61342}" srcOrd="2" destOrd="0" presId="urn:microsoft.com/office/officeart/2005/8/layout/vList5"/>
    <dgm:cxn modelId="{FDE74BE9-72A5-488E-BDB8-D92907AB7390}" type="presParOf" srcId="{02267A70-A2B2-4F43-9168-085547B61342}" destId="{335E7ADD-B465-499A-8172-FB69E3E78E27}" srcOrd="0" destOrd="0" presId="urn:microsoft.com/office/officeart/2005/8/layout/vList5"/>
    <dgm:cxn modelId="{F6ADBE38-D882-4D3A-89EB-27ACD36A7D05}" type="presParOf" srcId="{02267A70-A2B2-4F43-9168-085547B61342}" destId="{75A44E7D-0A11-410A-9379-B01EF3135754}" srcOrd="1" destOrd="0" presId="urn:microsoft.com/office/officeart/2005/8/layout/vList5"/>
    <dgm:cxn modelId="{7BAFB1A9-1DBB-476C-AB4B-67A26936154E}" type="presParOf" srcId="{BD46710A-553C-4323-8C84-C350A26D3E62}" destId="{E06CBE2D-557A-4C93-8277-8818450A9797}" srcOrd="3" destOrd="0" presId="urn:microsoft.com/office/officeart/2005/8/layout/vList5"/>
    <dgm:cxn modelId="{72EBDAEE-0771-40D6-89B7-4E888968868D}" type="presParOf" srcId="{BD46710A-553C-4323-8C84-C350A26D3E62}" destId="{91181DE2-66B2-49D5-9631-618C75A43121}" srcOrd="4" destOrd="0" presId="urn:microsoft.com/office/officeart/2005/8/layout/vList5"/>
    <dgm:cxn modelId="{AE4F0D49-9A7A-4CC2-B6DC-E2EA5EAE91AB}" type="presParOf" srcId="{91181DE2-66B2-49D5-9631-618C75A43121}" destId="{048A406E-35AF-4096-A896-4C7325DBF882}" srcOrd="0" destOrd="0" presId="urn:microsoft.com/office/officeart/2005/8/layout/vList5"/>
    <dgm:cxn modelId="{FF54D0B2-9A9A-4D7B-A836-7ADA282AFCFC}" type="presParOf" srcId="{91181DE2-66B2-49D5-9631-618C75A43121}" destId="{66F877B6-8170-4E0F-A2AC-B68D190327B6}" srcOrd="1" destOrd="0" presId="urn:microsoft.com/office/officeart/2005/8/layout/vList5"/>
    <dgm:cxn modelId="{8B0BDED0-3358-4396-B507-7ED83A876755}" type="presParOf" srcId="{BD46710A-553C-4323-8C84-C350A26D3E62}" destId="{332CF433-0ABB-47CF-A69A-A54CA6353071}" srcOrd="5" destOrd="0" presId="urn:microsoft.com/office/officeart/2005/8/layout/vList5"/>
    <dgm:cxn modelId="{847F851C-A7B2-4B23-866C-4F57CC51E543}" type="presParOf" srcId="{BD46710A-553C-4323-8C84-C350A26D3E62}" destId="{0711B35F-7531-49CD-A263-58B817D0CAB9}" srcOrd="6" destOrd="0" presId="urn:microsoft.com/office/officeart/2005/8/layout/vList5"/>
    <dgm:cxn modelId="{CD8CB18B-383A-4964-8576-16B18E4AA2E6}" type="presParOf" srcId="{0711B35F-7531-49CD-A263-58B817D0CAB9}" destId="{AF999983-8B40-4B85-8CA2-9DFF545E12FD}" srcOrd="0" destOrd="0" presId="urn:microsoft.com/office/officeart/2005/8/layout/vList5"/>
    <dgm:cxn modelId="{0A253B63-E443-4C5F-AC7E-59A7FF6FC59D}" type="presParOf" srcId="{0711B35F-7531-49CD-A263-58B817D0CAB9}" destId="{F57C7E8B-6371-4E08-875D-D34193AF76F5}"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98E4F86-4541-4D48-B242-FF2F85A1E1B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zh-CN" altLang="en-US"/>
        </a:p>
      </dgm:t>
    </dgm:pt>
    <dgm:pt modelId="{17386A21-2E1E-45B6-9D56-4109052EC0EF}">
      <dgm:prSet phldrT="[文本]"/>
      <dgm:spPr/>
      <dgm:t>
        <a:bodyPr/>
        <a:lstStyle/>
        <a:p>
          <a:r>
            <a:rPr lang="zh-CN" altLang="en-US" b="0" dirty="0" smtClean="0">
              <a:latin typeface="华文楷体" pitchFamily="2" charset="-122"/>
              <a:ea typeface="华文楷体" pitchFamily="2" charset="-122"/>
            </a:rPr>
            <a:t>研制产品层面的</a:t>
          </a:r>
          <a:r>
            <a:rPr lang="zh-CN" altLang="zh-CN" b="0" dirty="0" smtClean="0">
              <a:latin typeface="华文楷体" pitchFamily="2" charset="-122"/>
              <a:ea typeface="华文楷体" pitchFamily="2" charset="-122"/>
            </a:rPr>
            <a:t>低碳产品</a:t>
          </a:r>
          <a:r>
            <a:rPr lang="zh-CN" altLang="en-US" b="0" dirty="0" smtClean="0">
              <a:latin typeface="华文楷体" pitchFamily="2" charset="-122"/>
              <a:ea typeface="华文楷体" pitchFamily="2" charset="-122"/>
            </a:rPr>
            <a:t>评价</a:t>
          </a:r>
          <a:endParaRPr lang="zh-CN" altLang="en-US" dirty="0"/>
        </a:p>
      </dgm:t>
    </dgm:pt>
    <dgm:pt modelId="{65CE1AD1-44AF-4ADF-8372-774B6B5A63A4}" type="parTrans" cxnId="{DED0BE2A-50C7-479C-A8F4-16A47BD6C9F8}">
      <dgm:prSet/>
      <dgm:spPr/>
      <dgm:t>
        <a:bodyPr/>
        <a:lstStyle/>
        <a:p>
          <a:endParaRPr lang="zh-CN" altLang="en-US"/>
        </a:p>
      </dgm:t>
    </dgm:pt>
    <dgm:pt modelId="{C747E9C5-5BA6-4F6E-9421-0762F74932A7}" type="sibTrans" cxnId="{DED0BE2A-50C7-479C-A8F4-16A47BD6C9F8}">
      <dgm:prSet/>
      <dgm:spPr/>
      <dgm:t>
        <a:bodyPr/>
        <a:lstStyle/>
        <a:p>
          <a:endParaRPr lang="zh-CN" altLang="en-US"/>
        </a:p>
      </dgm:t>
    </dgm:pt>
    <dgm:pt modelId="{5A5BF364-3337-4FA0-BE79-06C9028B4BD1}">
      <dgm:prSet phldrT="[文本]"/>
      <dgm:spPr/>
      <dgm:t>
        <a:bodyPr/>
        <a:lstStyle/>
        <a:p>
          <a:r>
            <a:rPr lang="zh-CN" altLang="zh-CN" b="0" dirty="0" smtClean="0">
              <a:latin typeface="华文楷体" pitchFamily="2" charset="-122"/>
              <a:ea typeface="华文楷体" pitchFamily="2" charset="-122"/>
            </a:rPr>
            <a:t>研制</a:t>
          </a:r>
          <a:r>
            <a:rPr lang="zh-CN" altLang="en-US" b="0" dirty="0" smtClean="0">
              <a:latin typeface="华文楷体" pitchFamily="2" charset="-122"/>
              <a:ea typeface="华文楷体" pitchFamily="2" charset="-122"/>
            </a:rPr>
            <a:t>企业层面的碳排放核算与报告、低碳企业等方面标准</a:t>
          </a:r>
          <a:endParaRPr lang="zh-CN" altLang="en-US" dirty="0"/>
        </a:p>
      </dgm:t>
    </dgm:pt>
    <dgm:pt modelId="{D1F531A5-0795-4180-8AAD-F8F7FC953862}" type="parTrans" cxnId="{C6E1E233-B045-4947-B2C2-8295852929B6}">
      <dgm:prSet/>
      <dgm:spPr/>
      <dgm:t>
        <a:bodyPr/>
        <a:lstStyle/>
        <a:p>
          <a:endParaRPr lang="zh-CN" altLang="en-US"/>
        </a:p>
      </dgm:t>
    </dgm:pt>
    <dgm:pt modelId="{968CD342-2A1E-403A-A646-9EDD73FA9ECE}" type="sibTrans" cxnId="{C6E1E233-B045-4947-B2C2-8295852929B6}">
      <dgm:prSet/>
      <dgm:spPr/>
      <dgm:t>
        <a:bodyPr/>
        <a:lstStyle/>
        <a:p>
          <a:endParaRPr lang="zh-CN" altLang="en-US"/>
        </a:p>
      </dgm:t>
    </dgm:pt>
    <dgm:pt modelId="{158FA0C1-BA56-4A60-A454-34972B310075}">
      <dgm:prSet phldrT="[文本]"/>
      <dgm:spPr/>
      <dgm:t>
        <a:bodyPr/>
        <a:lstStyle/>
        <a:p>
          <a:r>
            <a:rPr lang="zh-CN" altLang="en-US" b="0" dirty="0" smtClean="0">
              <a:latin typeface="华文楷体" pitchFamily="2" charset="-122"/>
              <a:ea typeface="华文楷体" pitchFamily="2" charset="-122"/>
            </a:rPr>
            <a:t>研制基于项目层面的碳排放核算与报告标准</a:t>
          </a:r>
          <a:endParaRPr lang="zh-CN" altLang="en-US" dirty="0"/>
        </a:p>
      </dgm:t>
    </dgm:pt>
    <dgm:pt modelId="{59F440D7-52DD-49CF-808D-C121993CB8DD}" type="parTrans" cxnId="{79EA5D77-8725-47D2-941D-CA82E3323F03}">
      <dgm:prSet/>
      <dgm:spPr/>
      <dgm:t>
        <a:bodyPr/>
        <a:lstStyle/>
        <a:p>
          <a:endParaRPr lang="zh-CN" altLang="en-US"/>
        </a:p>
      </dgm:t>
    </dgm:pt>
    <dgm:pt modelId="{08CDB4CE-321A-4BEC-8813-631D2F67DF96}" type="sibTrans" cxnId="{79EA5D77-8725-47D2-941D-CA82E3323F03}">
      <dgm:prSet/>
      <dgm:spPr/>
      <dgm:t>
        <a:bodyPr/>
        <a:lstStyle/>
        <a:p>
          <a:endParaRPr lang="zh-CN" altLang="en-US"/>
        </a:p>
      </dgm:t>
    </dgm:pt>
    <dgm:pt modelId="{BD96DDE1-9B99-4BDD-B879-2D0474B00C35}">
      <dgm:prSet phldrT="[文本]"/>
      <dgm:spPr/>
      <dgm:t>
        <a:bodyPr/>
        <a:lstStyle/>
        <a:p>
          <a:r>
            <a:rPr lang="zh-CN" altLang="en-US" b="0" dirty="0" smtClean="0">
              <a:latin typeface="华文楷体" pitchFamily="2" charset="-122"/>
              <a:ea typeface="华文楷体" pitchFamily="2" charset="-122"/>
            </a:rPr>
            <a:t>研制区域层面的低碳</a:t>
          </a:r>
          <a:r>
            <a:rPr lang="zh-CN" altLang="zh-CN" b="0" dirty="0" smtClean="0">
              <a:latin typeface="华文楷体" pitchFamily="2" charset="-122"/>
              <a:ea typeface="华文楷体" pitchFamily="2" charset="-122"/>
            </a:rPr>
            <a:t>园区、城市</a:t>
          </a:r>
          <a:r>
            <a:rPr lang="zh-CN" altLang="en-US" b="0" dirty="0" smtClean="0">
              <a:latin typeface="华文楷体" pitchFamily="2" charset="-122"/>
              <a:ea typeface="华文楷体" pitchFamily="2" charset="-122"/>
            </a:rPr>
            <a:t>评价</a:t>
          </a:r>
          <a:r>
            <a:rPr lang="zh-CN" altLang="zh-CN" b="0" dirty="0" smtClean="0">
              <a:latin typeface="华文楷体" pitchFamily="2" charset="-122"/>
              <a:ea typeface="华文楷体" pitchFamily="2" charset="-122"/>
            </a:rPr>
            <a:t>标准</a:t>
          </a:r>
          <a:endParaRPr lang="zh-CN" altLang="en-US" dirty="0"/>
        </a:p>
      </dgm:t>
    </dgm:pt>
    <dgm:pt modelId="{4DD91204-ED0A-4BCB-A84C-70503D329D1E}" type="parTrans" cxnId="{7C17521D-198C-4056-96A5-0CE4EC736AEA}">
      <dgm:prSet/>
      <dgm:spPr/>
      <dgm:t>
        <a:bodyPr/>
        <a:lstStyle/>
        <a:p>
          <a:endParaRPr lang="zh-CN" altLang="en-US"/>
        </a:p>
      </dgm:t>
    </dgm:pt>
    <dgm:pt modelId="{15DDC36C-BE9A-4792-AFA5-DF6E35D658B7}" type="sibTrans" cxnId="{7C17521D-198C-4056-96A5-0CE4EC736AEA}">
      <dgm:prSet/>
      <dgm:spPr/>
      <dgm:t>
        <a:bodyPr/>
        <a:lstStyle/>
        <a:p>
          <a:endParaRPr lang="zh-CN" altLang="en-US"/>
        </a:p>
      </dgm:t>
    </dgm:pt>
    <dgm:pt modelId="{EFA92CD5-44B5-43B3-AAAF-716270DD7269}">
      <dgm:prSet phldrT="[文本]"/>
      <dgm:spPr/>
      <dgm:t>
        <a:bodyPr/>
        <a:lstStyle/>
        <a:p>
          <a:r>
            <a:rPr lang="zh-CN" altLang="en-US" b="0" dirty="0" smtClean="0">
              <a:latin typeface="华文楷体" pitchFamily="2" charset="-122"/>
              <a:ea typeface="华文楷体" pitchFamily="2" charset="-122"/>
            </a:rPr>
            <a:t>研制碳捕获与碳储存等低碳技术与设备标准</a:t>
          </a:r>
          <a:endParaRPr lang="zh-CN" altLang="en-US" dirty="0"/>
        </a:p>
      </dgm:t>
    </dgm:pt>
    <dgm:pt modelId="{6BFBE3D6-96EA-49B0-A830-E1F4F9F68FD3}" type="parTrans" cxnId="{E9527638-C1DB-489E-8F6D-9B21B5C203A3}">
      <dgm:prSet/>
      <dgm:spPr/>
      <dgm:t>
        <a:bodyPr/>
        <a:lstStyle/>
        <a:p>
          <a:endParaRPr lang="zh-CN" altLang="en-US"/>
        </a:p>
      </dgm:t>
    </dgm:pt>
    <dgm:pt modelId="{6A73E882-304A-4203-82F0-B70676245448}" type="sibTrans" cxnId="{E9527638-C1DB-489E-8F6D-9B21B5C203A3}">
      <dgm:prSet/>
      <dgm:spPr/>
      <dgm:t>
        <a:bodyPr/>
        <a:lstStyle/>
        <a:p>
          <a:endParaRPr lang="zh-CN" altLang="en-US"/>
        </a:p>
      </dgm:t>
    </dgm:pt>
    <dgm:pt modelId="{749CB87D-846A-4763-BBF0-B7A0DDA27189}">
      <dgm:prSet phldrT="[文本]"/>
      <dgm:spPr/>
      <dgm:t>
        <a:bodyPr/>
        <a:lstStyle/>
        <a:p>
          <a:r>
            <a:rPr lang="zh-CN" altLang="en-US" b="0" dirty="0" smtClean="0">
              <a:latin typeface="华文楷体" pitchFamily="2" charset="-122"/>
              <a:ea typeface="华文楷体" pitchFamily="2" charset="-122"/>
            </a:rPr>
            <a:t>研制低碳发展的术语、统计、监测等方面基础标准 </a:t>
          </a:r>
          <a:endParaRPr lang="zh-CN" altLang="en-US" dirty="0"/>
        </a:p>
      </dgm:t>
    </dgm:pt>
    <dgm:pt modelId="{ACD176BA-43BD-4E31-B1B3-AE112F924B24}" type="parTrans" cxnId="{CFBBC20F-D10C-4DCE-9538-59536B7C853F}">
      <dgm:prSet/>
      <dgm:spPr/>
      <dgm:t>
        <a:bodyPr/>
        <a:lstStyle/>
        <a:p>
          <a:endParaRPr lang="zh-CN" altLang="en-US"/>
        </a:p>
      </dgm:t>
    </dgm:pt>
    <dgm:pt modelId="{4F02986E-F26B-4FE4-AB3D-5B4F95223E23}" type="sibTrans" cxnId="{CFBBC20F-D10C-4DCE-9538-59536B7C853F}">
      <dgm:prSet/>
      <dgm:spPr/>
      <dgm:t>
        <a:bodyPr/>
        <a:lstStyle/>
        <a:p>
          <a:endParaRPr lang="zh-CN" altLang="en-US"/>
        </a:p>
      </dgm:t>
    </dgm:pt>
    <dgm:pt modelId="{D18DA7C5-B126-4BEB-8969-BD99AB18F570}" type="pres">
      <dgm:prSet presAssocID="{F98E4F86-4541-4D48-B242-FF2F85A1E1B0}" presName="linear" presStyleCnt="0">
        <dgm:presLayoutVars>
          <dgm:animLvl val="lvl"/>
          <dgm:resizeHandles val="exact"/>
        </dgm:presLayoutVars>
      </dgm:prSet>
      <dgm:spPr/>
      <dgm:t>
        <a:bodyPr/>
        <a:lstStyle/>
        <a:p>
          <a:endParaRPr lang="zh-CN" altLang="en-US"/>
        </a:p>
      </dgm:t>
    </dgm:pt>
    <dgm:pt modelId="{D84F9195-969D-4E76-A5BA-316D534C45A7}" type="pres">
      <dgm:prSet presAssocID="{17386A21-2E1E-45B6-9D56-4109052EC0EF}" presName="parentText" presStyleLbl="node1" presStyleIdx="0" presStyleCnt="6">
        <dgm:presLayoutVars>
          <dgm:chMax val="0"/>
          <dgm:bulletEnabled val="1"/>
        </dgm:presLayoutVars>
      </dgm:prSet>
      <dgm:spPr/>
      <dgm:t>
        <a:bodyPr/>
        <a:lstStyle/>
        <a:p>
          <a:endParaRPr lang="zh-CN" altLang="en-US"/>
        </a:p>
      </dgm:t>
    </dgm:pt>
    <dgm:pt modelId="{D3B1D1A8-CF84-40BC-8EE4-7A737AA08B67}" type="pres">
      <dgm:prSet presAssocID="{C747E9C5-5BA6-4F6E-9421-0762F74932A7}" presName="spacer" presStyleCnt="0"/>
      <dgm:spPr/>
    </dgm:pt>
    <dgm:pt modelId="{90F676A3-A0D3-45FC-8D89-EC3A24288059}" type="pres">
      <dgm:prSet presAssocID="{5A5BF364-3337-4FA0-BE79-06C9028B4BD1}" presName="parentText" presStyleLbl="node1" presStyleIdx="1" presStyleCnt="6">
        <dgm:presLayoutVars>
          <dgm:chMax val="0"/>
          <dgm:bulletEnabled val="1"/>
        </dgm:presLayoutVars>
      </dgm:prSet>
      <dgm:spPr/>
      <dgm:t>
        <a:bodyPr/>
        <a:lstStyle/>
        <a:p>
          <a:endParaRPr lang="zh-CN" altLang="en-US"/>
        </a:p>
      </dgm:t>
    </dgm:pt>
    <dgm:pt modelId="{8DA36C37-7FE6-4B4F-BDAF-3FA826F1AF89}" type="pres">
      <dgm:prSet presAssocID="{968CD342-2A1E-403A-A646-9EDD73FA9ECE}" presName="spacer" presStyleCnt="0"/>
      <dgm:spPr/>
    </dgm:pt>
    <dgm:pt modelId="{184F19F2-0160-4F83-9622-474C005FFDF8}" type="pres">
      <dgm:prSet presAssocID="{158FA0C1-BA56-4A60-A454-34972B310075}" presName="parentText" presStyleLbl="node1" presStyleIdx="2" presStyleCnt="6">
        <dgm:presLayoutVars>
          <dgm:chMax val="0"/>
          <dgm:bulletEnabled val="1"/>
        </dgm:presLayoutVars>
      </dgm:prSet>
      <dgm:spPr/>
      <dgm:t>
        <a:bodyPr/>
        <a:lstStyle/>
        <a:p>
          <a:endParaRPr lang="zh-CN" altLang="en-US"/>
        </a:p>
      </dgm:t>
    </dgm:pt>
    <dgm:pt modelId="{DD9C1332-B1A4-4AD9-9CF8-4E343C0D59B3}" type="pres">
      <dgm:prSet presAssocID="{08CDB4CE-321A-4BEC-8813-631D2F67DF96}" presName="spacer" presStyleCnt="0"/>
      <dgm:spPr/>
    </dgm:pt>
    <dgm:pt modelId="{1C2058E4-7A4F-4774-A1D9-300AC6CD5C8B}" type="pres">
      <dgm:prSet presAssocID="{BD96DDE1-9B99-4BDD-B879-2D0474B00C35}" presName="parentText" presStyleLbl="node1" presStyleIdx="3" presStyleCnt="6">
        <dgm:presLayoutVars>
          <dgm:chMax val="0"/>
          <dgm:bulletEnabled val="1"/>
        </dgm:presLayoutVars>
      </dgm:prSet>
      <dgm:spPr/>
      <dgm:t>
        <a:bodyPr/>
        <a:lstStyle/>
        <a:p>
          <a:endParaRPr lang="zh-CN" altLang="en-US"/>
        </a:p>
      </dgm:t>
    </dgm:pt>
    <dgm:pt modelId="{7C51B64E-149F-4EF1-9D69-FD9F7F250C33}" type="pres">
      <dgm:prSet presAssocID="{15DDC36C-BE9A-4792-AFA5-DF6E35D658B7}" presName="spacer" presStyleCnt="0"/>
      <dgm:spPr/>
    </dgm:pt>
    <dgm:pt modelId="{B26635F0-8C52-4DEB-B9A1-0216ECC83E51}" type="pres">
      <dgm:prSet presAssocID="{EFA92CD5-44B5-43B3-AAAF-716270DD7269}" presName="parentText" presStyleLbl="node1" presStyleIdx="4" presStyleCnt="6">
        <dgm:presLayoutVars>
          <dgm:chMax val="0"/>
          <dgm:bulletEnabled val="1"/>
        </dgm:presLayoutVars>
      </dgm:prSet>
      <dgm:spPr/>
      <dgm:t>
        <a:bodyPr/>
        <a:lstStyle/>
        <a:p>
          <a:endParaRPr lang="zh-CN" altLang="en-US"/>
        </a:p>
      </dgm:t>
    </dgm:pt>
    <dgm:pt modelId="{85621638-AD14-4674-8BDF-78B13C3D169F}" type="pres">
      <dgm:prSet presAssocID="{6A73E882-304A-4203-82F0-B70676245448}" presName="spacer" presStyleCnt="0"/>
      <dgm:spPr/>
    </dgm:pt>
    <dgm:pt modelId="{4278BB7D-9466-4138-9E44-07B7186D73D5}" type="pres">
      <dgm:prSet presAssocID="{749CB87D-846A-4763-BBF0-B7A0DDA27189}" presName="parentText" presStyleLbl="node1" presStyleIdx="5" presStyleCnt="6">
        <dgm:presLayoutVars>
          <dgm:chMax val="0"/>
          <dgm:bulletEnabled val="1"/>
        </dgm:presLayoutVars>
      </dgm:prSet>
      <dgm:spPr/>
      <dgm:t>
        <a:bodyPr/>
        <a:lstStyle/>
        <a:p>
          <a:endParaRPr lang="zh-CN" altLang="en-US"/>
        </a:p>
      </dgm:t>
    </dgm:pt>
  </dgm:ptLst>
  <dgm:cxnLst>
    <dgm:cxn modelId="{28B79EA3-03B4-459F-BD9C-690AE65169B0}" type="presOf" srcId="{5A5BF364-3337-4FA0-BE79-06C9028B4BD1}" destId="{90F676A3-A0D3-45FC-8D89-EC3A24288059}" srcOrd="0" destOrd="0" presId="urn:microsoft.com/office/officeart/2005/8/layout/vList2"/>
    <dgm:cxn modelId="{E9527638-C1DB-489E-8F6D-9B21B5C203A3}" srcId="{F98E4F86-4541-4D48-B242-FF2F85A1E1B0}" destId="{EFA92CD5-44B5-43B3-AAAF-716270DD7269}" srcOrd="4" destOrd="0" parTransId="{6BFBE3D6-96EA-49B0-A830-E1F4F9F68FD3}" sibTransId="{6A73E882-304A-4203-82F0-B70676245448}"/>
    <dgm:cxn modelId="{F9C26CBE-1D58-4934-A454-7F1685492831}" type="presOf" srcId="{749CB87D-846A-4763-BBF0-B7A0DDA27189}" destId="{4278BB7D-9466-4138-9E44-07B7186D73D5}" srcOrd="0" destOrd="0" presId="urn:microsoft.com/office/officeart/2005/8/layout/vList2"/>
    <dgm:cxn modelId="{DED0BE2A-50C7-479C-A8F4-16A47BD6C9F8}" srcId="{F98E4F86-4541-4D48-B242-FF2F85A1E1B0}" destId="{17386A21-2E1E-45B6-9D56-4109052EC0EF}" srcOrd="0" destOrd="0" parTransId="{65CE1AD1-44AF-4ADF-8372-774B6B5A63A4}" sibTransId="{C747E9C5-5BA6-4F6E-9421-0762F74932A7}"/>
    <dgm:cxn modelId="{CFBBC20F-D10C-4DCE-9538-59536B7C853F}" srcId="{F98E4F86-4541-4D48-B242-FF2F85A1E1B0}" destId="{749CB87D-846A-4763-BBF0-B7A0DDA27189}" srcOrd="5" destOrd="0" parTransId="{ACD176BA-43BD-4E31-B1B3-AE112F924B24}" sibTransId="{4F02986E-F26B-4FE4-AB3D-5B4F95223E23}"/>
    <dgm:cxn modelId="{B3499D5F-08FA-4067-BA72-921FA521C7FE}" type="presOf" srcId="{EFA92CD5-44B5-43B3-AAAF-716270DD7269}" destId="{B26635F0-8C52-4DEB-B9A1-0216ECC83E51}" srcOrd="0" destOrd="0" presId="urn:microsoft.com/office/officeart/2005/8/layout/vList2"/>
    <dgm:cxn modelId="{EFC7AD68-272C-4F25-A211-F1D65289B427}" type="presOf" srcId="{17386A21-2E1E-45B6-9D56-4109052EC0EF}" destId="{D84F9195-969D-4E76-A5BA-316D534C45A7}" srcOrd="0" destOrd="0" presId="urn:microsoft.com/office/officeart/2005/8/layout/vList2"/>
    <dgm:cxn modelId="{194A7CD9-E4F4-4EF8-A2F2-7BE9F3DF0702}" type="presOf" srcId="{BD96DDE1-9B99-4BDD-B879-2D0474B00C35}" destId="{1C2058E4-7A4F-4774-A1D9-300AC6CD5C8B}" srcOrd="0" destOrd="0" presId="urn:microsoft.com/office/officeart/2005/8/layout/vList2"/>
    <dgm:cxn modelId="{A7D37567-FABA-4F38-BA6F-C509B80AD020}" type="presOf" srcId="{F98E4F86-4541-4D48-B242-FF2F85A1E1B0}" destId="{D18DA7C5-B126-4BEB-8969-BD99AB18F570}" srcOrd="0" destOrd="0" presId="urn:microsoft.com/office/officeart/2005/8/layout/vList2"/>
    <dgm:cxn modelId="{3D253DBC-622D-49B5-9A94-E4C426C7F07D}" type="presOf" srcId="{158FA0C1-BA56-4A60-A454-34972B310075}" destId="{184F19F2-0160-4F83-9622-474C005FFDF8}" srcOrd="0" destOrd="0" presId="urn:microsoft.com/office/officeart/2005/8/layout/vList2"/>
    <dgm:cxn modelId="{79EA5D77-8725-47D2-941D-CA82E3323F03}" srcId="{F98E4F86-4541-4D48-B242-FF2F85A1E1B0}" destId="{158FA0C1-BA56-4A60-A454-34972B310075}" srcOrd="2" destOrd="0" parTransId="{59F440D7-52DD-49CF-808D-C121993CB8DD}" sibTransId="{08CDB4CE-321A-4BEC-8813-631D2F67DF96}"/>
    <dgm:cxn modelId="{C6E1E233-B045-4947-B2C2-8295852929B6}" srcId="{F98E4F86-4541-4D48-B242-FF2F85A1E1B0}" destId="{5A5BF364-3337-4FA0-BE79-06C9028B4BD1}" srcOrd="1" destOrd="0" parTransId="{D1F531A5-0795-4180-8AAD-F8F7FC953862}" sibTransId="{968CD342-2A1E-403A-A646-9EDD73FA9ECE}"/>
    <dgm:cxn modelId="{7C17521D-198C-4056-96A5-0CE4EC736AEA}" srcId="{F98E4F86-4541-4D48-B242-FF2F85A1E1B0}" destId="{BD96DDE1-9B99-4BDD-B879-2D0474B00C35}" srcOrd="3" destOrd="0" parTransId="{4DD91204-ED0A-4BCB-A84C-70503D329D1E}" sibTransId="{15DDC36C-BE9A-4792-AFA5-DF6E35D658B7}"/>
    <dgm:cxn modelId="{5E3AAB50-49DB-4DD2-81C0-6BDB96D48C27}" type="presParOf" srcId="{D18DA7C5-B126-4BEB-8969-BD99AB18F570}" destId="{D84F9195-969D-4E76-A5BA-316D534C45A7}" srcOrd="0" destOrd="0" presId="urn:microsoft.com/office/officeart/2005/8/layout/vList2"/>
    <dgm:cxn modelId="{03EC6906-7BBB-4128-BCBC-38E0787E648B}" type="presParOf" srcId="{D18DA7C5-B126-4BEB-8969-BD99AB18F570}" destId="{D3B1D1A8-CF84-40BC-8EE4-7A737AA08B67}" srcOrd="1" destOrd="0" presId="urn:microsoft.com/office/officeart/2005/8/layout/vList2"/>
    <dgm:cxn modelId="{58FA7988-B4A0-448C-BE2B-4ADA424BC213}" type="presParOf" srcId="{D18DA7C5-B126-4BEB-8969-BD99AB18F570}" destId="{90F676A3-A0D3-45FC-8D89-EC3A24288059}" srcOrd="2" destOrd="0" presId="urn:microsoft.com/office/officeart/2005/8/layout/vList2"/>
    <dgm:cxn modelId="{A4D6590C-46E1-4B49-AB65-9A6D43181980}" type="presParOf" srcId="{D18DA7C5-B126-4BEB-8969-BD99AB18F570}" destId="{8DA36C37-7FE6-4B4F-BDAF-3FA826F1AF89}" srcOrd="3" destOrd="0" presId="urn:microsoft.com/office/officeart/2005/8/layout/vList2"/>
    <dgm:cxn modelId="{BFFBB93F-770C-4B75-8A47-0608803D9591}" type="presParOf" srcId="{D18DA7C5-B126-4BEB-8969-BD99AB18F570}" destId="{184F19F2-0160-4F83-9622-474C005FFDF8}" srcOrd="4" destOrd="0" presId="urn:microsoft.com/office/officeart/2005/8/layout/vList2"/>
    <dgm:cxn modelId="{8CD1D12D-3D4D-4DA6-BAAB-A38D1A400CCD}" type="presParOf" srcId="{D18DA7C5-B126-4BEB-8969-BD99AB18F570}" destId="{DD9C1332-B1A4-4AD9-9CF8-4E343C0D59B3}" srcOrd="5" destOrd="0" presId="urn:microsoft.com/office/officeart/2005/8/layout/vList2"/>
    <dgm:cxn modelId="{09C872AB-7033-41E9-9B9C-A57C79911A3E}" type="presParOf" srcId="{D18DA7C5-B126-4BEB-8969-BD99AB18F570}" destId="{1C2058E4-7A4F-4774-A1D9-300AC6CD5C8B}" srcOrd="6" destOrd="0" presId="urn:microsoft.com/office/officeart/2005/8/layout/vList2"/>
    <dgm:cxn modelId="{6B4A52AA-A775-4EAA-90A3-A7D1C9CF9D7F}" type="presParOf" srcId="{D18DA7C5-B126-4BEB-8969-BD99AB18F570}" destId="{7C51B64E-149F-4EF1-9D69-FD9F7F250C33}" srcOrd="7" destOrd="0" presId="urn:microsoft.com/office/officeart/2005/8/layout/vList2"/>
    <dgm:cxn modelId="{B07662C8-263B-4A22-8B4D-7379ECC26245}" type="presParOf" srcId="{D18DA7C5-B126-4BEB-8969-BD99AB18F570}" destId="{B26635F0-8C52-4DEB-B9A1-0216ECC83E51}" srcOrd="8" destOrd="0" presId="urn:microsoft.com/office/officeart/2005/8/layout/vList2"/>
    <dgm:cxn modelId="{148AFD06-F607-4FA2-804F-94B3290D07F6}" type="presParOf" srcId="{D18DA7C5-B126-4BEB-8969-BD99AB18F570}" destId="{85621638-AD14-4674-8BDF-78B13C3D169F}" srcOrd="9" destOrd="0" presId="urn:microsoft.com/office/officeart/2005/8/layout/vList2"/>
    <dgm:cxn modelId="{735A8C61-287E-4CB2-B060-145DBFD41765}" type="presParOf" srcId="{D18DA7C5-B126-4BEB-8969-BD99AB18F570}" destId="{4278BB7D-9466-4138-9E44-07B7186D73D5}"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8E4F86-4541-4D48-B242-FF2F85A1E1B0}"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zh-CN" altLang="en-US"/>
        </a:p>
      </dgm:t>
    </dgm:pt>
    <dgm:pt modelId="{17386A21-2E1E-45B6-9D56-4109052EC0EF}">
      <dgm:prSet phldrT="[文本]"/>
      <dgm:spPr/>
      <dgm:t>
        <a:bodyPr/>
        <a:lstStyle/>
        <a:p>
          <a:r>
            <a:rPr lang="en-US" altLang="zh-CN" dirty="0" smtClean="0"/>
            <a:t>Low-carbon products assessment std.</a:t>
          </a:r>
          <a:endParaRPr lang="zh-CN" altLang="en-US" dirty="0"/>
        </a:p>
      </dgm:t>
    </dgm:pt>
    <dgm:pt modelId="{65CE1AD1-44AF-4ADF-8372-774B6B5A63A4}" type="parTrans" cxnId="{DED0BE2A-50C7-479C-A8F4-16A47BD6C9F8}">
      <dgm:prSet/>
      <dgm:spPr/>
      <dgm:t>
        <a:bodyPr/>
        <a:lstStyle/>
        <a:p>
          <a:endParaRPr lang="zh-CN" altLang="en-US"/>
        </a:p>
      </dgm:t>
    </dgm:pt>
    <dgm:pt modelId="{C747E9C5-5BA6-4F6E-9421-0762F74932A7}" type="sibTrans" cxnId="{DED0BE2A-50C7-479C-A8F4-16A47BD6C9F8}">
      <dgm:prSet/>
      <dgm:spPr/>
      <dgm:t>
        <a:bodyPr/>
        <a:lstStyle/>
        <a:p>
          <a:endParaRPr lang="zh-CN" altLang="en-US"/>
        </a:p>
      </dgm:t>
    </dgm:pt>
    <dgm:pt modelId="{5A5BF364-3337-4FA0-BE79-06C9028B4BD1}">
      <dgm:prSet phldrT="[文本]" custT="1"/>
      <dgm:spPr/>
      <dgm:t>
        <a:bodyPr/>
        <a:lstStyle/>
        <a:p>
          <a:r>
            <a:rPr lang="en-US" altLang="zh-CN" sz="800" dirty="0" smtClean="0"/>
            <a:t>Enterprise carbon</a:t>
          </a:r>
          <a:r>
            <a:rPr lang="en-US" altLang="zh-CN" sz="800" baseline="0" dirty="0" smtClean="0"/>
            <a:t> emission accounting and reporting, low-carbon enterprise std. </a:t>
          </a:r>
          <a:endParaRPr lang="zh-CN" altLang="en-US" sz="800" dirty="0"/>
        </a:p>
      </dgm:t>
    </dgm:pt>
    <dgm:pt modelId="{D1F531A5-0795-4180-8AAD-F8F7FC953862}" type="parTrans" cxnId="{C6E1E233-B045-4947-B2C2-8295852929B6}">
      <dgm:prSet/>
      <dgm:spPr/>
      <dgm:t>
        <a:bodyPr/>
        <a:lstStyle/>
        <a:p>
          <a:endParaRPr lang="zh-CN" altLang="en-US"/>
        </a:p>
      </dgm:t>
    </dgm:pt>
    <dgm:pt modelId="{968CD342-2A1E-403A-A646-9EDD73FA9ECE}" type="sibTrans" cxnId="{C6E1E233-B045-4947-B2C2-8295852929B6}">
      <dgm:prSet/>
      <dgm:spPr/>
      <dgm:t>
        <a:bodyPr/>
        <a:lstStyle/>
        <a:p>
          <a:endParaRPr lang="zh-CN" altLang="en-US"/>
        </a:p>
      </dgm:t>
    </dgm:pt>
    <dgm:pt modelId="{158FA0C1-BA56-4A60-A454-34972B310075}">
      <dgm:prSet phldrT="[文本]"/>
      <dgm:spPr/>
      <dgm:t>
        <a:bodyPr/>
        <a:lstStyle/>
        <a:p>
          <a:r>
            <a:rPr lang="en-US" altLang="zh-CN" dirty="0" smtClean="0"/>
            <a:t>Project carbon</a:t>
          </a:r>
          <a:r>
            <a:rPr lang="en-US" altLang="zh-CN" baseline="0" dirty="0" smtClean="0"/>
            <a:t> emission accounting and reporting std.</a:t>
          </a:r>
          <a:endParaRPr lang="zh-CN" altLang="en-US" dirty="0"/>
        </a:p>
      </dgm:t>
    </dgm:pt>
    <dgm:pt modelId="{59F440D7-52DD-49CF-808D-C121993CB8DD}" type="parTrans" cxnId="{79EA5D77-8725-47D2-941D-CA82E3323F03}">
      <dgm:prSet/>
      <dgm:spPr/>
      <dgm:t>
        <a:bodyPr/>
        <a:lstStyle/>
        <a:p>
          <a:endParaRPr lang="zh-CN" altLang="en-US"/>
        </a:p>
      </dgm:t>
    </dgm:pt>
    <dgm:pt modelId="{08CDB4CE-321A-4BEC-8813-631D2F67DF96}" type="sibTrans" cxnId="{79EA5D77-8725-47D2-941D-CA82E3323F03}">
      <dgm:prSet/>
      <dgm:spPr/>
      <dgm:t>
        <a:bodyPr/>
        <a:lstStyle/>
        <a:p>
          <a:endParaRPr lang="zh-CN" altLang="en-US"/>
        </a:p>
      </dgm:t>
    </dgm:pt>
    <dgm:pt modelId="{BD96DDE1-9B99-4BDD-B879-2D0474B00C35}">
      <dgm:prSet phldrT="[文本]"/>
      <dgm:spPr/>
      <dgm:t>
        <a:bodyPr/>
        <a:lstStyle/>
        <a:p>
          <a:r>
            <a:rPr lang="en-US" altLang="zh-CN" dirty="0" smtClean="0"/>
            <a:t>Low-carbon industrial park, low-carbon city std.</a:t>
          </a:r>
          <a:endParaRPr lang="zh-CN" altLang="en-US" dirty="0"/>
        </a:p>
      </dgm:t>
    </dgm:pt>
    <dgm:pt modelId="{4DD91204-ED0A-4BCB-A84C-70503D329D1E}" type="parTrans" cxnId="{7C17521D-198C-4056-96A5-0CE4EC736AEA}">
      <dgm:prSet/>
      <dgm:spPr/>
      <dgm:t>
        <a:bodyPr/>
        <a:lstStyle/>
        <a:p>
          <a:endParaRPr lang="zh-CN" altLang="en-US"/>
        </a:p>
      </dgm:t>
    </dgm:pt>
    <dgm:pt modelId="{15DDC36C-BE9A-4792-AFA5-DF6E35D658B7}" type="sibTrans" cxnId="{7C17521D-198C-4056-96A5-0CE4EC736AEA}">
      <dgm:prSet/>
      <dgm:spPr/>
      <dgm:t>
        <a:bodyPr/>
        <a:lstStyle/>
        <a:p>
          <a:endParaRPr lang="zh-CN" altLang="en-US"/>
        </a:p>
      </dgm:t>
    </dgm:pt>
    <dgm:pt modelId="{EFA92CD5-44B5-43B3-AAAF-716270DD7269}">
      <dgm:prSet phldrT="[文本]"/>
      <dgm:spPr/>
      <dgm:t>
        <a:bodyPr/>
        <a:lstStyle/>
        <a:p>
          <a:r>
            <a:rPr lang="en-US" altLang="zh-CN" dirty="0" smtClean="0"/>
            <a:t>Carbon capture and storage std.</a:t>
          </a:r>
          <a:endParaRPr lang="zh-CN" altLang="en-US" dirty="0"/>
        </a:p>
      </dgm:t>
    </dgm:pt>
    <dgm:pt modelId="{6BFBE3D6-96EA-49B0-A830-E1F4F9F68FD3}" type="parTrans" cxnId="{E9527638-C1DB-489E-8F6D-9B21B5C203A3}">
      <dgm:prSet/>
      <dgm:spPr/>
      <dgm:t>
        <a:bodyPr/>
        <a:lstStyle/>
        <a:p>
          <a:endParaRPr lang="zh-CN" altLang="en-US"/>
        </a:p>
      </dgm:t>
    </dgm:pt>
    <dgm:pt modelId="{6A73E882-304A-4203-82F0-B70676245448}" type="sibTrans" cxnId="{E9527638-C1DB-489E-8F6D-9B21B5C203A3}">
      <dgm:prSet/>
      <dgm:spPr/>
      <dgm:t>
        <a:bodyPr/>
        <a:lstStyle/>
        <a:p>
          <a:endParaRPr lang="zh-CN" altLang="en-US"/>
        </a:p>
      </dgm:t>
    </dgm:pt>
    <dgm:pt modelId="{749CB87D-846A-4763-BBF0-B7A0DDA27189}">
      <dgm:prSet phldrT="[文本]"/>
      <dgm:spPr/>
      <dgm:t>
        <a:bodyPr/>
        <a:lstStyle/>
        <a:p>
          <a:r>
            <a:rPr lang="en-US" altLang="zh-CN" dirty="0" smtClean="0"/>
            <a:t>Fundamental: terminology, statistics, monitoring, etc.</a:t>
          </a:r>
          <a:endParaRPr lang="zh-CN" altLang="en-US" dirty="0"/>
        </a:p>
      </dgm:t>
    </dgm:pt>
    <dgm:pt modelId="{ACD176BA-43BD-4E31-B1B3-AE112F924B24}" type="parTrans" cxnId="{CFBBC20F-D10C-4DCE-9538-59536B7C853F}">
      <dgm:prSet/>
      <dgm:spPr/>
      <dgm:t>
        <a:bodyPr/>
        <a:lstStyle/>
        <a:p>
          <a:endParaRPr lang="zh-CN" altLang="en-US"/>
        </a:p>
      </dgm:t>
    </dgm:pt>
    <dgm:pt modelId="{4F02986E-F26B-4FE4-AB3D-5B4F95223E23}" type="sibTrans" cxnId="{CFBBC20F-D10C-4DCE-9538-59536B7C853F}">
      <dgm:prSet/>
      <dgm:spPr/>
      <dgm:t>
        <a:bodyPr/>
        <a:lstStyle/>
        <a:p>
          <a:endParaRPr lang="zh-CN" altLang="en-US"/>
        </a:p>
      </dgm:t>
    </dgm:pt>
    <dgm:pt modelId="{D18DA7C5-B126-4BEB-8969-BD99AB18F570}" type="pres">
      <dgm:prSet presAssocID="{F98E4F86-4541-4D48-B242-FF2F85A1E1B0}" presName="linear" presStyleCnt="0">
        <dgm:presLayoutVars>
          <dgm:animLvl val="lvl"/>
          <dgm:resizeHandles val="exact"/>
        </dgm:presLayoutVars>
      </dgm:prSet>
      <dgm:spPr/>
      <dgm:t>
        <a:bodyPr/>
        <a:lstStyle/>
        <a:p>
          <a:endParaRPr lang="zh-CN" altLang="en-US"/>
        </a:p>
      </dgm:t>
    </dgm:pt>
    <dgm:pt modelId="{D84F9195-969D-4E76-A5BA-316D534C45A7}" type="pres">
      <dgm:prSet presAssocID="{17386A21-2E1E-45B6-9D56-4109052EC0EF}" presName="parentText" presStyleLbl="node1" presStyleIdx="0" presStyleCnt="6">
        <dgm:presLayoutVars>
          <dgm:chMax val="0"/>
          <dgm:bulletEnabled val="1"/>
        </dgm:presLayoutVars>
      </dgm:prSet>
      <dgm:spPr/>
      <dgm:t>
        <a:bodyPr/>
        <a:lstStyle/>
        <a:p>
          <a:endParaRPr lang="zh-CN" altLang="en-US"/>
        </a:p>
      </dgm:t>
    </dgm:pt>
    <dgm:pt modelId="{D3B1D1A8-CF84-40BC-8EE4-7A737AA08B67}" type="pres">
      <dgm:prSet presAssocID="{C747E9C5-5BA6-4F6E-9421-0762F74932A7}" presName="spacer" presStyleCnt="0"/>
      <dgm:spPr/>
    </dgm:pt>
    <dgm:pt modelId="{90F676A3-A0D3-45FC-8D89-EC3A24288059}" type="pres">
      <dgm:prSet presAssocID="{5A5BF364-3337-4FA0-BE79-06C9028B4BD1}" presName="parentText" presStyleLbl="node1" presStyleIdx="1" presStyleCnt="6">
        <dgm:presLayoutVars>
          <dgm:chMax val="0"/>
          <dgm:bulletEnabled val="1"/>
        </dgm:presLayoutVars>
      </dgm:prSet>
      <dgm:spPr/>
      <dgm:t>
        <a:bodyPr/>
        <a:lstStyle/>
        <a:p>
          <a:endParaRPr lang="zh-CN" altLang="en-US"/>
        </a:p>
      </dgm:t>
    </dgm:pt>
    <dgm:pt modelId="{8DA36C37-7FE6-4B4F-BDAF-3FA826F1AF89}" type="pres">
      <dgm:prSet presAssocID="{968CD342-2A1E-403A-A646-9EDD73FA9ECE}" presName="spacer" presStyleCnt="0"/>
      <dgm:spPr/>
    </dgm:pt>
    <dgm:pt modelId="{184F19F2-0160-4F83-9622-474C005FFDF8}" type="pres">
      <dgm:prSet presAssocID="{158FA0C1-BA56-4A60-A454-34972B310075}" presName="parentText" presStyleLbl="node1" presStyleIdx="2" presStyleCnt="6">
        <dgm:presLayoutVars>
          <dgm:chMax val="0"/>
          <dgm:bulletEnabled val="1"/>
        </dgm:presLayoutVars>
      </dgm:prSet>
      <dgm:spPr/>
      <dgm:t>
        <a:bodyPr/>
        <a:lstStyle/>
        <a:p>
          <a:endParaRPr lang="zh-CN" altLang="en-US"/>
        </a:p>
      </dgm:t>
    </dgm:pt>
    <dgm:pt modelId="{DD9C1332-B1A4-4AD9-9CF8-4E343C0D59B3}" type="pres">
      <dgm:prSet presAssocID="{08CDB4CE-321A-4BEC-8813-631D2F67DF96}" presName="spacer" presStyleCnt="0"/>
      <dgm:spPr/>
    </dgm:pt>
    <dgm:pt modelId="{1C2058E4-7A4F-4774-A1D9-300AC6CD5C8B}" type="pres">
      <dgm:prSet presAssocID="{BD96DDE1-9B99-4BDD-B879-2D0474B00C35}" presName="parentText" presStyleLbl="node1" presStyleIdx="3" presStyleCnt="6">
        <dgm:presLayoutVars>
          <dgm:chMax val="0"/>
          <dgm:bulletEnabled val="1"/>
        </dgm:presLayoutVars>
      </dgm:prSet>
      <dgm:spPr/>
      <dgm:t>
        <a:bodyPr/>
        <a:lstStyle/>
        <a:p>
          <a:endParaRPr lang="zh-CN" altLang="en-US"/>
        </a:p>
      </dgm:t>
    </dgm:pt>
    <dgm:pt modelId="{7C51B64E-149F-4EF1-9D69-FD9F7F250C33}" type="pres">
      <dgm:prSet presAssocID="{15DDC36C-BE9A-4792-AFA5-DF6E35D658B7}" presName="spacer" presStyleCnt="0"/>
      <dgm:spPr/>
    </dgm:pt>
    <dgm:pt modelId="{B26635F0-8C52-4DEB-B9A1-0216ECC83E51}" type="pres">
      <dgm:prSet presAssocID="{EFA92CD5-44B5-43B3-AAAF-716270DD7269}" presName="parentText" presStyleLbl="node1" presStyleIdx="4" presStyleCnt="6">
        <dgm:presLayoutVars>
          <dgm:chMax val="0"/>
          <dgm:bulletEnabled val="1"/>
        </dgm:presLayoutVars>
      </dgm:prSet>
      <dgm:spPr/>
      <dgm:t>
        <a:bodyPr/>
        <a:lstStyle/>
        <a:p>
          <a:endParaRPr lang="zh-CN" altLang="en-US"/>
        </a:p>
      </dgm:t>
    </dgm:pt>
    <dgm:pt modelId="{85621638-AD14-4674-8BDF-78B13C3D169F}" type="pres">
      <dgm:prSet presAssocID="{6A73E882-304A-4203-82F0-B70676245448}" presName="spacer" presStyleCnt="0"/>
      <dgm:spPr/>
    </dgm:pt>
    <dgm:pt modelId="{4278BB7D-9466-4138-9E44-07B7186D73D5}" type="pres">
      <dgm:prSet presAssocID="{749CB87D-846A-4763-BBF0-B7A0DDA27189}" presName="parentText" presStyleLbl="node1" presStyleIdx="5" presStyleCnt="6">
        <dgm:presLayoutVars>
          <dgm:chMax val="0"/>
          <dgm:bulletEnabled val="1"/>
        </dgm:presLayoutVars>
      </dgm:prSet>
      <dgm:spPr/>
      <dgm:t>
        <a:bodyPr/>
        <a:lstStyle/>
        <a:p>
          <a:endParaRPr lang="zh-CN" altLang="en-US"/>
        </a:p>
      </dgm:t>
    </dgm:pt>
  </dgm:ptLst>
  <dgm:cxnLst>
    <dgm:cxn modelId="{6B9BAF9F-0824-4AD1-95C2-30A0E5E18806}" type="presOf" srcId="{158FA0C1-BA56-4A60-A454-34972B310075}" destId="{184F19F2-0160-4F83-9622-474C005FFDF8}" srcOrd="0" destOrd="0" presId="urn:microsoft.com/office/officeart/2005/8/layout/vList2"/>
    <dgm:cxn modelId="{E9527638-C1DB-489E-8F6D-9B21B5C203A3}" srcId="{F98E4F86-4541-4D48-B242-FF2F85A1E1B0}" destId="{EFA92CD5-44B5-43B3-AAAF-716270DD7269}" srcOrd="4" destOrd="0" parTransId="{6BFBE3D6-96EA-49B0-A830-E1F4F9F68FD3}" sibTransId="{6A73E882-304A-4203-82F0-B70676245448}"/>
    <dgm:cxn modelId="{DED0BE2A-50C7-479C-A8F4-16A47BD6C9F8}" srcId="{F98E4F86-4541-4D48-B242-FF2F85A1E1B0}" destId="{17386A21-2E1E-45B6-9D56-4109052EC0EF}" srcOrd="0" destOrd="0" parTransId="{65CE1AD1-44AF-4ADF-8372-774B6B5A63A4}" sibTransId="{C747E9C5-5BA6-4F6E-9421-0762F74932A7}"/>
    <dgm:cxn modelId="{CFBBC20F-D10C-4DCE-9538-59536B7C853F}" srcId="{F98E4F86-4541-4D48-B242-FF2F85A1E1B0}" destId="{749CB87D-846A-4763-BBF0-B7A0DDA27189}" srcOrd="5" destOrd="0" parTransId="{ACD176BA-43BD-4E31-B1B3-AE112F924B24}" sibTransId="{4F02986E-F26B-4FE4-AB3D-5B4F95223E23}"/>
    <dgm:cxn modelId="{2DAE5438-42BF-4EE4-94E6-EC6AE170C01F}" type="presOf" srcId="{5A5BF364-3337-4FA0-BE79-06C9028B4BD1}" destId="{90F676A3-A0D3-45FC-8D89-EC3A24288059}" srcOrd="0" destOrd="0" presId="urn:microsoft.com/office/officeart/2005/8/layout/vList2"/>
    <dgm:cxn modelId="{20E0E429-CEB4-4326-AEB0-27ACC4E23AE4}" type="presOf" srcId="{749CB87D-846A-4763-BBF0-B7A0DDA27189}" destId="{4278BB7D-9466-4138-9E44-07B7186D73D5}" srcOrd="0" destOrd="0" presId="urn:microsoft.com/office/officeart/2005/8/layout/vList2"/>
    <dgm:cxn modelId="{00E10470-5DA8-45BA-8637-F768FF784784}" type="presOf" srcId="{BD96DDE1-9B99-4BDD-B879-2D0474B00C35}" destId="{1C2058E4-7A4F-4774-A1D9-300AC6CD5C8B}" srcOrd="0" destOrd="0" presId="urn:microsoft.com/office/officeart/2005/8/layout/vList2"/>
    <dgm:cxn modelId="{FA0234B8-429B-47B2-B2C3-DC478C55E026}" type="presOf" srcId="{EFA92CD5-44B5-43B3-AAAF-716270DD7269}" destId="{B26635F0-8C52-4DEB-B9A1-0216ECC83E51}" srcOrd="0" destOrd="0" presId="urn:microsoft.com/office/officeart/2005/8/layout/vList2"/>
    <dgm:cxn modelId="{79EA5D77-8725-47D2-941D-CA82E3323F03}" srcId="{F98E4F86-4541-4D48-B242-FF2F85A1E1B0}" destId="{158FA0C1-BA56-4A60-A454-34972B310075}" srcOrd="2" destOrd="0" parTransId="{59F440D7-52DD-49CF-808D-C121993CB8DD}" sibTransId="{08CDB4CE-321A-4BEC-8813-631D2F67DF96}"/>
    <dgm:cxn modelId="{C6E1E233-B045-4947-B2C2-8295852929B6}" srcId="{F98E4F86-4541-4D48-B242-FF2F85A1E1B0}" destId="{5A5BF364-3337-4FA0-BE79-06C9028B4BD1}" srcOrd="1" destOrd="0" parTransId="{D1F531A5-0795-4180-8AAD-F8F7FC953862}" sibTransId="{968CD342-2A1E-403A-A646-9EDD73FA9ECE}"/>
    <dgm:cxn modelId="{B48751ED-730F-4AC5-8336-9B2F282507A2}" type="presOf" srcId="{17386A21-2E1E-45B6-9D56-4109052EC0EF}" destId="{D84F9195-969D-4E76-A5BA-316D534C45A7}" srcOrd="0" destOrd="0" presId="urn:microsoft.com/office/officeart/2005/8/layout/vList2"/>
    <dgm:cxn modelId="{7C17521D-198C-4056-96A5-0CE4EC736AEA}" srcId="{F98E4F86-4541-4D48-B242-FF2F85A1E1B0}" destId="{BD96DDE1-9B99-4BDD-B879-2D0474B00C35}" srcOrd="3" destOrd="0" parTransId="{4DD91204-ED0A-4BCB-A84C-70503D329D1E}" sibTransId="{15DDC36C-BE9A-4792-AFA5-DF6E35D658B7}"/>
    <dgm:cxn modelId="{7A8825A0-2059-467D-B7DD-195DE1500AFB}" type="presOf" srcId="{F98E4F86-4541-4D48-B242-FF2F85A1E1B0}" destId="{D18DA7C5-B126-4BEB-8969-BD99AB18F570}" srcOrd="0" destOrd="0" presId="urn:microsoft.com/office/officeart/2005/8/layout/vList2"/>
    <dgm:cxn modelId="{BBDFA87E-54B7-4AF9-A2B0-C001B7EDA878}" type="presParOf" srcId="{D18DA7C5-B126-4BEB-8969-BD99AB18F570}" destId="{D84F9195-969D-4E76-A5BA-316D534C45A7}" srcOrd="0" destOrd="0" presId="urn:microsoft.com/office/officeart/2005/8/layout/vList2"/>
    <dgm:cxn modelId="{50C0B80F-FBCB-40CB-AD03-6D7E5835C222}" type="presParOf" srcId="{D18DA7C5-B126-4BEB-8969-BD99AB18F570}" destId="{D3B1D1A8-CF84-40BC-8EE4-7A737AA08B67}" srcOrd="1" destOrd="0" presId="urn:microsoft.com/office/officeart/2005/8/layout/vList2"/>
    <dgm:cxn modelId="{6CC7AD4B-B628-41C7-8F76-B633AB7BC03F}" type="presParOf" srcId="{D18DA7C5-B126-4BEB-8969-BD99AB18F570}" destId="{90F676A3-A0D3-45FC-8D89-EC3A24288059}" srcOrd="2" destOrd="0" presId="urn:microsoft.com/office/officeart/2005/8/layout/vList2"/>
    <dgm:cxn modelId="{E9EF2130-7AFA-4177-8E6B-8723CCCDD2DB}" type="presParOf" srcId="{D18DA7C5-B126-4BEB-8969-BD99AB18F570}" destId="{8DA36C37-7FE6-4B4F-BDAF-3FA826F1AF89}" srcOrd="3" destOrd="0" presId="urn:microsoft.com/office/officeart/2005/8/layout/vList2"/>
    <dgm:cxn modelId="{905D6867-4A7B-4379-A585-581E4654DCC3}" type="presParOf" srcId="{D18DA7C5-B126-4BEB-8969-BD99AB18F570}" destId="{184F19F2-0160-4F83-9622-474C005FFDF8}" srcOrd="4" destOrd="0" presId="urn:microsoft.com/office/officeart/2005/8/layout/vList2"/>
    <dgm:cxn modelId="{EF3504FE-1181-4647-8897-F02F893E9608}" type="presParOf" srcId="{D18DA7C5-B126-4BEB-8969-BD99AB18F570}" destId="{DD9C1332-B1A4-4AD9-9CF8-4E343C0D59B3}" srcOrd="5" destOrd="0" presId="urn:microsoft.com/office/officeart/2005/8/layout/vList2"/>
    <dgm:cxn modelId="{27FC866A-B2E8-4C16-BEB4-00EA17645D18}" type="presParOf" srcId="{D18DA7C5-B126-4BEB-8969-BD99AB18F570}" destId="{1C2058E4-7A4F-4774-A1D9-300AC6CD5C8B}" srcOrd="6" destOrd="0" presId="urn:microsoft.com/office/officeart/2005/8/layout/vList2"/>
    <dgm:cxn modelId="{BA4F7A5F-F01B-48CA-92B2-7FB237FE254D}" type="presParOf" srcId="{D18DA7C5-B126-4BEB-8969-BD99AB18F570}" destId="{7C51B64E-149F-4EF1-9D69-FD9F7F250C33}" srcOrd="7" destOrd="0" presId="urn:microsoft.com/office/officeart/2005/8/layout/vList2"/>
    <dgm:cxn modelId="{F766993A-9B53-4527-A72C-1D5FC088CD65}" type="presParOf" srcId="{D18DA7C5-B126-4BEB-8969-BD99AB18F570}" destId="{B26635F0-8C52-4DEB-B9A1-0216ECC83E51}" srcOrd="8" destOrd="0" presId="urn:microsoft.com/office/officeart/2005/8/layout/vList2"/>
    <dgm:cxn modelId="{5919DF83-6852-48E8-BD7B-CEC57FD912A3}" type="presParOf" srcId="{D18DA7C5-B126-4BEB-8969-BD99AB18F570}" destId="{85621638-AD14-4674-8BDF-78B13C3D169F}" srcOrd="9" destOrd="0" presId="urn:microsoft.com/office/officeart/2005/8/layout/vList2"/>
    <dgm:cxn modelId="{6C224085-765A-45FA-8DC8-904A6EF278F3}" type="presParOf" srcId="{D18DA7C5-B126-4BEB-8969-BD99AB18F570}" destId="{4278BB7D-9466-4138-9E44-07B7186D73D5}" srcOrd="1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7483400-9F77-4534-BFF9-FEA5ED9B5317}"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zh-CN" altLang="en-US"/>
        </a:p>
      </dgm:t>
    </dgm:pt>
    <dgm:pt modelId="{3CB88C28-CD36-4856-B367-C98F74BA2680}">
      <dgm:prSet phldrT="[文本]" custT="1"/>
      <dgm:spPr/>
      <dgm:t>
        <a:bodyPr/>
        <a:lstStyle/>
        <a:p>
          <a:r>
            <a:rPr lang="en-US" altLang="zh-CN" sz="1200" b="1" dirty="0" smtClean="0">
              <a:solidFill>
                <a:schemeClr val="bg1"/>
              </a:solidFill>
            </a:rPr>
            <a:t>Power generation enterprise </a:t>
          </a:r>
        </a:p>
        <a:p>
          <a:r>
            <a:rPr lang="zh-CN" altLang="en-US" sz="1200" b="1" dirty="0" smtClean="0">
              <a:solidFill>
                <a:schemeClr val="bg1"/>
              </a:solidFill>
            </a:rPr>
            <a:t>发电企业</a:t>
          </a:r>
          <a:endParaRPr lang="zh-CN" altLang="en-US" sz="1200" b="1" dirty="0">
            <a:solidFill>
              <a:schemeClr val="bg1"/>
            </a:solidFill>
          </a:endParaRPr>
        </a:p>
      </dgm:t>
    </dgm:pt>
    <dgm:pt modelId="{D11779C1-E4E2-4873-93E5-07D0DDC4558E}" type="parTrans" cxnId="{BFA8A695-3FBD-4371-85A6-89A2BABA3933}">
      <dgm:prSet/>
      <dgm:spPr/>
      <dgm:t>
        <a:bodyPr/>
        <a:lstStyle/>
        <a:p>
          <a:endParaRPr lang="zh-CN" altLang="en-US" sz="1200" b="1">
            <a:solidFill>
              <a:schemeClr val="bg1"/>
            </a:solidFill>
          </a:endParaRPr>
        </a:p>
      </dgm:t>
    </dgm:pt>
    <dgm:pt modelId="{AED721F0-4361-4A8B-BEB2-411907EE2C9F}" type="sibTrans" cxnId="{BFA8A695-3FBD-4371-85A6-89A2BABA3933}">
      <dgm:prSet/>
      <dgm:spPr/>
      <dgm:t>
        <a:bodyPr/>
        <a:lstStyle/>
        <a:p>
          <a:endParaRPr lang="zh-CN" altLang="en-US" sz="1200" b="1">
            <a:solidFill>
              <a:schemeClr val="bg1"/>
            </a:solidFill>
          </a:endParaRPr>
        </a:p>
      </dgm:t>
    </dgm:pt>
    <dgm:pt modelId="{5C1A49DC-895D-450E-A141-7D017F4C75FE}">
      <dgm:prSet phldrT="[文本]" custT="1"/>
      <dgm:spPr/>
      <dgm:t>
        <a:bodyPr/>
        <a:lstStyle/>
        <a:p>
          <a:r>
            <a:rPr lang="en-US" altLang="zh-CN" sz="1200" b="1" dirty="0" smtClean="0">
              <a:solidFill>
                <a:schemeClr val="bg1"/>
              </a:solidFill>
            </a:rPr>
            <a:t>Power grid enterprise</a:t>
          </a:r>
        </a:p>
        <a:p>
          <a:r>
            <a:rPr lang="zh-CN" altLang="en-US" sz="1200" b="1" dirty="0" smtClean="0">
              <a:solidFill>
                <a:schemeClr val="bg1"/>
              </a:solidFill>
            </a:rPr>
            <a:t>电网企业</a:t>
          </a:r>
          <a:endParaRPr lang="zh-CN" altLang="en-US" sz="1200" b="1" dirty="0">
            <a:solidFill>
              <a:schemeClr val="bg1"/>
            </a:solidFill>
          </a:endParaRPr>
        </a:p>
      </dgm:t>
    </dgm:pt>
    <dgm:pt modelId="{428B6767-1986-4134-B785-23823EF88F41}" type="parTrans" cxnId="{80B1F91C-DA80-44C9-B098-B1E53B70C524}">
      <dgm:prSet/>
      <dgm:spPr/>
      <dgm:t>
        <a:bodyPr/>
        <a:lstStyle/>
        <a:p>
          <a:endParaRPr lang="zh-CN" altLang="en-US" sz="1200" b="1">
            <a:solidFill>
              <a:schemeClr val="bg1"/>
            </a:solidFill>
          </a:endParaRPr>
        </a:p>
      </dgm:t>
    </dgm:pt>
    <dgm:pt modelId="{8E64045C-942D-4E04-A7AA-D17C74D11019}" type="sibTrans" cxnId="{80B1F91C-DA80-44C9-B098-B1E53B70C524}">
      <dgm:prSet/>
      <dgm:spPr/>
      <dgm:t>
        <a:bodyPr/>
        <a:lstStyle/>
        <a:p>
          <a:endParaRPr lang="zh-CN" altLang="en-US" sz="1200" b="1">
            <a:solidFill>
              <a:schemeClr val="bg1"/>
            </a:solidFill>
          </a:endParaRPr>
        </a:p>
      </dgm:t>
    </dgm:pt>
    <dgm:pt modelId="{F470247D-8B15-4B1D-9937-98CE9FEE9744}">
      <dgm:prSet phldrT="[文本]" custT="1"/>
      <dgm:spPr/>
      <dgm:t>
        <a:bodyPr/>
        <a:lstStyle/>
        <a:p>
          <a:r>
            <a:rPr lang="en-US" altLang="zh-CN" sz="1200" b="1" dirty="0" smtClean="0">
              <a:solidFill>
                <a:schemeClr val="bg1"/>
              </a:solidFill>
            </a:rPr>
            <a:t>Iron and steel enterprise</a:t>
          </a:r>
        </a:p>
        <a:p>
          <a:r>
            <a:rPr lang="zh-CN" altLang="en-US" sz="1200" b="1" dirty="0" smtClean="0">
              <a:solidFill>
                <a:schemeClr val="bg1"/>
              </a:solidFill>
            </a:rPr>
            <a:t>钢铁企业</a:t>
          </a:r>
          <a:endParaRPr lang="zh-CN" altLang="en-US" sz="1200" b="1" dirty="0">
            <a:solidFill>
              <a:schemeClr val="bg1"/>
            </a:solidFill>
          </a:endParaRPr>
        </a:p>
      </dgm:t>
    </dgm:pt>
    <dgm:pt modelId="{7D18EF42-338F-40C6-99DC-6B4DBF5EDCA6}" type="parTrans" cxnId="{89A4C28D-7E44-4100-AE7B-D9D0A49B037A}">
      <dgm:prSet/>
      <dgm:spPr/>
      <dgm:t>
        <a:bodyPr/>
        <a:lstStyle/>
        <a:p>
          <a:endParaRPr lang="zh-CN" altLang="en-US" sz="1200" b="1">
            <a:solidFill>
              <a:schemeClr val="bg1"/>
            </a:solidFill>
          </a:endParaRPr>
        </a:p>
      </dgm:t>
    </dgm:pt>
    <dgm:pt modelId="{EB647321-7482-4D0E-ADA4-591B041D95FE}" type="sibTrans" cxnId="{89A4C28D-7E44-4100-AE7B-D9D0A49B037A}">
      <dgm:prSet/>
      <dgm:spPr/>
      <dgm:t>
        <a:bodyPr/>
        <a:lstStyle/>
        <a:p>
          <a:endParaRPr lang="zh-CN" altLang="en-US" sz="1200" b="1">
            <a:solidFill>
              <a:schemeClr val="bg1"/>
            </a:solidFill>
          </a:endParaRPr>
        </a:p>
      </dgm:t>
    </dgm:pt>
    <dgm:pt modelId="{FE586DE3-E445-4F80-A7AD-B690E44B826C}">
      <dgm:prSet phldrT="[文本]" custT="1"/>
      <dgm:spPr/>
      <dgm:t>
        <a:bodyPr/>
        <a:lstStyle/>
        <a:p>
          <a:r>
            <a:rPr lang="en-US" altLang="zh-CN" sz="1200" b="1" dirty="0" smtClean="0">
              <a:solidFill>
                <a:schemeClr val="bg1"/>
              </a:solidFill>
            </a:rPr>
            <a:t>Chemical industry enterprise</a:t>
          </a:r>
        </a:p>
        <a:p>
          <a:r>
            <a:rPr lang="zh-CN" altLang="en-US" sz="1200" b="1" dirty="0" smtClean="0">
              <a:solidFill>
                <a:schemeClr val="bg1"/>
              </a:solidFill>
            </a:rPr>
            <a:t>化工企业</a:t>
          </a:r>
          <a:endParaRPr lang="zh-CN" altLang="en-US" sz="1200" b="1" dirty="0">
            <a:solidFill>
              <a:schemeClr val="bg1"/>
            </a:solidFill>
          </a:endParaRPr>
        </a:p>
      </dgm:t>
    </dgm:pt>
    <dgm:pt modelId="{E8507B89-0B22-4D2A-94B4-908C731D82A1}" type="parTrans" cxnId="{22281309-C21B-42D1-95C5-FC7B33245565}">
      <dgm:prSet/>
      <dgm:spPr/>
      <dgm:t>
        <a:bodyPr/>
        <a:lstStyle/>
        <a:p>
          <a:endParaRPr lang="zh-CN" altLang="en-US" sz="1200" b="1">
            <a:solidFill>
              <a:schemeClr val="bg1"/>
            </a:solidFill>
          </a:endParaRPr>
        </a:p>
      </dgm:t>
    </dgm:pt>
    <dgm:pt modelId="{94B6304F-F007-417E-907A-F4607521FB9F}" type="sibTrans" cxnId="{22281309-C21B-42D1-95C5-FC7B33245565}">
      <dgm:prSet/>
      <dgm:spPr/>
      <dgm:t>
        <a:bodyPr/>
        <a:lstStyle/>
        <a:p>
          <a:endParaRPr lang="zh-CN" altLang="en-US" sz="1200" b="1">
            <a:solidFill>
              <a:schemeClr val="bg1"/>
            </a:solidFill>
          </a:endParaRPr>
        </a:p>
      </dgm:t>
    </dgm:pt>
    <dgm:pt modelId="{4B9FEED9-E7FF-4FD7-98B4-9B9A3A67E6BB}">
      <dgm:prSet phldrT="[文本]" custT="1"/>
      <dgm:spPr/>
      <dgm:t>
        <a:bodyPr/>
        <a:lstStyle/>
        <a:p>
          <a:r>
            <a:rPr lang="en-US" altLang="zh-CN" sz="1200" b="1" dirty="0" smtClean="0">
              <a:solidFill>
                <a:schemeClr val="bg1"/>
              </a:solidFill>
            </a:rPr>
            <a:t>Aluminum smelting  enterprise</a:t>
          </a:r>
        </a:p>
        <a:p>
          <a:r>
            <a:rPr lang="zh-CN" altLang="en-US" sz="1200" b="1" dirty="0" smtClean="0">
              <a:solidFill>
                <a:schemeClr val="bg1"/>
              </a:solidFill>
            </a:rPr>
            <a:t>铝冶炼企业</a:t>
          </a:r>
          <a:endParaRPr lang="zh-CN" altLang="en-US" sz="1200" b="1" dirty="0">
            <a:solidFill>
              <a:schemeClr val="bg1"/>
            </a:solidFill>
          </a:endParaRPr>
        </a:p>
      </dgm:t>
    </dgm:pt>
    <dgm:pt modelId="{ED4BEF8A-05AE-48FB-8FD1-13D3C294B927}" type="parTrans" cxnId="{DE49C069-73B7-4ACB-8652-D107291525C1}">
      <dgm:prSet/>
      <dgm:spPr/>
      <dgm:t>
        <a:bodyPr/>
        <a:lstStyle/>
        <a:p>
          <a:endParaRPr lang="zh-CN" altLang="en-US" sz="1200" b="1">
            <a:solidFill>
              <a:schemeClr val="bg1"/>
            </a:solidFill>
          </a:endParaRPr>
        </a:p>
      </dgm:t>
    </dgm:pt>
    <dgm:pt modelId="{778874E7-347F-4E2F-ABCB-F73813FFCC7B}" type="sibTrans" cxnId="{DE49C069-73B7-4ACB-8652-D107291525C1}">
      <dgm:prSet/>
      <dgm:spPr/>
      <dgm:t>
        <a:bodyPr/>
        <a:lstStyle/>
        <a:p>
          <a:endParaRPr lang="zh-CN" altLang="en-US" sz="1200" b="1">
            <a:solidFill>
              <a:schemeClr val="bg1"/>
            </a:solidFill>
          </a:endParaRPr>
        </a:p>
      </dgm:t>
    </dgm:pt>
    <dgm:pt modelId="{7EAE2E26-7D98-4ED3-A070-D93F2DA8EAB4}">
      <dgm:prSet phldrT="[文本]" custT="1"/>
      <dgm:spPr/>
      <dgm:t>
        <a:bodyPr/>
        <a:lstStyle/>
        <a:p>
          <a:r>
            <a:rPr lang="en-US" altLang="zh-CN" sz="1200" b="1" dirty="0" smtClean="0">
              <a:solidFill>
                <a:schemeClr val="bg1"/>
              </a:solidFill>
            </a:rPr>
            <a:t>Magnesium smelting enterprise</a:t>
          </a:r>
        </a:p>
        <a:p>
          <a:r>
            <a:rPr lang="zh-CN" altLang="en-US" sz="1200" b="1" dirty="0" smtClean="0">
              <a:solidFill>
                <a:schemeClr val="bg1"/>
              </a:solidFill>
            </a:rPr>
            <a:t>镁冶炼企业</a:t>
          </a:r>
          <a:endParaRPr lang="zh-CN" altLang="en-US" sz="1200" b="1" dirty="0">
            <a:solidFill>
              <a:schemeClr val="bg1"/>
            </a:solidFill>
          </a:endParaRPr>
        </a:p>
      </dgm:t>
    </dgm:pt>
    <dgm:pt modelId="{160665BE-43B3-4474-BB64-128F7AB7F125}" type="parTrans" cxnId="{F60F27FC-C01E-4DB1-8D61-9F6BB4DF6650}">
      <dgm:prSet/>
      <dgm:spPr/>
      <dgm:t>
        <a:bodyPr/>
        <a:lstStyle/>
        <a:p>
          <a:endParaRPr lang="zh-CN" altLang="en-US" sz="1200" b="1">
            <a:solidFill>
              <a:schemeClr val="bg1"/>
            </a:solidFill>
          </a:endParaRPr>
        </a:p>
      </dgm:t>
    </dgm:pt>
    <dgm:pt modelId="{4F16CB21-42DC-4FE2-988D-3F7C6391C299}" type="sibTrans" cxnId="{F60F27FC-C01E-4DB1-8D61-9F6BB4DF6650}">
      <dgm:prSet/>
      <dgm:spPr/>
      <dgm:t>
        <a:bodyPr/>
        <a:lstStyle/>
        <a:p>
          <a:endParaRPr lang="zh-CN" altLang="en-US" sz="1200" b="1">
            <a:solidFill>
              <a:schemeClr val="bg1"/>
            </a:solidFill>
          </a:endParaRPr>
        </a:p>
      </dgm:t>
    </dgm:pt>
    <dgm:pt modelId="{3A1FE810-2C87-474F-992C-3E691A19BCF6}">
      <dgm:prSet phldrT="[文本]" custT="1"/>
      <dgm:spPr/>
      <dgm:t>
        <a:bodyPr/>
        <a:lstStyle/>
        <a:p>
          <a:r>
            <a:rPr lang="en-US" altLang="zh-CN" sz="1200" b="1" dirty="0" smtClean="0">
              <a:solidFill>
                <a:schemeClr val="bg1"/>
              </a:solidFill>
            </a:rPr>
            <a:t>Flat glass enterprise</a:t>
          </a:r>
        </a:p>
        <a:p>
          <a:r>
            <a:rPr lang="zh-CN" altLang="en-US" sz="1200" b="1" dirty="0" smtClean="0">
              <a:solidFill>
                <a:schemeClr val="bg1"/>
              </a:solidFill>
            </a:rPr>
            <a:t>平板玻璃企业</a:t>
          </a:r>
          <a:endParaRPr lang="zh-CN" altLang="en-US" sz="1200" b="1" dirty="0">
            <a:solidFill>
              <a:schemeClr val="bg1"/>
            </a:solidFill>
          </a:endParaRPr>
        </a:p>
      </dgm:t>
    </dgm:pt>
    <dgm:pt modelId="{7AA37DAA-303C-4565-A916-E0CCB0CD2B34}" type="parTrans" cxnId="{43B706E4-2E79-4BAE-9B84-4D94B92C8BF3}">
      <dgm:prSet/>
      <dgm:spPr/>
      <dgm:t>
        <a:bodyPr/>
        <a:lstStyle/>
        <a:p>
          <a:endParaRPr lang="zh-CN" altLang="en-US" sz="1200" b="1">
            <a:solidFill>
              <a:schemeClr val="bg1"/>
            </a:solidFill>
          </a:endParaRPr>
        </a:p>
      </dgm:t>
    </dgm:pt>
    <dgm:pt modelId="{0F3DF6CC-A823-45ED-BF66-637E9A287119}" type="sibTrans" cxnId="{43B706E4-2E79-4BAE-9B84-4D94B92C8BF3}">
      <dgm:prSet/>
      <dgm:spPr/>
      <dgm:t>
        <a:bodyPr/>
        <a:lstStyle/>
        <a:p>
          <a:endParaRPr lang="zh-CN" altLang="en-US" sz="1200" b="1">
            <a:solidFill>
              <a:schemeClr val="bg1"/>
            </a:solidFill>
          </a:endParaRPr>
        </a:p>
      </dgm:t>
    </dgm:pt>
    <dgm:pt modelId="{06A652FA-589F-4DE5-937D-D8CA40A3A734}">
      <dgm:prSet phldrT="[文本]" custT="1"/>
      <dgm:spPr/>
      <dgm:t>
        <a:bodyPr/>
        <a:lstStyle/>
        <a:p>
          <a:r>
            <a:rPr lang="en-US" altLang="zh-CN" sz="1200" b="1" dirty="0" smtClean="0">
              <a:solidFill>
                <a:schemeClr val="bg1"/>
              </a:solidFill>
            </a:rPr>
            <a:t>Cement enterprise</a:t>
          </a:r>
        </a:p>
        <a:p>
          <a:r>
            <a:rPr lang="zh-CN" altLang="en-US" sz="1200" b="1" dirty="0" smtClean="0">
              <a:solidFill>
                <a:schemeClr val="bg1"/>
              </a:solidFill>
            </a:rPr>
            <a:t>水泥企业</a:t>
          </a:r>
          <a:endParaRPr lang="zh-CN" altLang="en-US" sz="1200" b="1" dirty="0">
            <a:solidFill>
              <a:schemeClr val="bg1"/>
            </a:solidFill>
          </a:endParaRPr>
        </a:p>
      </dgm:t>
    </dgm:pt>
    <dgm:pt modelId="{D7BE5BB7-6272-434F-BF78-595548AC9807}" type="parTrans" cxnId="{4DEBD072-8A1F-44A6-A93F-38195E3DBFBD}">
      <dgm:prSet/>
      <dgm:spPr/>
      <dgm:t>
        <a:bodyPr/>
        <a:lstStyle/>
        <a:p>
          <a:endParaRPr lang="zh-CN" altLang="en-US" sz="1200" b="1">
            <a:solidFill>
              <a:schemeClr val="bg1"/>
            </a:solidFill>
          </a:endParaRPr>
        </a:p>
      </dgm:t>
    </dgm:pt>
    <dgm:pt modelId="{A360DAF0-F9DF-4ED5-8CB6-FA3B922859E6}" type="sibTrans" cxnId="{4DEBD072-8A1F-44A6-A93F-38195E3DBFBD}">
      <dgm:prSet/>
      <dgm:spPr/>
      <dgm:t>
        <a:bodyPr/>
        <a:lstStyle/>
        <a:p>
          <a:endParaRPr lang="zh-CN" altLang="en-US" sz="1200" b="1">
            <a:solidFill>
              <a:schemeClr val="bg1"/>
            </a:solidFill>
          </a:endParaRPr>
        </a:p>
      </dgm:t>
    </dgm:pt>
    <dgm:pt modelId="{F8F0EE9C-7EF8-458B-B98B-E670FA3CE529}">
      <dgm:prSet phldrT="[文本]" custT="1"/>
      <dgm:spPr/>
      <dgm:t>
        <a:bodyPr/>
        <a:lstStyle/>
        <a:p>
          <a:r>
            <a:rPr lang="en-US" altLang="zh-CN" sz="1200" b="1" dirty="0" smtClean="0">
              <a:solidFill>
                <a:schemeClr val="bg1"/>
              </a:solidFill>
            </a:rPr>
            <a:t>Civil aviation</a:t>
          </a:r>
        </a:p>
        <a:p>
          <a:r>
            <a:rPr lang="zh-CN" altLang="en-US" sz="1200" b="1" dirty="0" smtClean="0">
              <a:solidFill>
                <a:schemeClr val="bg1"/>
              </a:solidFill>
            </a:rPr>
            <a:t>民航企业</a:t>
          </a:r>
          <a:endParaRPr lang="zh-CN" altLang="en-US" sz="1200" b="1" dirty="0">
            <a:solidFill>
              <a:schemeClr val="bg1"/>
            </a:solidFill>
          </a:endParaRPr>
        </a:p>
      </dgm:t>
    </dgm:pt>
    <dgm:pt modelId="{1CE8C97A-9243-4E8B-9BA1-F761B1F2336F}" type="parTrans" cxnId="{A1D950BE-509D-4FF4-B3B4-E05A3F2CA105}">
      <dgm:prSet/>
      <dgm:spPr/>
      <dgm:t>
        <a:bodyPr/>
        <a:lstStyle/>
        <a:p>
          <a:endParaRPr lang="zh-CN" altLang="en-US" sz="1200" b="1">
            <a:solidFill>
              <a:schemeClr val="bg1"/>
            </a:solidFill>
          </a:endParaRPr>
        </a:p>
      </dgm:t>
    </dgm:pt>
    <dgm:pt modelId="{A20EAE11-648A-4702-94EE-11CBC5A76200}" type="sibTrans" cxnId="{A1D950BE-509D-4FF4-B3B4-E05A3F2CA105}">
      <dgm:prSet/>
      <dgm:spPr/>
      <dgm:t>
        <a:bodyPr/>
        <a:lstStyle/>
        <a:p>
          <a:endParaRPr lang="zh-CN" altLang="en-US" sz="1200" b="1">
            <a:solidFill>
              <a:schemeClr val="bg1"/>
            </a:solidFill>
          </a:endParaRPr>
        </a:p>
      </dgm:t>
    </dgm:pt>
    <dgm:pt modelId="{2CB5BE82-46B7-4395-9533-30D69D65E10A}">
      <dgm:prSet phldrT="[文本]" custT="1"/>
      <dgm:spPr/>
      <dgm:t>
        <a:bodyPr/>
        <a:lstStyle/>
        <a:p>
          <a:r>
            <a:rPr lang="en-US" sz="1200" b="1" dirty="0" smtClean="0">
              <a:solidFill>
                <a:schemeClr val="bg1"/>
              </a:solidFill>
            </a:rPr>
            <a:t>Ceramic production enterprise</a:t>
          </a:r>
        </a:p>
        <a:p>
          <a:r>
            <a:rPr lang="zh-CN" altLang="en-US" sz="1200" b="1" dirty="0" smtClean="0">
              <a:solidFill>
                <a:schemeClr val="bg1"/>
              </a:solidFill>
            </a:rPr>
            <a:t>陶瓷企业</a:t>
          </a:r>
          <a:endParaRPr lang="zh-CN" altLang="en-US" sz="1200" b="1" dirty="0">
            <a:solidFill>
              <a:schemeClr val="bg1"/>
            </a:solidFill>
          </a:endParaRPr>
        </a:p>
      </dgm:t>
    </dgm:pt>
    <dgm:pt modelId="{9EF18575-2292-4B75-A382-19371D043D31}" type="parTrans" cxnId="{1CCCB661-65DD-4D4F-9F2E-382BFAA101CC}">
      <dgm:prSet/>
      <dgm:spPr/>
      <dgm:t>
        <a:bodyPr/>
        <a:lstStyle/>
        <a:p>
          <a:endParaRPr lang="zh-CN" altLang="en-US" sz="1200" b="1">
            <a:solidFill>
              <a:schemeClr val="bg1"/>
            </a:solidFill>
          </a:endParaRPr>
        </a:p>
      </dgm:t>
    </dgm:pt>
    <dgm:pt modelId="{4CEDD1C9-B1FC-449E-9D5D-B087760AE7FB}" type="sibTrans" cxnId="{1CCCB661-65DD-4D4F-9F2E-382BFAA101CC}">
      <dgm:prSet/>
      <dgm:spPr/>
      <dgm:t>
        <a:bodyPr/>
        <a:lstStyle/>
        <a:p>
          <a:endParaRPr lang="zh-CN" altLang="en-US" sz="1200" b="1">
            <a:solidFill>
              <a:schemeClr val="bg1"/>
            </a:solidFill>
          </a:endParaRPr>
        </a:p>
      </dgm:t>
    </dgm:pt>
    <dgm:pt modelId="{8C6B5BCB-7FBD-4EA8-8199-54F5A5837E37}">
      <dgm:prSet phldrT="[文本]" custT="1"/>
      <dgm:spPr>
        <a:solidFill>
          <a:srgbClr val="00B050"/>
        </a:solidFill>
      </dgm:spPr>
      <dgm:t>
        <a:bodyPr/>
        <a:lstStyle/>
        <a:p>
          <a:r>
            <a:rPr lang="en-US" altLang="zh-CN" sz="1200" b="1" dirty="0" smtClean="0">
              <a:solidFill>
                <a:schemeClr val="bg1"/>
              </a:solidFill>
            </a:rPr>
            <a:t>Generic guideline</a:t>
          </a:r>
        </a:p>
        <a:p>
          <a:r>
            <a:rPr lang="zh-CN" altLang="en-US" sz="1200" b="1" dirty="0" smtClean="0">
              <a:solidFill>
                <a:schemeClr val="bg1"/>
              </a:solidFill>
            </a:rPr>
            <a:t>通则</a:t>
          </a:r>
          <a:endParaRPr lang="zh-CN" altLang="en-US" sz="1200" b="1" dirty="0">
            <a:solidFill>
              <a:schemeClr val="bg1"/>
            </a:solidFill>
          </a:endParaRPr>
        </a:p>
      </dgm:t>
    </dgm:pt>
    <dgm:pt modelId="{7B561FFD-F09A-40DE-B7DE-926DA83B3B0D}" type="parTrans" cxnId="{56484B45-0BBA-46F4-80AA-1E4D92D9160F}">
      <dgm:prSet/>
      <dgm:spPr/>
      <dgm:t>
        <a:bodyPr/>
        <a:lstStyle/>
        <a:p>
          <a:endParaRPr lang="zh-CN" altLang="en-US"/>
        </a:p>
      </dgm:t>
    </dgm:pt>
    <dgm:pt modelId="{3F3567A9-590B-4C12-839F-529C193CA1CD}" type="sibTrans" cxnId="{56484B45-0BBA-46F4-80AA-1E4D92D9160F}">
      <dgm:prSet/>
      <dgm:spPr/>
      <dgm:t>
        <a:bodyPr/>
        <a:lstStyle/>
        <a:p>
          <a:endParaRPr lang="zh-CN" altLang="en-US"/>
        </a:p>
      </dgm:t>
    </dgm:pt>
    <dgm:pt modelId="{82766016-997F-4B2D-8D2B-A3B772DA6842}" type="pres">
      <dgm:prSet presAssocID="{C7483400-9F77-4534-BFF9-FEA5ED9B5317}" presName="diagram" presStyleCnt="0">
        <dgm:presLayoutVars>
          <dgm:dir/>
          <dgm:resizeHandles val="exact"/>
        </dgm:presLayoutVars>
      </dgm:prSet>
      <dgm:spPr/>
      <dgm:t>
        <a:bodyPr/>
        <a:lstStyle/>
        <a:p>
          <a:endParaRPr lang="zh-CN" altLang="en-US"/>
        </a:p>
      </dgm:t>
    </dgm:pt>
    <dgm:pt modelId="{1419A621-5219-46A6-B0A8-02CAEE7FA4F8}" type="pres">
      <dgm:prSet presAssocID="{8C6B5BCB-7FBD-4EA8-8199-54F5A5837E37}" presName="node" presStyleLbl="node1" presStyleIdx="0" presStyleCnt="11">
        <dgm:presLayoutVars>
          <dgm:bulletEnabled val="1"/>
        </dgm:presLayoutVars>
      </dgm:prSet>
      <dgm:spPr/>
      <dgm:t>
        <a:bodyPr/>
        <a:lstStyle/>
        <a:p>
          <a:endParaRPr lang="zh-CN" altLang="en-US"/>
        </a:p>
      </dgm:t>
    </dgm:pt>
    <dgm:pt modelId="{26CBED25-7D57-4C74-B3F3-26632DDFE67D}" type="pres">
      <dgm:prSet presAssocID="{3F3567A9-590B-4C12-839F-529C193CA1CD}" presName="sibTrans" presStyleCnt="0"/>
      <dgm:spPr/>
    </dgm:pt>
    <dgm:pt modelId="{FA07D8B6-95DE-4FC9-9B50-CDA48B84CC86}" type="pres">
      <dgm:prSet presAssocID="{3CB88C28-CD36-4856-B367-C98F74BA2680}" presName="node" presStyleLbl="node1" presStyleIdx="1" presStyleCnt="11">
        <dgm:presLayoutVars>
          <dgm:bulletEnabled val="1"/>
        </dgm:presLayoutVars>
      </dgm:prSet>
      <dgm:spPr/>
      <dgm:t>
        <a:bodyPr/>
        <a:lstStyle/>
        <a:p>
          <a:endParaRPr lang="zh-CN" altLang="en-US"/>
        </a:p>
      </dgm:t>
    </dgm:pt>
    <dgm:pt modelId="{C3F3EDC0-5E0C-491D-BBC3-ADDCDA23F737}" type="pres">
      <dgm:prSet presAssocID="{AED721F0-4361-4A8B-BEB2-411907EE2C9F}" presName="sibTrans" presStyleCnt="0"/>
      <dgm:spPr/>
    </dgm:pt>
    <dgm:pt modelId="{DC1FE8C9-33F9-4932-BEB8-9C96BCBDA7EB}" type="pres">
      <dgm:prSet presAssocID="{5C1A49DC-895D-450E-A141-7D017F4C75FE}" presName="node" presStyleLbl="node1" presStyleIdx="2" presStyleCnt="11">
        <dgm:presLayoutVars>
          <dgm:bulletEnabled val="1"/>
        </dgm:presLayoutVars>
      </dgm:prSet>
      <dgm:spPr/>
      <dgm:t>
        <a:bodyPr/>
        <a:lstStyle/>
        <a:p>
          <a:endParaRPr lang="zh-CN" altLang="en-US"/>
        </a:p>
      </dgm:t>
    </dgm:pt>
    <dgm:pt modelId="{FC9FDEF7-30C4-456E-AD5A-F29F4B12519A}" type="pres">
      <dgm:prSet presAssocID="{8E64045C-942D-4E04-A7AA-D17C74D11019}" presName="sibTrans" presStyleCnt="0"/>
      <dgm:spPr/>
    </dgm:pt>
    <dgm:pt modelId="{BD01B341-D46B-4D13-A9E8-58C04AF78862}" type="pres">
      <dgm:prSet presAssocID="{F470247D-8B15-4B1D-9937-98CE9FEE9744}" presName="node" presStyleLbl="node1" presStyleIdx="3" presStyleCnt="11">
        <dgm:presLayoutVars>
          <dgm:bulletEnabled val="1"/>
        </dgm:presLayoutVars>
      </dgm:prSet>
      <dgm:spPr/>
      <dgm:t>
        <a:bodyPr/>
        <a:lstStyle/>
        <a:p>
          <a:endParaRPr lang="zh-CN" altLang="en-US"/>
        </a:p>
      </dgm:t>
    </dgm:pt>
    <dgm:pt modelId="{89591C07-D62D-4C10-ADB6-31CA38A74527}" type="pres">
      <dgm:prSet presAssocID="{EB647321-7482-4D0E-ADA4-591B041D95FE}" presName="sibTrans" presStyleCnt="0"/>
      <dgm:spPr/>
    </dgm:pt>
    <dgm:pt modelId="{98886390-92B6-4988-8006-AA24C766ECBA}" type="pres">
      <dgm:prSet presAssocID="{FE586DE3-E445-4F80-A7AD-B690E44B826C}" presName="node" presStyleLbl="node1" presStyleIdx="4" presStyleCnt="11">
        <dgm:presLayoutVars>
          <dgm:bulletEnabled val="1"/>
        </dgm:presLayoutVars>
      </dgm:prSet>
      <dgm:spPr/>
      <dgm:t>
        <a:bodyPr/>
        <a:lstStyle/>
        <a:p>
          <a:endParaRPr lang="zh-CN" altLang="en-US"/>
        </a:p>
      </dgm:t>
    </dgm:pt>
    <dgm:pt modelId="{E126DBD3-25CA-42E6-A9A5-28BA1F056F35}" type="pres">
      <dgm:prSet presAssocID="{94B6304F-F007-417E-907A-F4607521FB9F}" presName="sibTrans" presStyleCnt="0"/>
      <dgm:spPr/>
    </dgm:pt>
    <dgm:pt modelId="{496EBE5A-88D3-47BF-9DE3-1C9AB76ADAB1}" type="pres">
      <dgm:prSet presAssocID="{4B9FEED9-E7FF-4FD7-98B4-9B9A3A67E6BB}" presName="node" presStyleLbl="node1" presStyleIdx="5" presStyleCnt="11">
        <dgm:presLayoutVars>
          <dgm:bulletEnabled val="1"/>
        </dgm:presLayoutVars>
      </dgm:prSet>
      <dgm:spPr/>
      <dgm:t>
        <a:bodyPr/>
        <a:lstStyle/>
        <a:p>
          <a:endParaRPr lang="zh-CN" altLang="en-US"/>
        </a:p>
      </dgm:t>
    </dgm:pt>
    <dgm:pt modelId="{00B19FAE-4929-432B-B589-A4B835E03725}" type="pres">
      <dgm:prSet presAssocID="{778874E7-347F-4E2F-ABCB-F73813FFCC7B}" presName="sibTrans" presStyleCnt="0"/>
      <dgm:spPr/>
    </dgm:pt>
    <dgm:pt modelId="{C1F941F3-7962-4A99-91BF-877EBE70ABA2}" type="pres">
      <dgm:prSet presAssocID="{7EAE2E26-7D98-4ED3-A070-D93F2DA8EAB4}" presName="node" presStyleLbl="node1" presStyleIdx="6" presStyleCnt="11">
        <dgm:presLayoutVars>
          <dgm:bulletEnabled val="1"/>
        </dgm:presLayoutVars>
      </dgm:prSet>
      <dgm:spPr/>
      <dgm:t>
        <a:bodyPr/>
        <a:lstStyle/>
        <a:p>
          <a:endParaRPr lang="zh-CN" altLang="en-US"/>
        </a:p>
      </dgm:t>
    </dgm:pt>
    <dgm:pt modelId="{F04D708F-EE83-4053-9650-35225CDA0789}" type="pres">
      <dgm:prSet presAssocID="{4F16CB21-42DC-4FE2-988D-3F7C6391C299}" presName="sibTrans" presStyleCnt="0"/>
      <dgm:spPr/>
    </dgm:pt>
    <dgm:pt modelId="{5DBBD2DB-DF8C-481B-85C7-2CEA08062F63}" type="pres">
      <dgm:prSet presAssocID="{3A1FE810-2C87-474F-992C-3E691A19BCF6}" presName="node" presStyleLbl="node1" presStyleIdx="7" presStyleCnt="11">
        <dgm:presLayoutVars>
          <dgm:bulletEnabled val="1"/>
        </dgm:presLayoutVars>
      </dgm:prSet>
      <dgm:spPr/>
      <dgm:t>
        <a:bodyPr/>
        <a:lstStyle/>
        <a:p>
          <a:endParaRPr lang="zh-CN" altLang="en-US"/>
        </a:p>
      </dgm:t>
    </dgm:pt>
    <dgm:pt modelId="{F28F9CD2-655D-4652-8E84-9EA329E42C25}" type="pres">
      <dgm:prSet presAssocID="{0F3DF6CC-A823-45ED-BF66-637E9A287119}" presName="sibTrans" presStyleCnt="0"/>
      <dgm:spPr/>
    </dgm:pt>
    <dgm:pt modelId="{D2D81C68-B23B-4A80-A795-10591B82723A}" type="pres">
      <dgm:prSet presAssocID="{06A652FA-589F-4DE5-937D-D8CA40A3A734}" presName="node" presStyleLbl="node1" presStyleIdx="8" presStyleCnt="11">
        <dgm:presLayoutVars>
          <dgm:bulletEnabled val="1"/>
        </dgm:presLayoutVars>
      </dgm:prSet>
      <dgm:spPr/>
      <dgm:t>
        <a:bodyPr/>
        <a:lstStyle/>
        <a:p>
          <a:endParaRPr lang="zh-CN" altLang="en-US"/>
        </a:p>
      </dgm:t>
    </dgm:pt>
    <dgm:pt modelId="{F14684A2-1C24-4505-A413-663CF0612F92}" type="pres">
      <dgm:prSet presAssocID="{A360DAF0-F9DF-4ED5-8CB6-FA3B922859E6}" presName="sibTrans" presStyleCnt="0"/>
      <dgm:spPr/>
    </dgm:pt>
    <dgm:pt modelId="{4C1BFB01-7892-4439-ACBA-7471042D5AA4}" type="pres">
      <dgm:prSet presAssocID="{2CB5BE82-46B7-4395-9533-30D69D65E10A}" presName="node" presStyleLbl="node1" presStyleIdx="9" presStyleCnt="11">
        <dgm:presLayoutVars>
          <dgm:bulletEnabled val="1"/>
        </dgm:presLayoutVars>
      </dgm:prSet>
      <dgm:spPr/>
      <dgm:t>
        <a:bodyPr/>
        <a:lstStyle/>
        <a:p>
          <a:endParaRPr lang="zh-CN" altLang="en-US"/>
        </a:p>
      </dgm:t>
    </dgm:pt>
    <dgm:pt modelId="{AAA40049-D4E2-4FDC-BC46-B7A14A7B7FA7}" type="pres">
      <dgm:prSet presAssocID="{4CEDD1C9-B1FC-449E-9D5D-B087760AE7FB}" presName="sibTrans" presStyleCnt="0"/>
      <dgm:spPr/>
    </dgm:pt>
    <dgm:pt modelId="{BC89904A-72F6-4700-89AA-DD82AA31F22C}" type="pres">
      <dgm:prSet presAssocID="{F8F0EE9C-7EF8-458B-B98B-E670FA3CE529}" presName="node" presStyleLbl="node1" presStyleIdx="10" presStyleCnt="11">
        <dgm:presLayoutVars>
          <dgm:bulletEnabled val="1"/>
        </dgm:presLayoutVars>
      </dgm:prSet>
      <dgm:spPr/>
      <dgm:t>
        <a:bodyPr/>
        <a:lstStyle/>
        <a:p>
          <a:endParaRPr lang="zh-CN" altLang="en-US"/>
        </a:p>
      </dgm:t>
    </dgm:pt>
  </dgm:ptLst>
  <dgm:cxnLst>
    <dgm:cxn modelId="{DE49C069-73B7-4ACB-8652-D107291525C1}" srcId="{C7483400-9F77-4534-BFF9-FEA5ED9B5317}" destId="{4B9FEED9-E7FF-4FD7-98B4-9B9A3A67E6BB}" srcOrd="5" destOrd="0" parTransId="{ED4BEF8A-05AE-48FB-8FD1-13D3C294B927}" sibTransId="{778874E7-347F-4E2F-ABCB-F73813FFCC7B}"/>
    <dgm:cxn modelId="{89A4C28D-7E44-4100-AE7B-D9D0A49B037A}" srcId="{C7483400-9F77-4534-BFF9-FEA5ED9B5317}" destId="{F470247D-8B15-4B1D-9937-98CE9FEE9744}" srcOrd="3" destOrd="0" parTransId="{7D18EF42-338F-40C6-99DC-6B4DBF5EDCA6}" sibTransId="{EB647321-7482-4D0E-ADA4-591B041D95FE}"/>
    <dgm:cxn modelId="{59BB0CF9-8233-4647-B88F-859E83B6BF18}" type="presOf" srcId="{2CB5BE82-46B7-4395-9533-30D69D65E10A}" destId="{4C1BFB01-7892-4439-ACBA-7471042D5AA4}" srcOrd="0" destOrd="0" presId="urn:microsoft.com/office/officeart/2005/8/layout/default"/>
    <dgm:cxn modelId="{C142162E-BCFF-4514-87A6-1ADD48911525}" type="presOf" srcId="{7EAE2E26-7D98-4ED3-A070-D93F2DA8EAB4}" destId="{C1F941F3-7962-4A99-91BF-877EBE70ABA2}" srcOrd="0" destOrd="0" presId="urn:microsoft.com/office/officeart/2005/8/layout/default"/>
    <dgm:cxn modelId="{8CAF1455-A974-4241-AF78-EDA605BCE954}" type="presOf" srcId="{4B9FEED9-E7FF-4FD7-98B4-9B9A3A67E6BB}" destId="{496EBE5A-88D3-47BF-9DE3-1C9AB76ADAB1}" srcOrd="0" destOrd="0" presId="urn:microsoft.com/office/officeart/2005/8/layout/default"/>
    <dgm:cxn modelId="{B88472F2-33CD-47CB-AADF-0EFEE679903A}" type="presOf" srcId="{06A652FA-589F-4DE5-937D-D8CA40A3A734}" destId="{D2D81C68-B23B-4A80-A795-10591B82723A}" srcOrd="0" destOrd="0" presId="urn:microsoft.com/office/officeart/2005/8/layout/default"/>
    <dgm:cxn modelId="{90C96C44-F961-4973-9E80-D5844568C2A7}" type="presOf" srcId="{3CB88C28-CD36-4856-B367-C98F74BA2680}" destId="{FA07D8B6-95DE-4FC9-9B50-CDA48B84CC86}" srcOrd="0" destOrd="0" presId="urn:microsoft.com/office/officeart/2005/8/layout/default"/>
    <dgm:cxn modelId="{E20D8CA5-A65C-46F0-A2F8-F2C5B4BAC589}" type="presOf" srcId="{FE586DE3-E445-4F80-A7AD-B690E44B826C}" destId="{98886390-92B6-4988-8006-AA24C766ECBA}" srcOrd="0" destOrd="0" presId="urn:microsoft.com/office/officeart/2005/8/layout/default"/>
    <dgm:cxn modelId="{1B6044F8-0E4E-48BB-8954-046234F1C83D}" type="presOf" srcId="{5C1A49DC-895D-450E-A141-7D017F4C75FE}" destId="{DC1FE8C9-33F9-4932-BEB8-9C96BCBDA7EB}" srcOrd="0" destOrd="0" presId="urn:microsoft.com/office/officeart/2005/8/layout/default"/>
    <dgm:cxn modelId="{4DEBD072-8A1F-44A6-A93F-38195E3DBFBD}" srcId="{C7483400-9F77-4534-BFF9-FEA5ED9B5317}" destId="{06A652FA-589F-4DE5-937D-D8CA40A3A734}" srcOrd="8" destOrd="0" parTransId="{D7BE5BB7-6272-434F-BF78-595548AC9807}" sibTransId="{A360DAF0-F9DF-4ED5-8CB6-FA3B922859E6}"/>
    <dgm:cxn modelId="{60EE5283-8A22-481E-975A-1BD9C562AD27}" type="presOf" srcId="{F8F0EE9C-7EF8-458B-B98B-E670FA3CE529}" destId="{BC89904A-72F6-4700-89AA-DD82AA31F22C}" srcOrd="0" destOrd="0" presId="urn:microsoft.com/office/officeart/2005/8/layout/default"/>
    <dgm:cxn modelId="{67327EFE-E719-4E72-A15C-FF7CE974E33B}" type="presOf" srcId="{3A1FE810-2C87-474F-992C-3E691A19BCF6}" destId="{5DBBD2DB-DF8C-481B-85C7-2CEA08062F63}" srcOrd="0" destOrd="0" presId="urn:microsoft.com/office/officeart/2005/8/layout/default"/>
    <dgm:cxn modelId="{1CCCB661-65DD-4D4F-9F2E-382BFAA101CC}" srcId="{C7483400-9F77-4534-BFF9-FEA5ED9B5317}" destId="{2CB5BE82-46B7-4395-9533-30D69D65E10A}" srcOrd="9" destOrd="0" parTransId="{9EF18575-2292-4B75-A382-19371D043D31}" sibTransId="{4CEDD1C9-B1FC-449E-9D5D-B087760AE7FB}"/>
    <dgm:cxn modelId="{43B706E4-2E79-4BAE-9B84-4D94B92C8BF3}" srcId="{C7483400-9F77-4534-BFF9-FEA5ED9B5317}" destId="{3A1FE810-2C87-474F-992C-3E691A19BCF6}" srcOrd="7" destOrd="0" parTransId="{7AA37DAA-303C-4565-A916-E0CCB0CD2B34}" sibTransId="{0F3DF6CC-A823-45ED-BF66-637E9A287119}"/>
    <dgm:cxn modelId="{F60F27FC-C01E-4DB1-8D61-9F6BB4DF6650}" srcId="{C7483400-9F77-4534-BFF9-FEA5ED9B5317}" destId="{7EAE2E26-7D98-4ED3-A070-D93F2DA8EAB4}" srcOrd="6" destOrd="0" parTransId="{160665BE-43B3-4474-BB64-128F7AB7F125}" sibTransId="{4F16CB21-42DC-4FE2-988D-3F7C6391C299}"/>
    <dgm:cxn modelId="{80B1F91C-DA80-44C9-B098-B1E53B70C524}" srcId="{C7483400-9F77-4534-BFF9-FEA5ED9B5317}" destId="{5C1A49DC-895D-450E-A141-7D017F4C75FE}" srcOrd="2" destOrd="0" parTransId="{428B6767-1986-4134-B785-23823EF88F41}" sibTransId="{8E64045C-942D-4E04-A7AA-D17C74D11019}"/>
    <dgm:cxn modelId="{22281309-C21B-42D1-95C5-FC7B33245565}" srcId="{C7483400-9F77-4534-BFF9-FEA5ED9B5317}" destId="{FE586DE3-E445-4F80-A7AD-B690E44B826C}" srcOrd="4" destOrd="0" parTransId="{E8507B89-0B22-4D2A-94B4-908C731D82A1}" sibTransId="{94B6304F-F007-417E-907A-F4607521FB9F}"/>
    <dgm:cxn modelId="{8D736806-DD49-4BFA-98E3-189271B391F8}" type="presOf" srcId="{8C6B5BCB-7FBD-4EA8-8199-54F5A5837E37}" destId="{1419A621-5219-46A6-B0A8-02CAEE7FA4F8}" srcOrd="0" destOrd="0" presId="urn:microsoft.com/office/officeart/2005/8/layout/default"/>
    <dgm:cxn modelId="{4A688BE6-25A0-477A-BE08-DBF831A2409A}" type="presOf" srcId="{C7483400-9F77-4534-BFF9-FEA5ED9B5317}" destId="{82766016-997F-4B2D-8D2B-A3B772DA6842}" srcOrd="0" destOrd="0" presId="urn:microsoft.com/office/officeart/2005/8/layout/default"/>
    <dgm:cxn modelId="{56484B45-0BBA-46F4-80AA-1E4D92D9160F}" srcId="{C7483400-9F77-4534-BFF9-FEA5ED9B5317}" destId="{8C6B5BCB-7FBD-4EA8-8199-54F5A5837E37}" srcOrd="0" destOrd="0" parTransId="{7B561FFD-F09A-40DE-B7DE-926DA83B3B0D}" sibTransId="{3F3567A9-590B-4C12-839F-529C193CA1CD}"/>
    <dgm:cxn modelId="{BFA8A695-3FBD-4371-85A6-89A2BABA3933}" srcId="{C7483400-9F77-4534-BFF9-FEA5ED9B5317}" destId="{3CB88C28-CD36-4856-B367-C98F74BA2680}" srcOrd="1" destOrd="0" parTransId="{D11779C1-E4E2-4873-93E5-07D0DDC4558E}" sibTransId="{AED721F0-4361-4A8B-BEB2-411907EE2C9F}"/>
    <dgm:cxn modelId="{973E1D1A-E0B0-4A49-96A1-299051E8E392}" type="presOf" srcId="{F470247D-8B15-4B1D-9937-98CE9FEE9744}" destId="{BD01B341-D46B-4D13-A9E8-58C04AF78862}" srcOrd="0" destOrd="0" presId="urn:microsoft.com/office/officeart/2005/8/layout/default"/>
    <dgm:cxn modelId="{A1D950BE-509D-4FF4-B3B4-E05A3F2CA105}" srcId="{C7483400-9F77-4534-BFF9-FEA5ED9B5317}" destId="{F8F0EE9C-7EF8-458B-B98B-E670FA3CE529}" srcOrd="10" destOrd="0" parTransId="{1CE8C97A-9243-4E8B-9BA1-F761B1F2336F}" sibTransId="{A20EAE11-648A-4702-94EE-11CBC5A76200}"/>
    <dgm:cxn modelId="{AC2F08D7-8F26-4AFA-B36F-EBC1015C40D4}" type="presParOf" srcId="{82766016-997F-4B2D-8D2B-A3B772DA6842}" destId="{1419A621-5219-46A6-B0A8-02CAEE7FA4F8}" srcOrd="0" destOrd="0" presId="urn:microsoft.com/office/officeart/2005/8/layout/default"/>
    <dgm:cxn modelId="{5E8F56C3-C6D5-49DF-8E1C-251FD8B4CD8C}" type="presParOf" srcId="{82766016-997F-4B2D-8D2B-A3B772DA6842}" destId="{26CBED25-7D57-4C74-B3F3-26632DDFE67D}" srcOrd="1" destOrd="0" presId="urn:microsoft.com/office/officeart/2005/8/layout/default"/>
    <dgm:cxn modelId="{D3089F9F-132E-44BA-9C38-4E2F6EDEF3BA}" type="presParOf" srcId="{82766016-997F-4B2D-8D2B-A3B772DA6842}" destId="{FA07D8B6-95DE-4FC9-9B50-CDA48B84CC86}" srcOrd="2" destOrd="0" presId="urn:microsoft.com/office/officeart/2005/8/layout/default"/>
    <dgm:cxn modelId="{97781BC3-5D8E-4D26-92D5-F7A1E70C47FE}" type="presParOf" srcId="{82766016-997F-4B2D-8D2B-A3B772DA6842}" destId="{C3F3EDC0-5E0C-491D-BBC3-ADDCDA23F737}" srcOrd="3" destOrd="0" presId="urn:microsoft.com/office/officeart/2005/8/layout/default"/>
    <dgm:cxn modelId="{164B3ACE-777F-4932-8A7D-004EA8EDBA8A}" type="presParOf" srcId="{82766016-997F-4B2D-8D2B-A3B772DA6842}" destId="{DC1FE8C9-33F9-4932-BEB8-9C96BCBDA7EB}" srcOrd="4" destOrd="0" presId="urn:microsoft.com/office/officeart/2005/8/layout/default"/>
    <dgm:cxn modelId="{9DAB2C35-BBB9-4ACB-AF5A-C5547727D207}" type="presParOf" srcId="{82766016-997F-4B2D-8D2B-A3B772DA6842}" destId="{FC9FDEF7-30C4-456E-AD5A-F29F4B12519A}" srcOrd="5" destOrd="0" presId="urn:microsoft.com/office/officeart/2005/8/layout/default"/>
    <dgm:cxn modelId="{0D78787D-DD46-4B4C-A9F6-334119AA5637}" type="presParOf" srcId="{82766016-997F-4B2D-8D2B-A3B772DA6842}" destId="{BD01B341-D46B-4D13-A9E8-58C04AF78862}" srcOrd="6" destOrd="0" presId="urn:microsoft.com/office/officeart/2005/8/layout/default"/>
    <dgm:cxn modelId="{93C64535-CC1C-4356-8E47-468730D9E004}" type="presParOf" srcId="{82766016-997F-4B2D-8D2B-A3B772DA6842}" destId="{89591C07-D62D-4C10-ADB6-31CA38A74527}" srcOrd="7" destOrd="0" presId="urn:microsoft.com/office/officeart/2005/8/layout/default"/>
    <dgm:cxn modelId="{3A4C27C5-D54D-4469-8730-3ED09CEDA611}" type="presParOf" srcId="{82766016-997F-4B2D-8D2B-A3B772DA6842}" destId="{98886390-92B6-4988-8006-AA24C766ECBA}" srcOrd="8" destOrd="0" presId="urn:microsoft.com/office/officeart/2005/8/layout/default"/>
    <dgm:cxn modelId="{7A66FA00-0004-485F-B4AB-9ADACABF8247}" type="presParOf" srcId="{82766016-997F-4B2D-8D2B-A3B772DA6842}" destId="{E126DBD3-25CA-42E6-A9A5-28BA1F056F35}" srcOrd="9" destOrd="0" presId="urn:microsoft.com/office/officeart/2005/8/layout/default"/>
    <dgm:cxn modelId="{A64EE345-3EBA-43AF-B20F-0514F9DA5787}" type="presParOf" srcId="{82766016-997F-4B2D-8D2B-A3B772DA6842}" destId="{496EBE5A-88D3-47BF-9DE3-1C9AB76ADAB1}" srcOrd="10" destOrd="0" presId="urn:microsoft.com/office/officeart/2005/8/layout/default"/>
    <dgm:cxn modelId="{71A8E408-6BFE-4483-9E33-13073887BDBB}" type="presParOf" srcId="{82766016-997F-4B2D-8D2B-A3B772DA6842}" destId="{00B19FAE-4929-432B-B589-A4B835E03725}" srcOrd="11" destOrd="0" presId="urn:microsoft.com/office/officeart/2005/8/layout/default"/>
    <dgm:cxn modelId="{055A05E4-60AC-4411-996C-7A7BD76656C9}" type="presParOf" srcId="{82766016-997F-4B2D-8D2B-A3B772DA6842}" destId="{C1F941F3-7962-4A99-91BF-877EBE70ABA2}" srcOrd="12" destOrd="0" presId="urn:microsoft.com/office/officeart/2005/8/layout/default"/>
    <dgm:cxn modelId="{4444A059-9CB0-4112-854A-CACCB7783C9A}" type="presParOf" srcId="{82766016-997F-4B2D-8D2B-A3B772DA6842}" destId="{F04D708F-EE83-4053-9650-35225CDA0789}" srcOrd="13" destOrd="0" presId="urn:microsoft.com/office/officeart/2005/8/layout/default"/>
    <dgm:cxn modelId="{A63A06A7-23A9-4183-A4AE-D99DDF52B04B}" type="presParOf" srcId="{82766016-997F-4B2D-8D2B-A3B772DA6842}" destId="{5DBBD2DB-DF8C-481B-85C7-2CEA08062F63}" srcOrd="14" destOrd="0" presId="urn:microsoft.com/office/officeart/2005/8/layout/default"/>
    <dgm:cxn modelId="{10E740E5-99F7-4705-94CE-8FB406D42AA6}" type="presParOf" srcId="{82766016-997F-4B2D-8D2B-A3B772DA6842}" destId="{F28F9CD2-655D-4652-8E84-9EA329E42C25}" srcOrd="15" destOrd="0" presId="urn:microsoft.com/office/officeart/2005/8/layout/default"/>
    <dgm:cxn modelId="{A1612ABA-C2D3-463C-A05F-420B271CC8D7}" type="presParOf" srcId="{82766016-997F-4B2D-8D2B-A3B772DA6842}" destId="{D2D81C68-B23B-4A80-A795-10591B82723A}" srcOrd="16" destOrd="0" presId="urn:microsoft.com/office/officeart/2005/8/layout/default"/>
    <dgm:cxn modelId="{A643AEFC-E84D-41BB-91B6-37B93162ACCE}" type="presParOf" srcId="{82766016-997F-4B2D-8D2B-A3B772DA6842}" destId="{F14684A2-1C24-4505-A413-663CF0612F92}" srcOrd="17" destOrd="0" presId="urn:microsoft.com/office/officeart/2005/8/layout/default"/>
    <dgm:cxn modelId="{82BC8199-A6B5-491D-84BC-A77451D5D537}" type="presParOf" srcId="{82766016-997F-4B2D-8D2B-A3B772DA6842}" destId="{4C1BFB01-7892-4439-ACBA-7471042D5AA4}" srcOrd="18" destOrd="0" presId="urn:microsoft.com/office/officeart/2005/8/layout/default"/>
    <dgm:cxn modelId="{92D179A3-1AFB-426E-B356-C89A46001B5B}" type="presParOf" srcId="{82766016-997F-4B2D-8D2B-A3B772DA6842}" destId="{AAA40049-D4E2-4FDC-BC46-B7A14A7B7FA7}" srcOrd="19" destOrd="0" presId="urn:microsoft.com/office/officeart/2005/8/layout/default"/>
    <dgm:cxn modelId="{0948491F-634E-4986-9A31-7A5575C8820C}" type="presParOf" srcId="{82766016-997F-4B2D-8D2B-A3B772DA6842}" destId="{BC89904A-72F6-4700-89AA-DD82AA31F22C}" srcOrd="2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37ADD8-93D3-49EF-BD39-1875F73B1A8A}">
      <dsp:nvSpPr>
        <dsp:cNvPr id="0" name=""/>
        <dsp:cNvSpPr/>
      </dsp:nvSpPr>
      <dsp:spPr>
        <a:xfrm rot="5400000">
          <a:off x="5160327" y="-2086456"/>
          <a:ext cx="871601"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34290" bIns="17145" numCol="1" spcCol="1270" anchor="ctr" anchorCtr="0">
          <a:noAutofit/>
        </a:bodyPr>
        <a:lstStyle/>
        <a:p>
          <a:pPr marL="57150" lvl="1" indent="-57150" algn="l" defTabSz="400050">
            <a:lnSpc>
              <a:spcPct val="90000"/>
            </a:lnSpc>
            <a:spcBef>
              <a:spcPct val="0"/>
            </a:spcBef>
            <a:spcAft>
              <a:spcPct val="15000"/>
            </a:spcAft>
            <a:buChar char="••"/>
          </a:pPr>
          <a:r>
            <a:rPr lang="en-US" altLang="zh-CN" sz="900" kern="1200" dirty="0" smtClean="0"/>
            <a:t>Standard system for GHG management</a:t>
          </a:r>
          <a:endParaRPr lang="zh-CN" altLang="en-US" sz="900" kern="1200" dirty="0"/>
        </a:p>
        <a:p>
          <a:pPr marL="57150" lvl="1" indent="-57150" algn="l" defTabSz="400050">
            <a:lnSpc>
              <a:spcPct val="90000"/>
            </a:lnSpc>
            <a:spcBef>
              <a:spcPct val="0"/>
            </a:spcBef>
            <a:spcAft>
              <a:spcPct val="15000"/>
            </a:spcAft>
            <a:buChar char="••"/>
          </a:pPr>
          <a:r>
            <a:rPr lang="en-US" altLang="zh-CN" sz="900" kern="1200" dirty="0" smtClean="0"/>
            <a:t>Measurement, reporting and verification methods</a:t>
          </a:r>
          <a:endParaRPr lang="zh-CN" altLang="en-US" sz="900" kern="1200" dirty="0"/>
        </a:p>
        <a:p>
          <a:pPr marL="57150" lvl="1" indent="-57150" algn="l" defTabSz="400050">
            <a:lnSpc>
              <a:spcPct val="90000"/>
            </a:lnSpc>
            <a:spcBef>
              <a:spcPct val="0"/>
            </a:spcBef>
            <a:spcAft>
              <a:spcPct val="15000"/>
            </a:spcAft>
            <a:buChar char="••"/>
          </a:pPr>
          <a:r>
            <a:rPr lang="en-US" altLang="zh-CN" sz="900" kern="1200" dirty="0" smtClean="0"/>
            <a:t>Basic data collection and integration</a:t>
          </a:r>
          <a:endParaRPr lang="zh-CN" altLang="en-US" sz="900" kern="1200" dirty="0"/>
        </a:p>
      </dsp:txBody>
      <dsp:txXfrm rot="-5400000">
        <a:off x="2962656" y="153763"/>
        <a:ext cx="5224396" cy="786505"/>
      </dsp:txXfrm>
    </dsp:sp>
    <dsp:sp modelId="{12AD14A0-254C-4E49-B040-891F3B0E97C4}">
      <dsp:nvSpPr>
        <dsp:cNvPr id="0" name=""/>
        <dsp:cNvSpPr/>
      </dsp:nvSpPr>
      <dsp:spPr>
        <a:xfrm>
          <a:off x="0" y="2265"/>
          <a:ext cx="296265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altLang="zh-CN" sz="2100" kern="1200" dirty="0" smtClean="0"/>
            <a:t>Research</a:t>
          </a:r>
        </a:p>
        <a:p>
          <a:pPr lvl="0" algn="ctr" defTabSz="933450">
            <a:lnSpc>
              <a:spcPct val="90000"/>
            </a:lnSpc>
            <a:spcBef>
              <a:spcPct val="0"/>
            </a:spcBef>
            <a:spcAft>
              <a:spcPct val="35000"/>
            </a:spcAft>
          </a:pPr>
          <a:r>
            <a:rPr lang="zh-CN" altLang="en-US" sz="2100" kern="1200" dirty="0" smtClean="0"/>
            <a:t>研究</a:t>
          </a:r>
          <a:endParaRPr lang="zh-CN" altLang="en-US" sz="2100" kern="1200" dirty="0"/>
        </a:p>
      </dsp:txBody>
      <dsp:txXfrm>
        <a:off x="53185" y="55450"/>
        <a:ext cx="2856286" cy="983131"/>
      </dsp:txXfrm>
    </dsp:sp>
    <dsp:sp modelId="{75A44E7D-0A11-410A-9379-B01EF3135754}">
      <dsp:nvSpPr>
        <dsp:cNvPr id="0" name=""/>
        <dsp:cNvSpPr/>
      </dsp:nvSpPr>
      <dsp:spPr>
        <a:xfrm rot="5400000">
          <a:off x="5160327" y="-942479"/>
          <a:ext cx="871601"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34290" bIns="17145" numCol="1" spcCol="1270" anchor="ctr" anchorCtr="0">
          <a:noAutofit/>
        </a:bodyPr>
        <a:lstStyle/>
        <a:p>
          <a:pPr marL="57150" lvl="1" indent="-57150" algn="l" defTabSz="400050">
            <a:lnSpc>
              <a:spcPct val="90000"/>
            </a:lnSpc>
            <a:spcBef>
              <a:spcPct val="0"/>
            </a:spcBef>
            <a:spcAft>
              <a:spcPct val="15000"/>
            </a:spcAft>
            <a:buChar char="••"/>
          </a:pPr>
          <a:r>
            <a:rPr lang="en-US" altLang="zh-CN" sz="900" kern="1200" dirty="0" smtClean="0"/>
            <a:t>National: General guideline of GHG accounting and reporting</a:t>
          </a:r>
          <a:endParaRPr lang="zh-CN" altLang="en-US" sz="900" kern="1200" dirty="0"/>
        </a:p>
        <a:p>
          <a:pPr marL="57150" lvl="1" indent="-57150" algn="l" defTabSz="400050">
            <a:lnSpc>
              <a:spcPct val="90000"/>
            </a:lnSpc>
            <a:spcBef>
              <a:spcPct val="0"/>
            </a:spcBef>
            <a:spcAft>
              <a:spcPct val="15000"/>
            </a:spcAft>
            <a:buChar char="••"/>
          </a:pPr>
          <a:r>
            <a:rPr lang="en-US" altLang="zh-CN" sz="900" kern="1200" dirty="0" smtClean="0"/>
            <a:t>Sectorial: Guideline of GHG accounting for 10 sectors</a:t>
          </a:r>
          <a:endParaRPr lang="zh-CN" altLang="en-US" sz="900" kern="1200" dirty="0"/>
        </a:p>
        <a:p>
          <a:pPr marL="57150" lvl="1" indent="-57150" algn="l" defTabSz="400050">
            <a:lnSpc>
              <a:spcPct val="90000"/>
            </a:lnSpc>
            <a:spcBef>
              <a:spcPct val="0"/>
            </a:spcBef>
            <a:spcAft>
              <a:spcPct val="15000"/>
            </a:spcAft>
            <a:buChar char="••"/>
          </a:pPr>
          <a:r>
            <a:rPr lang="en-US" altLang="zh-CN" sz="900" kern="1200" dirty="0" smtClean="0"/>
            <a:t>Local: Guideline of carbon accounting for enterprises in carbon-trading pilot system</a:t>
          </a:r>
          <a:endParaRPr lang="zh-CN" altLang="en-US" sz="900" kern="1200" dirty="0"/>
        </a:p>
      </dsp:txBody>
      <dsp:txXfrm rot="-5400000">
        <a:off x="2962656" y="1297740"/>
        <a:ext cx="5224396" cy="786505"/>
      </dsp:txXfrm>
    </dsp:sp>
    <dsp:sp modelId="{335E7ADD-B465-499A-8172-FB69E3E78E27}">
      <dsp:nvSpPr>
        <dsp:cNvPr id="0" name=""/>
        <dsp:cNvSpPr/>
      </dsp:nvSpPr>
      <dsp:spPr>
        <a:xfrm>
          <a:off x="0" y="1146241"/>
          <a:ext cx="296265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altLang="zh-CN" sz="2100" kern="1200" dirty="0" smtClean="0"/>
            <a:t>Organizational level</a:t>
          </a:r>
        </a:p>
        <a:p>
          <a:pPr lvl="0" algn="ctr" defTabSz="933450">
            <a:lnSpc>
              <a:spcPct val="90000"/>
            </a:lnSpc>
            <a:spcBef>
              <a:spcPct val="0"/>
            </a:spcBef>
            <a:spcAft>
              <a:spcPct val="35000"/>
            </a:spcAft>
          </a:pPr>
          <a:r>
            <a:rPr lang="zh-CN" altLang="en-US" sz="2100" kern="1200" dirty="0" smtClean="0"/>
            <a:t>组织层面标准</a:t>
          </a:r>
          <a:endParaRPr lang="zh-CN" altLang="en-US" sz="2100" kern="1200" dirty="0"/>
        </a:p>
      </dsp:txBody>
      <dsp:txXfrm>
        <a:off x="53185" y="1199426"/>
        <a:ext cx="2856286" cy="983131"/>
      </dsp:txXfrm>
    </dsp:sp>
    <dsp:sp modelId="{66F877B6-8170-4E0F-A2AC-B68D190327B6}">
      <dsp:nvSpPr>
        <dsp:cNvPr id="0" name=""/>
        <dsp:cNvSpPr/>
      </dsp:nvSpPr>
      <dsp:spPr>
        <a:xfrm rot="5400000">
          <a:off x="5160327" y="201497"/>
          <a:ext cx="871601"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34290" bIns="17145" numCol="1" spcCol="1270" anchor="ctr" anchorCtr="0">
          <a:noAutofit/>
        </a:bodyPr>
        <a:lstStyle/>
        <a:p>
          <a:pPr marL="57150" lvl="1" indent="-57150" algn="l" defTabSz="400050">
            <a:lnSpc>
              <a:spcPct val="90000"/>
            </a:lnSpc>
            <a:spcBef>
              <a:spcPct val="0"/>
            </a:spcBef>
            <a:spcAft>
              <a:spcPct val="15000"/>
            </a:spcAft>
            <a:buChar char="••"/>
          </a:pPr>
          <a:r>
            <a:rPr lang="en-US" altLang="en-US" sz="900" kern="1200" dirty="0" smtClean="0"/>
            <a:t>Technical specification for assessment of the effect of GHG emission reductions</a:t>
          </a:r>
          <a:endParaRPr lang="zh-CN" altLang="en-US" sz="900" kern="1200" dirty="0"/>
        </a:p>
        <a:p>
          <a:pPr marL="57150" lvl="1" indent="-57150" algn="l" defTabSz="400050">
            <a:lnSpc>
              <a:spcPct val="90000"/>
            </a:lnSpc>
            <a:spcBef>
              <a:spcPct val="0"/>
            </a:spcBef>
            <a:spcAft>
              <a:spcPct val="15000"/>
            </a:spcAft>
            <a:buChar char="••"/>
          </a:pPr>
          <a:r>
            <a:rPr lang="en-US" altLang="en-US" sz="900" kern="1200" dirty="0" smtClean="0"/>
            <a:t>Technical specification for projects in sectors of steel, cement, etc.</a:t>
          </a:r>
          <a:endParaRPr lang="zh-CN" altLang="en-US" sz="900" kern="1200" dirty="0"/>
        </a:p>
      </dsp:txBody>
      <dsp:txXfrm rot="-5400000">
        <a:off x="2962656" y="2441716"/>
        <a:ext cx="5224396" cy="786505"/>
      </dsp:txXfrm>
    </dsp:sp>
    <dsp:sp modelId="{048A406E-35AF-4096-A896-4C7325DBF882}">
      <dsp:nvSpPr>
        <dsp:cNvPr id="0" name=""/>
        <dsp:cNvSpPr/>
      </dsp:nvSpPr>
      <dsp:spPr>
        <a:xfrm>
          <a:off x="0" y="2290218"/>
          <a:ext cx="296265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altLang="zh-CN" sz="2100" kern="1200" dirty="0" smtClean="0"/>
            <a:t>Project level</a:t>
          </a:r>
        </a:p>
        <a:p>
          <a:pPr lvl="0" algn="ctr" defTabSz="933450">
            <a:lnSpc>
              <a:spcPct val="90000"/>
            </a:lnSpc>
            <a:spcBef>
              <a:spcPct val="0"/>
            </a:spcBef>
            <a:spcAft>
              <a:spcPct val="35000"/>
            </a:spcAft>
          </a:pPr>
          <a:r>
            <a:rPr lang="zh-CN" altLang="en-US" sz="2100" kern="1200" dirty="0" smtClean="0"/>
            <a:t>项目层面标准</a:t>
          </a:r>
          <a:endParaRPr lang="zh-CN" altLang="en-US" sz="2100" kern="1200" dirty="0"/>
        </a:p>
      </dsp:txBody>
      <dsp:txXfrm>
        <a:off x="53185" y="2343403"/>
        <a:ext cx="2856286" cy="983131"/>
      </dsp:txXfrm>
    </dsp:sp>
    <dsp:sp modelId="{F57C7E8B-6371-4E08-875D-D34193AF76F5}">
      <dsp:nvSpPr>
        <dsp:cNvPr id="0" name=""/>
        <dsp:cNvSpPr/>
      </dsp:nvSpPr>
      <dsp:spPr>
        <a:xfrm rot="5400000">
          <a:off x="5160327" y="1345474"/>
          <a:ext cx="871601" cy="5266944"/>
        </a:xfrm>
        <a:prstGeom prst="round2Same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17145" rIns="34290" bIns="17145" numCol="1" spcCol="1270" anchor="ctr" anchorCtr="0">
          <a:noAutofit/>
        </a:bodyPr>
        <a:lstStyle/>
        <a:p>
          <a:pPr marL="57150" lvl="1" indent="-57150" algn="l" defTabSz="400050">
            <a:lnSpc>
              <a:spcPct val="90000"/>
            </a:lnSpc>
            <a:spcBef>
              <a:spcPct val="0"/>
            </a:spcBef>
            <a:spcAft>
              <a:spcPct val="15000"/>
            </a:spcAft>
            <a:buChar char="••"/>
          </a:pPr>
          <a:r>
            <a:rPr lang="en-US" altLang="zh-CN" sz="900" kern="1200" dirty="0" smtClean="0"/>
            <a:t>Technical specification for Low-carbon product assessment</a:t>
          </a:r>
          <a:endParaRPr lang="zh-CN" altLang="en-US" sz="900" kern="1200" dirty="0"/>
        </a:p>
      </dsp:txBody>
      <dsp:txXfrm rot="-5400000">
        <a:off x="2962656" y="3585693"/>
        <a:ext cx="5224396" cy="786505"/>
      </dsp:txXfrm>
    </dsp:sp>
    <dsp:sp modelId="{AF999983-8B40-4B85-8CA2-9DFF545E12FD}">
      <dsp:nvSpPr>
        <dsp:cNvPr id="0" name=""/>
        <dsp:cNvSpPr/>
      </dsp:nvSpPr>
      <dsp:spPr>
        <a:xfrm>
          <a:off x="0" y="3434195"/>
          <a:ext cx="2962656" cy="1089501"/>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altLang="zh-CN" sz="2100" kern="1200" dirty="0" smtClean="0"/>
            <a:t>Product level</a:t>
          </a:r>
        </a:p>
        <a:p>
          <a:pPr lvl="0" algn="ctr" defTabSz="933450">
            <a:lnSpc>
              <a:spcPct val="90000"/>
            </a:lnSpc>
            <a:spcBef>
              <a:spcPct val="0"/>
            </a:spcBef>
            <a:spcAft>
              <a:spcPct val="35000"/>
            </a:spcAft>
          </a:pPr>
          <a:r>
            <a:rPr lang="zh-CN" altLang="en-US" sz="2100" kern="1200" smtClean="0"/>
            <a:t>产品层面标准</a:t>
          </a:r>
          <a:endParaRPr lang="zh-CN" altLang="en-US" sz="2100" kern="1200" dirty="0"/>
        </a:p>
      </dsp:txBody>
      <dsp:txXfrm>
        <a:off x="53185" y="3487380"/>
        <a:ext cx="2856286" cy="9831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F9195-969D-4E76-A5BA-316D534C45A7}">
      <dsp:nvSpPr>
        <dsp:cNvPr id="0" name=""/>
        <dsp:cNvSpPr/>
      </dsp:nvSpPr>
      <dsp:spPr>
        <a:xfrm>
          <a:off x="0" y="496939"/>
          <a:ext cx="4032448"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en-US" sz="1200" b="0" kern="1200" dirty="0" smtClean="0">
              <a:latin typeface="华文楷体" pitchFamily="2" charset="-122"/>
              <a:ea typeface="华文楷体" pitchFamily="2" charset="-122"/>
            </a:rPr>
            <a:t>研制产品层面的</a:t>
          </a:r>
          <a:r>
            <a:rPr lang="zh-CN" altLang="zh-CN" sz="1200" b="0" kern="1200" dirty="0" smtClean="0">
              <a:latin typeface="华文楷体" pitchFamily="2" charset="-122"/>
              <a:ea typeface="华文楷体" pitchFamily="2" charset="-122"/>
            </a:rPr>
            <a:t>低碳产品</a:t>
          </a:r>
          <a:r>
            <a:rPr lang="zh-CN" altLang="en-US" sz="1200" b="0" kern="1200" dirty="0" smtClean="0">
              <a:latin typeface="华文楷体" pitchFamily="2" charset="-122"/>
              <a:ea typeface="华文楷体" pitchFamily="2" charset="-122"/>
            </a:rPr>
            <a:t>评价</a:t>
          </a:r>
          <a:endParaRPr lang="zh-CN" altLang="en-US" sz="1200" kern="1200" dirty="0"/>
        </a:p>
      </dsp:txBody>
      <dsp:txXfrm>
        <a:off x="16963" y="513902"/>
        <a:ext cx="3998522" cy="313564"/>
      </dsp:txXfrm>
    </dsp:sp>
    <dsp:sp modelId="{90F676A3-A0D3-45FC-8D89-EC3A24288059}">
      <dsp:nvSpPr>
        <dsp:cNvPr id="0" name=""/>
        <dsp:cNvSpPr/>
      </dsp:nvSpPr>
      <dsp:spPr>
        <a:xfrm>
          <a:off x="0" y="878989"/>
          <a:ext cx="4032448"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zh-CN" sz="1200" b="0" kern="1200" dirty="0" smtClean="0">
              <a:latin typeface="华文楷体" pitchFamily="2" charset="-122"/>
              <a:ea typeface="华文楷体" pitchFamily="2" charset="-122"/>
            </a:rPr>
            <a:t>研制</a:t>
          </a:r>
          <a:r>
            <a:rPr lang="zh-CN" altLang="en-US" sz="1200" b="0" kern="1200" dirty="0" smtClean="0">
              <a:latin typeface="华文楷体" pitchFamily="2" charset="-122"/>
              <a:ea typeface="华文楷体" pitchFamily="2" charset="-122"/>
            </a:rPr>
            <a:t>企业层面的碳排放核算与报告、低碳企业等方面标准</a:t>
          </a:r>
          <a:endParaRPr lang="zh-CN" altLang="en-US" sz="1200" kern="1200" dirty="0"/>
        </a:p>
      </dsp:txBody>
      <dsp:txXfrm>
        <a:off x="16963" y="895952"/>
        <a:ext cx="3998522" cy="313564"/>
      </dsp:txXfrm>
    </dsp:sp>
    <dsp:sp modelId="{184F19F2-0160-4F83-9622-474C005FFDF8}">
      <dsp:nvSpPr>
        <dsp:cNvPr id="0" name=""/>
        <dsp:cNvSpPr/>
      </dsp:nvSpPr>
      <dsp:spPr>
        <a:xfrm>
          <a:off x="0" y="1261039"/>
          <a:ext cx="4032448"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en-US" sz="1200" b="0" kern="1200" dirty="0" smtClean="0">
              <a:latin typeface="华文楷体" pitchFamily="2" charset="-122"/>
              <a:ea typeface="华文楷体" pitchFamily="2" charset="-122"/>
            </a:rPr>
            <a:t>研制基于项目层面的碳排放核算与报告标准</a:t>
          </a:r>
          <a:endParaRPr lang="zh-CN" altLang="en-US" sz="1200" kern="1200" dirty="0"/>
        </a:p>
      </dsp:txBody>
      <dsp:txXfrm>
        <a:off x="16963" y="1278002"/>
        <a:ext cx="3998522" cy="313564"/>
      </dsp:txXfrm>
    </dsp:sp>
    <dsp:sp modelId="{1C2058E4-7A4F-4774-A1D9-300AC6CD5C8B}">
      <dsp:nvSpPr>
        <dsp:cNvPr id="0" name=""/>
        <dsp:cNvSpPr/>
      </dsp:nvSpPr>
      <dsp:spPr>
        <a:xfrm>
          <a:off x="0" y="1643089"/>
          <a:ext cx="4032448"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en-US" sz="1200" b="0" kern="1200" dirty="0" smtClean="0">
              <a:latin typeface="华文楷体" pitchFamily="2" charset="-122"/>
              <a:ea typeface="华文楷体" pitchFamily="2" charset="-122"/>
            </a:rPr>
            <a:t>研制区域层面的低碳</a:t>
          </a:r>
          <a:r>
            <a:rPr lang="zh-CN" altLang="zh-CN" sz="1200" b="0" kern="1200" dirty="0" smtClean="0">
              <a:latin typeface="华文楷体" pitchFamily="2" charset="-122"/>
              <a:ea typeface="华文楷体" pitchFamily="2" charset="-122"/>
            </a:rPr>
            <a:t>园区、城市</a:t>
          </a:r>
          <a:r>
            <a:rPr lang="zh-CN" altLang="en-US" sz="1200" b="0" kern="1200" dirty="0" smtClean="0">
              <a:latin typeface="华文楷体" pitchFamily="2" charset="-122"/>
              <a:ea typeface="华文楷体" pitchFamily="2" charset="-122"/>
            </a:rPr>
            <a:t>评价</a:t>
          </a:r>
          <a:r>
            <a:rPr lang="zh-CN" altLang="zh-CN" sz="1200" b="0" kern="1200" dirty="0" smtClean="0">
              <a:latin typeface="华文楷体" pitchFamily="2" charset="-122"/>
              <a:ea typeface="华文楷体" pitchFamily="2" charset="-122"/>
            </a:rPr>
            <a:t>标准</a:t>
          </a:r>
          <a:endParaRPr lang="zh-CN" altLang="en-US" sz="1200" kern="1200" dirty="0"/>
        </a:p>
      </dsp:txBody>
      <dsp:txXfrm>
        <a:off x="16963" y="1660052"/>
        <a:ext cx="3998522" cy="313564"/>
      </dsp:txXfrm>
    </dsp:sp>
    <dsp:sp modelId="{B26635F0-8C52-4DEB-B9A1-0216ECC83E51}">
      <dsp:nvSpPr>
        <dsp:cNvPr id="0" name=""/>
        <dsp:cNvSpPr/>
      </dsp:nvSpPr>
      <dsp:spPr>
        <a:xfrm>
          <a:off x="0" y="2025140"/>
          <a:ext cx="4032448"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en-US" sz="1200" b="0" kern="1200" dirty="0" smtClean="0">
              <a:latin typeface="华文楷体" pitchFamily="2" charset="-122"/>
              <a:ea typeface="华文楷体" pitchFamily="2" charset="-122"/>
            </a:rPr>
            <a:t>研制碳捕获与碳储存等低碳技术与设备标准</a:t>
          </a:r>
          <a:endParaRPr lang="zh-CN" altLang="en-US" sz="1200" kern="1200" dirty="0"/>
        </a:p>
      </dsp:txBody>
      <dsp:txXfrm>
        <a:off x="16963" y="2042103"/>
        <a:ext cx="3998522" cy="313564"/>
      </dsp:txXfrm>
    </dsp:sp>
    <dsp:sp modelId="{4278BB7D-9466-4138-9E44-07B7186D73D5}">
      <dsp:nvSpPr>
        <dsp:cNvPr id="0" name=""/>
        <dsp:cNvSpPr/>
      </dsp:nvSpPr>
      <dsp:spPr>
        <a:xfrm>
          <a:off x="0" y="2407190"/>
          <a:ext cx="4032448"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zh-CN" altLang="en-US" sz="1200" b="0" kern="1200" dirty="0" smtClean="0">
              <a:latin typeface="华文楷体" pitchFamily="2" charset="-122"/>
              <a:ea typeface="华文楷体" pitchFamily="2" charset="-122"/>
            </a:rPr>
            <a:t>研制低碳发展的术语、统计、监测等方面基础标准 </a:t>
          </a:r>
          <a:endParaRPr lang="zh-CN" altLang="en-US" sz="1200" kern="1200" dirty="0"/>
        </a:p>
      </dsp:txBody>
      <dsp:txXfrm>
        <a:off x="16963" y="2424153"/>
        <a:ext cx="3998522" cy="3135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F9195-969D-4E76-A5BA-316D534C45A7}">
      <dsp:nvSpPr>
        <dsp:cNvPr id="0" name=""/>
        <dsp:cNvSpPr/>
      </dsp:nvSpPr>
      <dsp:spPr>
        <a:xfrm>
          <a:off x="0" y="496939"/>
          <a:ext cx="4386199"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altLang="zh-CN" sz="1200" kern="1200" dirty="0" smtClean="0"/>
            <a:t>Low-carbon products assessment std.</a:t>
          </a:r>
          <a:endParaRPr lang="zh-CN" altLang="en-US" sz="1200" kern="1200" dirty="0"/>
        </a:p>
      </dsp:txBody>
      <dsp:txXfrm>
        <a:off x="16963" y="513902"/>
        <a:ext cx="4352273" cy="313564"/>
      </dsp:txXfrm>
    </dsp:sp>
    <dsp:sp modelId="{90F676A3-A0D3-45FC-8D89-EC3A24288059}">
      <dsp:nvSpPr>
        <dsp:cNvPr id="0" name=""/>
        <dsp:cNvSpPr/>
      </dsp:nvSpPr>
      <dsp:spPr>
        <a:xfrm>
          <a:off x="0" y="878989"/>
          <a:ext cx="4386199"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l" defTabSz="355600">
            <a:lnSpc>
              <a:spcPct val="90000"/>
            </a:lnSpc>
            <a:spcBef>
              <a:spcPct val="0"/>
            </a:spcBef>
            <a:spcAft>
              <a:spcPct val="35000"/>
            </a:spcAft>
          </a:pPr>
          <a:r>
            <a:rPr lang="en-US" altLang="zh-CN" sz="800" kern="1200" dirty="0" smtClean="0"/>
            <a:t>Enterprise carbon</a:t>
          </a:r>
          <a:r>
            <a:rPr lang="en-US" altLang="zh-CN" sz="800" kern="1200" baseline="0" dirty="0" smtClean="0"/>
            <a:t> emission accounting and reporting, low-carbon enterprise std. </a:t>
          </a:r>
          <a:endParaRPr lang="zh-CN" altLang="en-US" sz="800" kern="1200" dirty="0"/>
        </a:p>
      </dsp:txBody>
      <dsp:txXfrm>
        <a:off x="16963" y="895952"/>
        <a:ext cx="4352273" cy="313564"/>
      </dsp:txXfrm>
    </dsp:sp>
    <dsp:sp modelId="{184F19F2-0160-4F83-9622-474C005FFDF8}">
      <dsp:nvSpPr>
        <dsp:cNvPr id="0" name=""/>
        <dsp:cNvSpPr/>
      </dsp:nvSpPr>
      <dsp:spPr>
        <a:xfrm>
          <a:off x="0" y="1261039"/>
          <a:ext cx="4386199"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altLang="zh-CN" sz="1200" kern="1200" dirty="0" smtClean="0"/>
            <a:t>Project carbon</a:t>
          </a:r>
          <a:r>
            <a:rPr lang="en-US" altLang="zh-CN" sz="1200" kern="1200" baseline="0" dirty="0" smtClean="0"/>
            <a:t> emission accounting and reporting std.</a:t>
          </a:r>
          <a:endParaRPr lang="zh-CN" altLang="en-US" sz="1200" kern="1200" dirty="0"/>
        </a:p>
      </dsp:txBody>
      <dsp:txXfrm>
        <a:off x="16963" y="1278002"/>
        <a:ext cx="4352273" cy="313564"/>
      </dsp:txXfrm>
    </dsp:sp>
    <dsp:sp modelId="{1C2058E4-7A4F-4774-A1D9-300AC6CD5C8B}">
      <dsp:nvSpPr>
        <dsp:cNvPr id="0" name=""/>
        <dsp:cNvSpPr/>
      </dsp:nvSpPr>
      <dsp:spPr>
        <a:xfrm>
          <a:off x="0" y="1643089"/>
          <a:ext cx="4386199"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altLang="zh-CN" sz="1200" kern="1200" dirty="0" smtClean="0"/>
            <a:t>Low-carbon industrial park, low-carbon city std.</a:t>
          </a:r>
          <a:endParaRPr lang="zh-CN" altLang="en-US" sz="1200" kern="1200" dirty="0"/>
        </a:p>
      </dsp:txBody>
      <dsp:txXfrm>
        <a:off x="16963" y="1660052"/>
        <a:ext cx="4352273" cy="313564"/>
      </dsp:txXfrm>
    </dsp:sp>
    <dsp:sp modelId="{B26635F0-8C52-4DEB-B9A1-0216ECC83E51}">
      <dsp:nvSpPr>
        <dsp:cNvPr id="0" name=""/>
        <dsp:cNvSpPr/>
      </dsp:nvSpPr>
      <dsp:spPr>
        <a:xfrm>
          <a:off x="0" y="2025140"/>
          <a:ext cx="4386199"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altLang="zh-CN" sz="1200" kern="1200" dirty="0" smtClean="0"/>
            <a:t>Carbon capture and storage std.</a:t>
          </a:r>
          <a:endParaRPr lang="zh-CN" altLang="en-US" sz="1200" kern="1200" dirty="0"/>
        </a:p>
      </dsp:txBody>
      <dsp:txXfrm>
        <a:off x="16963" y="2042103"/>
        <a:ext cx="4352273" cy="313564"/>
      </dsp:txXfrm>
    </dsp:sp>
    <dsp:sp modelId="{4278BB7D-9466-4138-9E44-07B7186D73D5}">
      <dsp:nvSpPr>
        <dsp:cNvPr id="0" name=""/>
        <dsp:cNvSpPr/>
      </dsp:nvSpPr>
      <dsp:spPr>
        <a:xfrm>
          <a:off x="0" y="2407190"/>
          <a:ext cx="4386199" cy="347490"/>
        </a:xfrm>
        <a:prstGeom prst="roundRect">
          <a:avLst/>
        </a:prstGeom>
        <a:solidFill>
          <a:schemeClr val="lt1">
            <a:hueOff val="0"/>
            <a:satOff val="0"/>
            <a:lumOff val="0"/>
            <a:alphaOff val="0"/>
          </a:schemeClr>
        </a:solidFill>
        <a:ln w="55000" cap="flat" cmpd="thickThin"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altLang="zh-CN" sz="1200" kern="1200" dirty="0" smtClean="0"/>
            <a:t>Fundamental: terminology, statistics, monitoring, etc.</a:t>
          </a:r>
          <a:endParaRPr lang="zh-CN" altLang="en-US" sz="1200" kern="1200" dirty="0"/>
        </a:p>
      </dsp:txBody>
      <dsp:txXfrm>
        <a:off x="16963" y="2424153"/>
        <a:ext cx="4352273" cy="3135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19A621-5219-46A6-B0A8-02CAEE7FA4F8}">
      <dsp:nvSpPr>
        <dsp:cNvPr id="0" name=""/>
        <dsp:cNvSpPr/>
      </dsp:nvSpPr>
      <dsp:spPr>
        <a:xfrm>
          <a:off x="2004" y="462285"/>
          <a:ext cx="1589942" cy="953965"/>
        </a:xfrm>
        <a:prstGeom prst="rect">
          <a:avLst/>
        </a:prstGeom>
        <a:solidFill>
          <a:srgbClr val="00B050"/>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Generic guideline</a:t>
          </a:r>
        </a:p>
        <a:p>
          <a:pPr lvl="0" algn="ctr" defTabSz="533400">
            <a:lnSpc>
              <a:spcPct val="90000"/>
            </a:lnSpc>
            <a:spcBef>
              <a:spcPct val="0"/>
            </a:spcBef>
            <a:spcAft>
              <a:spcPct val="35000"/>
            </a:spcAft>
          </a:pPr>
          <a:r>
            <a:rPr lang="zh-CN" altLang="en-US" sz="1200" b="1" kern="1200" dirty="0" smtClean="0">
              <a:solidFill>
                <a:schemeClr val="bg1"/>
              </a:solidFill>
            </a:rPr>
            <a:t>通则</a:t>
          </a:r>
          <a:endParaRPr lang="zh-CN" altLang="en-US" sz="1200" b="1" kern="1200" dirty="0">
            <a:solidFill>
              <a:schemeClr val="bg1"/>
            </a:solidFill>
          </a:endParaRPr>
        </a:p>
      </dsp:txBody>
      <dsp:txXfrm>
        <a:off x="2004" y="462285"/>
        <a:ext cx="1589942" cy="953965"/>
      </dsp:txXfrm>
    </dsp:sp>
    <dsp:sp modelId="{FA07D8B6-95DE-4FC9-9B50-CDA48B84CC86}">
      <dsp:nvSpPr>
        <dsp:cNvPr id="0" name=""/>
        <dsp:cNvSpPr/>
      </dsp:nvSpPr>
      <dsp:spPr>
        <a:xfrm>
          <a:off x="1750940" y="46228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Power generation enterprise </a:t>
          </a:r>
        </a:p>
        <a:p>
          <a:pPr lvl="0" algn="ctr" defTabSz="533400">
            <a:lnSpc>
              <a:spcPct val="90000"/>
            </a:lnSpc>
            <a:spcBef>
              <a:spcPct val="0"/>
            </a:spcBef>
            <a:spcAft>
              <a:spcPct val="35000"/>
            </a:spcAft>
          </a:pPr>
          <a:r>
            <a:rPr lang="zh-CN" altLang="en-US" sz="1200" b="1" kern="1200" dirty="0" smtClean="0">
              <a:solidFill>
                <a:schemeClr val="bg1"/>
              </a:solidFill>
            </a:rPr>
            <a:t>发电企业</a:t>
          </a:r>
          <a:endParaRPr lang="zh-CN" altLang="en-US" sz="1200" b="1" kern="1200" dirty="0">
            <a:solidFill>
              <a:schemeClr val="bg1"/>
            </a:solidFill>
          </a:endParaRPr>
        </a:p>
      </dsp:txBody>
      <dsp:txXfrm>
        <a:off x="1750940" y="462285"/>
        <a:ext cx="1589942" cy="953965"/>
      </dsp:txXfrm>
    </dsp:sp>
    <dsp:sp modelId="{DC1FE8C9-33F9-4932-BEB8-9C96BCBDA7EB}">
      <dsp:nvSpPr>
        <dsp:cNvPr id="0" name=""/>
        <dsp:cNvSpPr/>
      </dsp:nvSpPr>
      <dsp:spPr>
        <a:xfrm>
          <a:off x="3499877" y="46228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Power grid enterprise</a:t>
          </a:r>
        </a:p>
        <a:p>
          <a:pPr lvl="0" algn="ctr" defTabSz="533400">
            <a:lnSpc>
              <a:spcPct val="90000"/>
            </a:lnSpc>
            <a:spcBef>
              <a:spcPct val="0"/>
            </a:spcBef>
            <a:spcAft>
              <a:spcPct val="35000"/>
            </a:spcAft>
          </a:pPr>
          <a:r>
            <a:rPr lang="zh-CN" altLang="en-US" sz="1200" b="1" kern="1200" dirty="0" smtClean="0">
              <a:solidFill>
                <a:schemeClr val="bg1"/>
              </a:solidFill>
            </a:rPr>
            <a:t>电网企业</a:t>
          </a:r>
          <a:endParaRPr lang="zh-CN" altLang="en-US" sz="1200" b="1" kern="1200" dirty="0">
            <a:solidFill>
              <a:schemeClr val="bg1"/>
            </a:solidFill>
          </a:endParaRPr>
        </a:p>
      </dsp:txBody>
      <dsp:txXfrm>
        <a:off x="3499877" y="462285"/>
        <a:ext cx="1589942" cy="953965"/>
      </dsp:txXfrm>
    </dsp:sp>
    <dsp:sp modelId="{BD01B341-D46B-4D13-A9E8-58C04AF78862}">
      <dsp:nvSpPr>
        <dsp:cNvPr id="0" name=""/>
        <dsp:cNvSpPr/>
      </dsp:nvSpPr>
      <dsp:spPr>
        <a:xfrm>
          <a:off x="5248813" y="46228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Iron and steel enterprise</a:t>
          </a:r>
        </a:p>
        <a:p>
          <a:pPr lvl="0" algn="ctr" defTabSz="533400">
            <a:lnSpc>
              <a:spcPct val="90000"/>
            </a:lnSpc>
            <a:spcBef>
              <a:spcPct val="0"/>
            </a:spcBef>
            <a:spcAft>
              <a:spcPct val="35000"/>
            </a:spcAft>
          </a:pPr>
          <a:r>
            <a:rPr lang="zh-CN" altLang="en-US" sz="1200" b="1" kern="1200" dirty="0" smtClean="0">
              <a:solidFill>
                <a:schemeClr val="bg1"/>
              </a:solidFill>
            </a:rPr>
            <a:t>钢铁企业</a:t>
          </a:r>
          <a:endParaRPr lang="zh-CN" altLang="en-US" sz="1200" b="1" kern="1200" dirty="0">
            <a:solidFill>
              <a:schemeClr val="bg1"/>
            </a:solidFill>
          </a:endParaRPr>
        </a:p>
      </dsp:txBody>
      <dsp:txXfrm>
        <a:off x="5248813" y="462285"/>
        <a:ext cx="1589942" cy="953965"/>
      </dsp:txXfrm>
    </dsp:sp>
    <dsp:sp modelId="{98886390-92B6-4988-8006-AA24C766ECBA}">
      <dsp:nvSpPr>
        <dsp:cNvPr id="0" name=""/>
        <dsp:cNvSpPr/>
      </dsp:nvSpPr>
      <dsp:spPr>
        <a:xfrm>
          <a:off x="2004" y="157524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Chemical industry enterprise</a:t>
          </a:r>
        </a:p>
        <a:p>
          <a:pPr lvl="0" algn="ctr" defTabSz="533400">
            <a:lnSpc>
              <a:spcPct val="90000"/>
            </a:lnSpc>
            <a:spcBef>
              <a:spcPct val="0"/>
            </a:spcBef>
            <a:spcAft>
              <a:spcPct val="35000"/>
            </a:spcAft>
          </a:pPr>
          <a:r>
            <a:rPr lang="zh-CN" altLang="en-US" sz="1200" b="1" kern="1200" dirty="0" smtClean="0">
              <a:solidFill>
                <a:schemeClr val="bg1"/>
              </a:solidFill>
            </a:rPr>
            <a:t>化工企业</a:t>
          </a:r>
          <a:endParaRPr lang="zh-CN" altLang="en-US" sz="1200" b="1" kern="1200" dirty="0">
            <a:solidFill>
              <a:schemeClr val="bg1"/>
            </a:solidFill>
          </a:endParaRPr>
        </a:p>
      </dsp:txBody>
      <dsp:txXfrm>
        <a:off x="2004" y="1575245"/>
        <a:ext cx="1589942" cy="953965"/>
      </dsp:txXfrm>
    </dsp:sp>
    <dsp:sp modelId="{496EBE5A-88D3-47BF-9DE3-1C9AB76ADAB1}">
      <dsp:nvSpPr>
        <dsp:cNvPr id="0" name=""/>
        <dsp:cNvSpPr/>
      </dsp:nvSpPr>
      <dsp:spPr>
        <a:xfrm>
          <a:off x="1750940" y="157524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Aluminum smelting  enterprise</a:t>
          </a:r>
        </a:p>
        <a:p>
          <a:pPr lvl="0" algn="ctr" defTabSz="533400">
            <a:lnSpc>
              <a:spcPct val="90000"/>
            </a:lnSpc>
            <a:spcBef>
              <a:spcPct val="0"/>
            </a:spcBef>
            <a:spcAft>
              <a:spcPct val="35000"/>
            </a:spcAft>
          </a:pPr>
          <a:r>
            <a:rPr lang="zh-CN" altLang="en-US" sz="1200" b="1" kern="1200" dirty="0" smtClean="0">
              <a:solidFill>
                <a:schemeClr val="bg1"/>
              </a:solidFill>
            </a:rPr>
            <a:t>铝冶炼企业</a:t>
          </a:r>
          <a:endParaRPr lang="zh-CN" altLang="en-US" sz="1200" b="1" kern="1200" dirty="0">
            <a:solidFill>
              <a:schemeClr val="bg1"/>
            </a:solidFill>
          </a:endParaRPr>
        </a:p>
      </dsp:txBody>
      <dsp:txXfrm>
        <a:off x="1750940" y="1575245"/>
        <a:ext cx="1589942" cy="953965"/>
      </dsp:txXfrm>
    </dsp:sp>
    <dsp:sp modelId="{C1F941F3-7962-4A99-91BF-877EBE70ABA2}">
      <dsp:nvSpPr>
        <dsp:cNvPr id="0" name=""/>
        <dsp:cNvSpPr/>
      </dsp:nvSpPr>
      <dsp:spPr>
        <a:xfrm>
          <a:off x="3499877" y="157524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Magnesium smelting enterprise</a:t>
          </a:r>
        </a:p>
        <a:p>
          <a:pPr lvl="0" algn="ctr" defTabSz="533400">
            <a:lnSpc>
              <a:spcPct val="90000"/>
            </a:lnSpc>
            <a:spcBef>
              <a:spcPct val="0"/>
            </a:spcBef>
            <a:spcAft>
              <a:spcPct val="35000"/>
            </a:spcAft>
          </a:pPr>
          <a:r>
            <a:rPr lang="zh-CN" altLang="en-US" sz="1200" b="1" kern="1200" dirty="0" smtClean="0">
              <a:solidFill>
                <a:schemeClr val="bg1"/>
              </a:solidFill>
            </a:rPr>
            <a:t>镁冶炼企业</a:t>
          </a:r>
          <a:endParaRPr lang="zh-CN" altLang="en-US" sz="1200" b="1" kern="1200" dirty="0">
            <a:solidFill>
              <a:schemeClr val="bg1"/>
            </a:solidFill>
          </a:endParaRPr>
        </a:p>
      </dsp:txBody>
      <dsp:txXfrm>
        <a:off x="3499877" y="1575245"/>
        <a:ext cx="1589942" cy="953965"/>
      </dsp:txXfrm>
    </dsp:sp>
    <dsp:sp modelId="{5DBBD2DB-DF8C-481B-85C7-2CEA08062F63}">
      <dsp:nvSpPr>
        <dsp:cNvPr id="0" name=""/>
        <dsp:cNvSpPr/>
      </dsp:nvSpPr>
      <dsp:spPr>
        <a:xfrm>
          <a:off x="5248813" y="1575245"/>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Flat glass enterprise</a:t>
          </a:r>
        </a:p>
        <a:p>
          <a:pPr lvl="0" algn="ctr" defTabSz="533400">
            <a:lnSpc>
              <a:spcPct val="90000"/>
            </a:lnSpc>
            <a:spcBef>
              <a:spcPct val="0"/>
            </a:spcBef>
            <a:spcAft>
              <a:spcPct val="35000"/>
            </a:spcAft>
          </a:pPr>
          <a:r>
            <a:rPr lang="zh-CN" altLang="en-US" sz="1200" b="1" kern="1200" dirty="0" smtClean="0">
              <a:solidFill>
                <a:schemeClr val="bg1"/>
              </a:solidFill>
            </a:rPr>
            <a:t>平板玻璃企业</a:t>
          </a:r>
          <a:endParaRPr lang="zh-CN" altLang="en-US" sz="1200" b="1" kern="1200" dirty="0">
            <a:solidFill>
              <a:schemeClr val="bg1"/>
            </a:solidFill>
          </a:endParaRPr>
        </a:p>
      </dsp:txBody>
      <dsp:txXfrm>
        <a:off x="5248813" y="1575245"/>
        <a:ext cx="1589942" cy="953965"/>
      </dsp:txXfrm>
    </dsp:sp>
    <dsp:sp modelId="{D2D81C68-B23B-4A80-A795-10591B82723A}">
      <dsp:nvSpPr>
        <dsp:cNvPr id="0" name=""/>
        <dsp:cNvSpPr/>
      </dsp:nvSpPr>
      <dsp:spPr>
        <a:xfrm>
          <a:off x="876472" y="2688204"/>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Cement enterprise</a:t>
          </a:r>
        </a:p>
        <a:p>
          <a:pPr lvl="0" algn="ctr" defTabSz="533400">
            <a:lnSpc>
              <a:spcPct val="90000"/>
            </a:lnSpc>
            <a:spcBef>
              <a:spcPct val="0"/>
            </a:spcBef>
            <a:spcAft>
              <a:spcPct val="35000"/>
            </a:spcAft>
          </a:pPr>
          <a:r>
            <a:rPr lang="zh-CN" altLang="en-US" sz="1200" b="1" kern="1200" dirty="0" smtClean="0">
              <a:solidFill>
                <a:schemeClr val="bg1"/>
              </a:solidFill>
            </a:rPr>
            <a:t>水泥企业</a:t>
          </a:r>
          <a:endParaRPr lang="zh-CN" altLang="en-US" sz="1200" b="1" kern="1200" dirty="0">
            <a:solidFill>
              <a:schemeClr val="bg1"/>
            </a:solidFill>
          </a:endParaRPr>
        </a:p>
      </dsp:txBody>
      <dsp:txXfrm>
        <a:off x="876472" y="2688204"/>
        <a:ext cx="1589942" cy="953965"/>
      </dsp:txXfrm>
    </dsp:sp>
    <dsp:sp modelId="{4C1BFB01-7892-4439-ACBA-7471042D5AA4}">
      <dsp:nvSpPr>
        <dsp:cNvPr id="0" name=""/>
        <dsp:cNvSpPr/>
      </dsp:nvSpPr>
      <dsp:spPr>
        <a:xfrm>
          <a:off x="2625408" y="2688204"/>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bg1"/>
              </a:solidFill>
            </a:rPr>
            <a:t>Ceramic production enterprise</a:t>
          </a:r>
        </a:p>
        <a:p>
          <a:pPr lvl="0" algn="ctr" defTabSz="533400">
            <a:lnSpc>
              <a:spcPct val="90000"/>
            </a:lnSpc>
            <a:spcBef>
              <a:spcPct val="0"/>
            </a:spcBef>
            <a:spcAft>
              <a:spcPct val="35000"/>
            </a:spcAft>
          </a:pPr>
          <a:r>
            <a:rPr lang="zh-CN" altLang="en-US" sz="1200" b="1" kern="1200" dirty="0" smtClean="0">
              <a:solidFill>
                <a:schemeClr val="bg1"/>
              </a:solidFill>
            </a:rPr>
            <a:t>陶瓷企业</a:t>
          </a:r>
          <a:endParaRPr lang="zh-CN" altLang="en-US" sz="1200" b="1" kern="1200" dirty="0">
            <a:solidFill>
              <a:schemeClr val="bg1"/>
            </a:solidFill>
          </a:endParaRPr>
        </a:p>
      </dsp:txBody>
      <dsp:txXfrm>
        <a:off x="2625408" y="2688204"/>
        <a:ext cx="1589942" cy="953965"/>
      </dsp:txXfrm>
    </dsp:sp>
    <dsp:sp modelId="{BC89904A-72F6-4700-89AA-DD82AA31F22C}">
      <dsp:nvSpPr>
        <dsp:cNvPr id="0" name=""/>
        <dsp:cNvSpPr/>
      </dsp:nvSpPr>
      <dsp:spPr>
        <a:xfrm>
          <a:off x="4374345" y="2688204"/>
          <a:ext cx="1589942" cy="953965"/>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altLang="zh-CN" sz="1200" b="1" kern="1200" dirty="0" smtClean="0">
              <a:solidFill>
                <a:schemeClr val="bg1"/>
              </a:solidFill>
            </a:rPr>
            <a:t>Civil aviation</a:t>
          </a:r>
        </a:p>
        <a:p>
          <a:pPr lvl="0" algn="ctr" defTabSz="533400">
            <a:lnSpc>
              <a:spcPct val="90000"/>
            </a:lnSpc>
            <a:spcBef>
              <a:spcPct val="0"/>
            </a:spcBef>
            <a:spcAft>
              <a:spcPct val="35000"/>
            </a:spcAft>
          </a:pPr>
          <a:r>
            <a:rPr lang="zh-CN" altLang="en-US" sz="1200" b="1" kern="1200" dirty="0" smtClean="0">
              <a:solidFill>
                <a:schemeClr val="bg1"/>
              </a:solidFill>
            </a:rPr>
            <a:t>民航企业</a:t>
          </a:r>
          <a:endParaRPr lang="zh-CN" altLang="en-US" sz="1200" b="1" kern="1200" dirty="0">
            <a:solidFill>
              <a:schemeClr val="bg1"/>
            </a:solidFill>
          </a:endParaRPr>
        </a:p>
      </dsp:txBody>
      <dsp:txXfrm>
        <a:off x="4374345" y="2688204"/>
        <a:ext cx="1589942" cy="953965"/>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4267CE-33F9-4523-9A70-D19D0440A7D9}" type="datetimeFigureOut">
              <a:rPr lang="zh-CN" altLang="en-US" smtClean="0"/>
              <a:pPr/>
              <a:t>2015/11/9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89C81D-ABAA-4099-909E-4734DE9F3C5A}" type="slidenum">
              <a:rPr lang="zh-CN" altLang="en-US" smtClean="0"/>
              <a:pPr/>
              <a:t>‹#›</a:t>
            </a:fld>
            <a:endParaRPr lang="zh-CN" altLang="en-US"/>
          </a:p>
        </p:txBody>
      </p:sp>
    </p:spTree>
    <p:extLst>
      <p:ext uri="{BB962C8B-B14F-4D97-AF65-F5344CB8AC3E}">
        <p14:creationId xmlns:p14="http://schemas.microsoft.com/office/powerpoint/2010/main" val="1011527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Good afternoon,</a:t>
            </a:r>
            <a:r>
              <a:rPr lang="en-US" altLang="zh-CN" baseline="0" dirty="0" smtClean="0"/>
              <a:t> everyone. I am CHEN </a:t>
            </a:r>
            <a:r>
              <a:rPr lang="en-US" altLang="zh-CN" baseline="0" dirty="0" err="1" smtClean="0"/>
              <a:t>Jianhua</a:t>
            </a:r>
            <a:r>
              <a:rPr lang="en-US" altLang="zh-CN" baseline="0" dirty="0" smtClean="0"/>
              <a:t>, from China National Institute of </a:t>
            </a:r>
            <a:r>
              <a:rPr lang="en-US" altLang="zh-CN" baseline="0" dirty="0" err="1" smtClean="0"/>
              <a:t>Standardiazation</a:t>
            </a:r>
            <a:r>
              <a:rPr lang="en-US" altLang="zh-CN" baseline="0" dirty="0" smtClean="0"/>
              <a:t>. </a:t>
            </a:r>
          </a:p>
          <a:p>
            <a:r>
              <a:rPr lang="en-US" altLang="zh-CN" baseline="0" dirty="0" smtClean="0"/>
              <a:t>I am very glad to have the opportunity to introduce you the GHG quantification and reporting work in the organizational level in China. But I want to say that these were mainly conducted by CNIS, and just part of the relevant GHG management work in China. It is just a very brief and general introduction.</a:t>
            </a:r>
            <a:endParaRPr lang="zh-CN" altLang="en-US" dirty="0"/>
          </a:p>
        </p:txBody>
      </p:sp>
      <p:sp>
        <p:nvSpPr>
          <p:cNvPr id="4" name="灯片编号占位符 3"/>
          <p:cNvSpPr>
            <a:spLocks noGrp="1"/>
          </p:cNvSpPr>
          <p:nvPr>
            <p:ph type="sldNum" sz="quarter" idx="10"/>
          </p:nvPr>
        </p:nvSpPr>
        <p:spPr/>
        <p:txBody>
          <a:bodyPr/>
          <a:lstStyle/>
          <a:p>
            <a:fld id="{AE89C81D-ABAA-4099-909E-4734DE9F3C5A}" type="slidenum">
              <a:rPr lang="zh-CN" altLang="en-US" smtClean="0"/>
              <a:pPr/>
              <a:t>1</a:t>
            </a:fld>
            <a:endParaRPr lang="zh-CN" altLang="en-US"/>
          </a:p>
        </p:txBody>
      </p:sp>
    </p:spTree>
    <p:extLst>
      <p:ext uri="{BB962C8B-B14F-4D97-AF65-F5344CB8AC3E}">
        <p14:creationId xmlns:p14="http://schemas.microsoft.com/office/powerpoint/2010/main" val="1441228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aseline="0" dirty="0" smtClean="0"/>
              <a:t> </a:t>
            </a:r>
            <a:endParaRPr lang="zh-CN" altLang="en-US" dirty="0"/>
          </a:p>
        </p:txBody>
      </p:sp>
      <p:sp>
        <p:nvSpPr>
          <p:cNvPr id="4" name="灯片编号占位符 3"/>
          <p:cNvSpPr>
            <a:spLocks noGrp="1"/>
          </p:cNvSpPr>
          <p:nvPr>
            <p:ph type="sldNum" sz="quarter" idx="10"/>
          </p:nvPr>
        </p:nvSpPr>
        <p:spPr/>
        <p:txBody>
          <a:bodyPr/>
          <a:lstStyle/>
          <a:p>
            <a:fld id="{5735F9CA-E1D2-4739-BE16-A4367579ADCD}" type="slidenum">
              <a:rPr lang="zh-CN" altLang="en-US" smtClean="0"/>
              <a:t>10</a:t>
            </a:fld>
            <a:endParaRPr lang="zh-CN" altLang="en-US"/>
          </a:p>
        </p:txBody>
      </p:sp>
    </p:spTree>
    <p:extLst>
      <p:ext uri="{BB962C8B-B14F-4D97-AF65-F5344CB8AC3E}">
        <p14:creationId xmlns:p14="http://schemas.microsoft.com/office/powerpoint/2010/main" val="4144367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735F9CA-E1D2-4739-BE16-A4367579ADCD}" type="slidenum">
              <a:rPr lang="zh-CN" altLang="en-US" smtClean="0"/>
              <a:t>11</a:t>
            </a:fld>
            <a:endParaRPr lang="zh-CN" altLang="en-US"/>
          </a:p>
        </p:txBody>
      </p:sp>
    </p:spTree>
    <p:extLst>
      <p:ext uri="{BB962C8B-B14F-4D97-AF65-F5344CB8AC3E}">
        <p14:creationId xmlns:p14="http://schemas.microsoft.com/office/powerpoint/2010/main" val="10071877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55300"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CACB8B-7119-497A-83F7-C70D24F574EF}" type="slidenum">
              <a:rPr lang="en-US" altLang="zh-CN" smtClean="0"/>
              <a:pPr fontAlgn="base">
                <a:spcBef>
                  <a:spcPct val="0"/>
                </a:spcBef>
                <a:spcAft>
                  <a:spcPct val="0"/>
                </a:spcAft>
                <a:defRPr/>
              </a:pPr>
              <a:t>12</a:t>
            </a:fld>
            <a:endParaRPr lang="en-US" altLang="zh-CN"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E89C81D-ABAA-4099-909E-4734DE9F3C5A}" type="slidenum">
              <a:rPr lang="zh-CN" altLang="en-US" smtClean="0"/>
              <a:pPr/>
              <a:t>13</a:t>
            </a:fld>
            <a:endParaRPr lang="zh-CN" altLang="en-US"/>
          </a:p>
        </p:txBody>
      </p:sp>
    </p:spTree>
    <p:extLst>
      <p:ext uri="{BB962C8B-B14F-4D97-AF65-F5344CB8AC3E}">
        <p14:creationId xmlns:p14="http://schemas.microsoft.com/office/powerpoint/2010/main" val="42833350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3 parts involved in this presentation.</a:t>
            </a:r>
            <a:r>
              <a:rPr lang="en-US" altLang="zh-CN" baseline="0" dirty="0" smtClean="0"/>
              <a:t> </a:t>
            </a:r>
          </a:p>
          <a:p>
            <a:r>
              <a:rPr lang="en-US" altLang="zh-CN" baseline="0" dirty="0" smtClean="0"/>
              <a:t>First, </a:t>
            </a:r>
          </a:p>
          <a:p>
            <a:r>
              <a:rPr lang="en-US" altLang="zh-CN" baseline="0" dirty="0" smtClean="0"/>
              <a:t>Second,</a:t>
            </a:r>
          </a:p>
          <a:p>
            <a:r>
              <a:rPr lang="en-US" altLang="zh-CN" baseline="0" dirty="0" smtClean="0"/>
              <a:t>Third</a:t>
            </a:r>
            <a:endParaRPr lang="zh-CN" altLang="en-US" dirty="0"/>
          </a:p>
        </p:txBody>
      </p:sp>
      <p:sp>
        <p:nvSpPr>
          <p:cNvPr id="4" name="灯片编号占位符 3"/>
          <p:cNvSpPr>
            <a:spLocks noGrp="1"/>
          </p:cNvSpPr>
          <p:nvPr>
            <p:ph type="sldNum" sz="quarter" idx="10"/>
          </p:nvPr>
        </p:nvSpPr>
        <p:spPr/>
        <p:txBody>
          <a:bodyPr/>
          <a:lstStyle/>
          <a:p>
            <a:fld id="{AE89C81D-ABAA-4099-909E-4734DE9F3C5A}" type="slidenum">
              <a:rPr lang="zh-CN" altLang="en-US" smtClean="0"/>
              <a:pPr/>
              <a:t>2</a:t>
            </a:fld>
            <a:endParaRPr lang="zh-CN" altLang="en-US"/>
          </a:p>
        </p:txBody>
      </p:sp>
    </p:spTree>
    <p:extLst>
      <p:ext uri="{BB962C8B-B14F-4D97-AF65-F5344CB8AC3E}">
        <p14:creationId xmlns:p14="http://schemas.microsoft.com/office/powerpoint/2010/main" val="1946176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9B6143-A70D-42EC-8623-A327673A4A64}" type="slidenum">
              <a:rPr lang="en-US" altLang="zh-CN"/>
              <a:pPr/>
              <a:t>3</a:t>
            </a:fld>
            <a:endParaRPr lang="en-US" altLang="zh-CN"/>
          </a:p>
        </p:txBody>
      </p:sp>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p:txBody>
          <a:bodyPr/>
          <a:lstStyle/>
          <a:p>
            <a:r>
              <a:rPr lang="en-US" altLang="zh-CN" dirty="0"/>
              <a:t>The GHG standards are classified into 5 levels in this pyramid. </a:t>
            </a:r>
          </a:p>
          <a:p>
            <a:r>
              <a:rPr lang="en-US" altLang="zh-CN" dirty="0"/>
              <a:t>The top level is the standards or regulations developed by UNFCCC and IPCC. They provide the framework of GHG management activities, and could influence the direction of other GHG standards.</a:t>
            </a:r>
          </a:p>
          <a:p>
            <a:r>
              <a:rPr lang="en-US" altLang="zh-CN" dirty="0"/>
              <a:t>The second level is the international standards developed by ISO. They have the global impact and application. </a:t>
            </a:r>
          </a:p>
          <a:p>
            <a:r>
              <a:rPr lang="en-US" altLang="zh-CN" dirty="0"/>
              <a:t>The third level is the national or regional standards and regulations, for example, the standards developed under the European Union Emissions Trading Scheme (EU ETS), which have the national or regional influence, even the international impact. </a:t>
            </a:r>
          </a:p>
          <a:p>
            <a:r>
              <a:rPr lang="en-US" altLang="zh-CN" dirty="0"/>
              <a:t>The fourth level  is the common standards and schemes developed by some organizations, such as Global Reporting Initiative, and WRI/WBCSD Protocol Initiative. These standards have influence in voluntary reduction systems, and is sometimes the exploration in the new fields. </a:t>
            </a:r>
          </a:p>
          <a:p>
            <a:r>
              <a:rPr lang="en-US" altLang="zh-CN" dirty="0"/>
              <a:t>The bottom level is the enterprise standards. They could be the applications of the upper level standards or regulations in specific industries, and the experiences in this level could also support the development of upper level standards.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The organizational management</a:t>
            </a:r>
            <a:r>
              <a:rPr lang="en-US" altLang="zh-CN" baseline="0" dirty="0" smtClean="0"/>
              <a:t> work includes two parts, the research and the standards development. </a:t>
            </a:r>
            <a:endParaRPr lang="zh-CN" altLang="en-US" dirty="0"/>
          </a:p>
        </p:txBody>
      </p:sp>
      <p:sp>
        <p:nvSpPr>
          <p:cNvPr id="4" name="灯片编号占位符 3"/>
          <p:cNvSpPr>
            <a:spLocks noGrp="1"/>
          </p:cNvSpPr>
          <p:nvPr>
            <p:ph type="sldNum" sz="quarter" idx="10"/>
          </p:nvPr>
        </p:nvSpPr>
        <p:spPr/>
        <p:txBody>
          <a:bodyPr/>
          <a:lstStyle/>
          <a:p>
            <a:fld id="{AE89C81D-ABAA-4099-909E-4734DE9F3C5A}" type="slidenum">
              <a:rPr lang="zh-CN" altLang="en-US" smtClean="0"/>
              <a:pPr/>
              <a:t>4</a:t>
            </a:fld>
            <a:endParaRPr lang="zh-CN" altLang="en-US"/>
          </a:p>
        </p:txBody>
      </p:sp>
    </p:spTree>
    <p:extLst>
      <p:ext uri="{BB962C8B-B14F-4D97-AF65-F5344CB8AC3E}">
        <p14:creationId xmlns:p14="http://schemas.microsoft.com/office/powerpoint/2010/main" val="2666277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a:ln/>
        </p:spPr>
      </p:sp>
      <p:sp>
        <p:nvSpPr>
          <p:cNvPr id="43011" name="备注占位符 2"/>
          <p:cNvSpPr>
            <a:spLocks noGrp="1"/>
          </p:cNvSpPr>
          <p:nvPr>
            <p:ph type="body" idx="1"/>
          </p:nvPr>
        </p:nvSpPr>
        <p:spPr>
          <a:noFill/>
          <a:ln/>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E9CF2FB6-4CFE-442F-935B-172A12851A71}" type="slidenum">
              <a:rPr lang="en-US" altLang="zh-CN" smtClean="0"/>
              <a:pPr>
                <a:defRPr/>
              </a:pPr>
              <a:t>5</a:t>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a:ln/>
        </p:spPr>
      </p:sp>
      <p:sp>
        <p:nvSpPr>
          <p:cNvPr id="45059" name="备注占位符 2"/>
          <p:cNvSpPr>
            <a:spLocks noGrp="1"/>
          </p:cNvSpPr>
          <p:nvPr>
            <p:ph type="body" idx="1"/>
          </p:nvPr>
        </p:nvSpPr>
        <p:spPr>
          <a:noFill/>
          <a:ln/>
        </p:spPr>
        <p:txBody>
          <a:bodyPr/>
          <a:lstStyle/>
          <a:p>
            <a:endParaRPr lang="zh-CN" altLang="en-US" smtClean="0"/>
          </a:p>
        </p:txBody>
      </p:sp>
      <p:sp>
        <p:nvSpPr>
          <p:cNvPr id="4" name="灯片编号占位符 3"/>
          <p:cNvSpPr>
            <a:spLocks noGrp="1"/>
          </p:cNvSpPr>
          <p:nvPr>
            <p:ph type="sldNum" sz="quarter" idx="5"/>
          </p:nvPr>
        </p:nvSpPr>
        <p:spPr/>
        <p:txBody>
          <a:bodyPr/>
          <a:lstStyle/>
          <a:p>
            <a:pPr>
              <a:defRPr/>
            </a:pPr>
            <a:fld id="{4335B07F-0837-4CB5-9615-F9848FBC9276}" type="slidenum">
              <a:rPr lang="en-US" altLang="zh-CN" smtClean="0"/>
              <a:pPr>
                <a:defRPr/>
              </a:pPr>
              <a:t>6</a:t>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This list</a:t>
            </a:r>
            <a:r>
              <a:rPr lang="en-US" altLang="zh-CN" baseline="0" dirty="0" smtClean="0"/>
              <a:t> shows the 10 </a:t>
            </a:r>
            <a:r>
              <a:rPr lang="en-US" altLang="zh-CN" baseline="0" dirty="0" err="1" smtClean="0"/>
              <a:t>sectors’GHG</a:t>
            </a:r>
            <a:r>
              <a:rPr lang="en-US" altLang="zh-CN" baseline="0" dirty="0" smtClean="0"/>
              <a:t> accounting methods developed under the organization of NDRC. The sectors include …</a:t>
            </a:r>
          </a:p>
          <a:p>
            <a:r>
              <a:rPr lang="en-US" altLang="zh-CN" baseline="0" dirty="0" smtClean="0"/>
              <a:t>These methods would be transformed to the national standards.</a:t>
            </a:r>
            <a:endParaRPr lang="zh-CN" altLang="en-US" dirty="0"/>
          </a:p>
        </p:txBody>
      </p:sp>
      <p:sp>
        <p:nvSpPr>
          <p:cNvPr id="4" name="灯片编号占位符 3"/>
          <p:cNvSpPr>
            <a:spLocks noGrp="1"/>
          </p:cNvSpPr>
          <p:nvPr>
            <p:ph type="sldNum" sz="quarter" idx="10"/>
          </p:nvPr>
        </p:nvSpPr>
        <p:spPr/>
        <p:txBody>
          <a:bodyPr/>
          <a:lstStyle/>
          <a:p>
            <a:fld id="{AE89C81D-ABAA-4099-909E-4734DE9F3C5A}" type="slidenum">
              <a:rPr lang="zh-CN" altLang="en-US" smtClean="0"/>
              <a:pPr/>
              <a:t>7</a:t>
            </a:fld>
            <a:endParaRPr lang="zh-CN" altLang="en-US"/>
          </a:p>
        </p:txBody>
      </p:sp>
    </p:spTree>
    <p:extLst>
      <p:ext uri="{BB962C8B-B14F-4D97-AF65-F5344CB8AC3E}">
        <p14:creationId xmlns:p14="http://schemas.microsoft.com/office/powerpoint/2010/main" val="4238810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The figure in the right</a:t>
            </a:r>
            <a:r>
              <a:rPr lang="en-US" altLang="zh-CN" baseline="0" dirty="0" smtClean="0"/>
              <a:t> side shows the program of GHG Q and R in Chinese general guideline in national level. </a:t>
            </a:r>
          </a:p>
          <a:p>
            <a:r>
              <a:rPr lang="en-US" altLang="zh-CN" baseline="0" dirty="0" smtClean="0"/>
              <a:t>Some additional detail content were include in that document. For example,</a:t>
            </a:r>
            <a:endParaRPr lang="zh-CN" altLang="en-US" dirty="0"/>
          </a:p>
        </p:txBody>
      </p:sp>
      <p:sp>
        <p:nvSpPr>
          <p:cNvPr id="4" name="灯片编号占位符 3"/>
          <p:cNvSpPr>
            <a:spLocks noGrp="1"/>
          </p:cNvSpPr>
          <p:nvPr>
            <p:ph type="sldNum" sz="quarter" idx="10"/>
          </p:nvPr>
        </p:nvSpPr>
        <p:spPr/>
        <p:txBody>
          <a:bodyPr/>
          <a:lstStyle/>
          <a:p>
            <a:fld id="{AE89C81D-ABAA-4099-909E-4734DE9F3C5A}" type="slidenum">
              <a:rPr lang="zh-CN" altLang="en-US" smtClean="0"/>
              <a:pPr/>
              <a:t>8</a:t>
            </a:fld>
            <a:endParaRPr lang="zh-CN" altLang="en-US"/>
          </a:p>
        </p:txBody>
      </p:sp>
    </p:spTree>
    <p:extLst>
      <p:ext uri="{BB962C8B-B14F-4D97-AF65-F5344CB8AC3E}">
        <p14:creationId xmlns:p14="http://schemas.microsoft.com/office/powerpoint/2010/main" val="2006666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sz="1200" b="0" i="0" u="none" strike="noStrike" kern="1200" baseline="0" dirty="0" smtClean="0">
              <a:solidFill>
                <a:schemeClr val="tx1"/>
              </a:solidFill>
              <a:latin typeface="+mn-lt"/>
              <a:ea typeface="+mn-ea"/>
              <a:cs typeface="+mn-cs"/>
            </a:endParaRPr>
          </a:p>
        </p:txBody>
      </p:sp>
      <p:sp>
        <p:nvSpPr>
          <p:cNvPr id="4" name="灯片编号占位符 3"/>
          <p:cNvSpPr>
            <a:spLocks noGrp="1"/>
          </p:cNvSpPr>
          <p:nvPr>
            <p:ph type="sldNum" sz="quarter" idx="10"/>
          </p:nvPr>
        </p:nvSpPr>
        <p:spPr/>
        <p:txBody>
          <a:bodyPr/>
          <a:lstStyle/>
          <a:p>
            <a:fld id="{5735F9CA-E1D2-4739-BE16-A4367579ADCD}" type="slidenum">
              <a:rPr lang="zh-CN" altLang="en-US" smtClean="0"/>
              <a:t>9</a:t>
            </a:fld>
            <a:endParaRPr lang="zh-CN" altLang="en-US"/>
          </a:p>
        </p:txBody>
      </p:sp>
    </p:spTree>
    <p:extLst>
      <p:ext uri="{BB962C8B-B14F-4D97-AF65-F5344CB8AC3E}">
        <p14:creationId xmlns:p14="http://schemas.microsoft.com/office/powerpoint/2010/main" val="537382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530820CF-B880-4189-942D-D702A7CBA730}" type="datetimeFigureOut">
              <a:rPr lang="zh-CN" altLang="en-US" smtClean="0"/>
              <a:pPr/>
              <a:t>2015/11/9</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age_Contenu2">
    <p:spTree>
      <p:nvGrpSpPr>
        <p:cNvPr id="1" name=""/>
        <p:cNvGrpSpPr/>
        <p:nvPr/>
      </p:nvGrpSpPr>
      <p:grpSpPr>
        <a:xfrm>
          <a:off x="0" y="0"/>
          <a:ext cx="0" cy="0"/>
          <a:chOff x="0" y="0"/>
          <a:chExt cx="0" cy="0"/>
        </a:xfrm>
      </p:grpSpPr>
      <p:sp>
        <p:nvSpPr>
          <p:cNvPr id="9" name="Espace réservé du contenu 2"/>
          <p:cNvSpPr>
            <a:spLocks noGrp="1"/>
          </p:cNvSpPr>
          <p:nvPr>
            <p:ph sz="half" idx="1"/>
          </p:nvPr>
        </p:nvSpPr>
        <p:spPr>
          <a:xfrm>
            <a:off x="457199" y="2340172"/>
            <a:ext cx="8244295" cy="3466024"/>
          </a:xfrm>
        </p:spPr>
        <p:txBody>
          <a:bodyPr/>
          <a:lstStyle>
            <a:lvl1pPr>
              <a:buSzPct val="100000"/>
              <a:buFontTx/>
              <a:buBlip>
                <a:blip r:embed="rId2"/>
              </a:buBlip>
              <a:defRPr sz="2400" b="0" i="0">
                <a:solidFill>
                  <a:srgbClr val="365774"/>
                </a:solidFill>
                <a:latin typeface="Calibri"/>
                <a:cs typeface="Calibri"/>
              </a:defRPr>
            </a:lvl1pPr>
            <a:lvl2pPr marL="742950" indent="-285750">
              <a:lnSpc>
                <a:spcPct val="120000"/>
              </a:lnSpc>
              <a:buSzPct val="100000"/>
              <a:buFontTx/>
              <a:buBlip>
                <a:blip r:embed="rId2"/>
              </a:buBlip>
              <a:defRPr sz="2000" b="0" i="0" kern="1200" spc="30">
                <a:solidFill>
                  <a:schemeClr val="tx1">
                    <a:lumMod val="75000"/>
                    <a:lumOff val="25000"/>
                  </a:schemeClr>
                </a:solidFill>
                <a:latin typeface="Calibri"/>
                <a:cs typeface="Calibri"/>
              </a:defRPr>
            </a:lvl2pPr>
            <a:lvl3pPr marL="1200150" indent="-285750">
              <a:buSzPct val="100000"/>
              <a:buFontTx/>
              <a:buBlip>
                <a:blip r:embed="rId2"/>
              </a:buBlip>
              <a:defRPr sz="1800" b="0" i="0" spc="30">
                <a:solidFill>
                  <a:schemeClr val="tx1">
                    <a:lumMod val="75000"/>
                    <a:lumOff val="25000"/>
                  </a:schemeClr>
                </a:solidFill>
                <a:latin typeface="Calibri"/>
                <a:cs typeface="Calibri"/>
              </a:defRPr>
            </a:lvl3pPr>
            <a:lvl4pPr marL="1600200" indent="-228600">
              <a:buSzPct val="100000"/>
              <a:buFontTx/>
              <a:buBlip>
                <a:blip r:embed="rId2"/>
              </a:buBlip>
              <a:defRPr sz="1600" b="0" i="0" spc="30">
                <a:solidFill>
                  <a:schemeClr val="tx1">
                    <a:lumMod val="75000"/>
                    <a:lumOff val="25000"/>
                  </a:schemeClr>
                </a:solidFill>
                <a:latin typeface="Calibri"/>
                <a:cs typeface="Calibri"/>
              </a:defRPr>
            </a:lvl4pPr>
            <a:lvl5pPr marL="2057400" indent="-228600">
              <a:buSzPct val="100000"/>
              <a:buFontTx/>
              <a:buBlip>
                <a:blip r:embed="rId2"/>
              </a:buBlip>
              <a:defRPr sz="1600" b="0" i="0" spc="30">
                <a:solidFill>
                  <a:schemeClr val="tx1">
                    <a:lumMod val="75000"/>
                    <a:lumOff val="25000"/>
                  </a:schemeClr>
                </a:solidFill>
                <a:latin typeface="Calibri"/>
                <a:cs typeface="Calibri"/>
              </a:defRPr>
            </a:lvl5pPr>
            <a:lvl6pPr>
              <a:defRPr sz="1800"/>
            </a:lvl6pPr>
            <a:lvl7pPr>
              <a:defRPr sz="1800"/>
            </a:lvl7pPr>
            <a:lvl8pPr>
              <a:defRPr sz="1800"/>
            </a:lvl8pPr>
            <a:lvl9pPr>
              <a:defRPr sz="1800"/>
            </a:lvl9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5" name="Espace réservé de la date 3"/>
          <p:cNvSpPr>
            <a:spLocks noGrp="1"/>
          </p:cNvSpPr>
          <p:nvPr>
            <p:ph type="dt" sz="half" idx="10"/>
          </p:nvPr>
        </p:nvSpPr>
        <p:spPr>
          <a:xfrm>
            <a:off x="7086600" y="6099175"/>
            <a:ext cx="838200" cy="501650"/>
          </a:xfrm>
        </p:spPr>
        <p:txBody>
          <a:bodyPr/>
          <a:lstStyle>
            <a:lvl1pPr algn="r">
              <a:defRPr>
                <a:latin typeface="Roboto Regular" charset="0"/>
              </a:defRPr>
            </a:lvl1pPr>
          </a:lstStyle>
          <a:p>
            <a:pPr>
              <a:defRPr/>
            </a:pPr>
            <a:fld id="{AD66FEE5-FFFF-674F-A489-81FE638902E4}" type="datetimeFigureOut">
              <a:rPr lang="fr-FR"/>
              <a:pPr>
                <a:defRPr/>
              </a:pPr>
              <a:t>09/11/2015</a:t>
            </a:fld>
            <a:endParaRPr lang="fr-FR"/>
          </a:p>
        </p:txBody>
      </p:sp>
      <p:sp>
        <p:nvSpPr>
          <p:cNvPr id="7" name="Titre 1"/>
          <p:cNvSpPr>
            <a:spLocks noGrp="1"/>
          </p:cNvSpPr>
          <p:nvPr>
            <p:ph type="title"/>
          </p:nvPr>
        </p:nvSpPr>
        <p:spPr>
          <a:xfrm>
            <a:off x="457200" y="1188878"/>
            <a:ext cx="8244294" cy="1151294"/>
          </a:xfrm>
        </p:spPr>
        <p:txBody>
          <a:bodyPr>
            <a:normAutofit/>
          </a:bodyPr>
          <a:lstStyle>
            <a:lvl1pPr algn="l">
              <a:lnSpc>
                <a:spcPct val="80000"/>
              </a:lnSpc>
              <a:defRPr sz="4500" b="1">
                <a:solidFill>
                  <a:srgbClr val="365774"/>
                </a:solidFill>
                <a:latin typeface="Calibri"/>
                <a:cs typeface="Calibri"/>
              </a:defRPr>
            </a:lvl1pPr>
          </a:lstStyle>
          <a:p>
            <a:r>
              <a:rPr lang="fr-FR" dirty="0" smtClean="0"/>
              <a:t>Cliquez et modifiez le titre</a:t>
            </a:r>
            <a:endParaRPr lang="fr-FR" dirty="0"/>
          </a:p>
        </p:txBody>
      </p:sp>
    </p:spTree>
    <p:extLst>
      <p:ext uri="{BB962C8B-B14F-4D97-AF65-F5344CB8AC3E}">
        <p14:creationId xmlns:p14="http://schemas.microsoft.com/office/powerpoint/2010/main" val="29852516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Page_Photos">
    <p:spTree>
      <p:nvGrpSpPr>
        <p:cNvPr id="1" name=""/>
        <p:cNvGrpSpPr/>
        <p:nvPr/>
      </p:nvGrpSpPr>
      <p:grpSpPr>
        <a:xfrm>
          <a:off x="0" y="0"/>
          <a:ext cx="0" cy="0"/>
          <a:chOff x="0" y="0"/>
          <a:chExt cx="0" cy="0"/>
        </a:xfrm>
      </p:grpSpPr>
      <p:sp>
        <p:nvSpPr>
          <p:cNvPr id="5" name="Titre 1"/>
          <p:cNvSpPr>
            <a:spLocks noGrp="1"/>
          </p:cNvSpPr>
          <p:nvPr>
            <p:ph type="title"/>
          </p:nvPr>
        </p:nvSpPr>
        <p:spPr>
          <a:xfrm>
            <a:off x="1792288" y="5367215"/>
            <a:ext cx="5486400" cy="566738"/>
          </a:xfrm>
        </p:spPr>
        <p:txBody>
          <a:bodyPr anchor="t">
            <a:normAutofit/>
          </a:bodyPr>
          <a:lstStyle>
            <a:lvl1pPr algn="l">
              <a:defRPr sz="1700" b="0">
                <a:solidFill>
                  <a:srgbClr val="365774"/>
                </a:solidFill>
                <a:latin typeface="Calibri"/>
                <a:cs typeface="Calibri"/>
              </a:defRPr>
            </a:lvl1pPr>
          </a:lstStyle>
          <a:p>
            <a:r>
              <a:rPr lang="fr-FR" dirty="0" smtClean="0"/>
              <a:t>Cliquez et modifiez le titre</a:t>
            </a:r>
            <a:endParaRPr lang="fr-FR" dirty="0"/>
          </a:p>
        </p:txBody>
      </p:sp>
      <p:sp>
        <p:nvSpPr>
          <p:cNvPr id="7" name="Espace réservé pour une image  2"/>
          <p:cNvSpPr>
            <a:spLocks noGrp="1"/>
          </p:cNvSpPr>
          <p:nvPr>
            <p:ph type="pic" idx="1"/>
          </p:nvPr>
        </p:nvSpPr>
        <p:spPr>
          <a:xfrm>
            <a:off x="1792288" y="1179390"/>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Tree>
    <p:extLst>
      <p:ext uri="{BB962C8B-B14F-4D97-AF65-F5344CB8AC3E}">
        <p14:creationId xmlns:p14="http://schemas.microsoft.com/office/powerpoint/2010/main" val="428974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530820CF-B880-4189-942D-D702A7CBA730}" type="datetimeFigureOut">
              <a:rPr lang="zh-CN" altLang="en-US" smtClean="0"/>
              <a:pPr/>
              <a:t>2015/11/9</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530820CF-B880-4189-942D-D702A7CBA730}" type="datetimeFigureOut">
              <a:rPr lang="zh-CN" altLang="en-US" smtClean="0"/>
              <a:pPr/>
              <a:t>2015/11/9</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530820CF-B880-4189-942D-D702A7CBA730}" type="datetimeFigureOut">
              <a:rPr lang="zh-CN" altLang="en-US" smtClean="0"/>
              <a:pPr/>
              <a:t>2015/11/9</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0C913308-F349-4B6D-A68A-DD1791B4A57B}"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30820CF-B880-4189-942D-D702A7CBA730}" type="datetimeFigureOut">
              <a:rPr lang="zh-CN" altLang="en-US" smtClean="0"/>
              <a:pPr/>
              <a:t>2015/11/9</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chenjh@cnis.gov.cn"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mailto:nathan_cjh@163.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980729"/>
            <a:ext cx="7918648" cy="3672408"/>
          </a:xfrm>
        </p:spPr>
        <p:txBody>
          <a:bodyPr>
            <a:normAutofit fontScale="90000"/>
          </a:bodyPr>
          <a:lstStyle/>
          <a:p>
            <a:pPr algn="l"/>
            <a:r>
              <a:rPr lang="en-US" altLang="zh-CN" dirty="0" smtClean="0"/>
              <a:t>Introduction of Carbon Emission Management Standardization in China</a:t>
            </a:r>
            <a:br>
              <a:rPr lang="en-US" altLang="zh-CN" dirty="0" smtClean="0"/>
            </a:br>
            <a:r>
              <a:rPr lang="en-US" altLang="zh-CN" dirty="0" smtClean="0"/>
              <a:t/>
            </a:r>
            <a:br>
              <a:rPr lang="en-US" altLang="zh-CN" dirty="0" smtClean="0"/>
            </a:br>
            <a:r>
              <a:rPr lang="zh-CN" altLang="en-US" dirty="0" smtClean="0"/>
              <a:t>中国碳排放管理标准化工作进展</a:t>
            </a:r>
            <a:endParaRPr lang="zh-CN" altLang="en-US" dirty="0"/>
          </a:p>
        </p:txBody>
      </p:sp>
      <p:sp>
        <p:nvSpPr>
          <p:cNvPr id="3" name="副标题 2"/>
          <p:cNvSpPr>
            <a:spLocks noGrp="1"/>
          </p:cNvSpPr>
          <p:nvPr>
            <p:ph type="subTitle" idx="1"/>
          </p:nvPr>
        </p:nvSpPr>
        <p:spPr>
          <a:xfrm>
            <a:off x="685800" y="3933055"/>
            <a:ext cx="7772400" cy="2808313"/>
          </a:xfrm>
        </p:spPr>
        <p:txBody>
          <a:bodyPr>
            <a:normAutofit lnSpcReduction="10000"/>
          </a:bodyPr>
          <a:lstStyle/>
          <a:p>
            <a:pPr algn="l"/>
            <a:endParaRPr lang="en-US" altLang="zh-CN" dirty="0" smtClean="0"/>
          </a:p>
          <a:p>
            <a:pPr algn="l"/>
            <a:endParaRPr lang="en-US" altLang="zh-CN" dirty="0"/>
          </a:p>
          <a:p>
            <a:pPr algn="l"/>
            <a:endParaRPr lang="en-US" altLang="zh-CN" dirty="0" smtClean="0"/>
          </a:p>
          <a:p>
            <a:pPr algn="l"/>
            <a:endParaRPr lang="en-US" altLang="zh-CN" dirty="0" smtClean="0"/>
          </a:p>
          <a:p>
            <a:pPr algn="l"/>
            <a:r>
              <a:rPr lang="en-US" altLang="zh-CN" sz="1900" dirty="0" err="1" smtClean="0"/>
              <a:t>Jianhua</a:t>
            </a:r>
            <a:r>
              <a:rPr lang="en-US" altLang="zh-CN" sz="1900" dirty="0" smtClean="0"/>
              <a:t> CHEN, Ling LIN, Liang CHEN, Wei BAO, Liang SUN</a:t>
            </a:r>
          </a:p>
          <a:p>
            <a:pPr algn="l"/>
            <a:r>
              <a:rPr lang="en-US" altLang="zh-CN" sz="1900" dirty="0" smtClean="0"/>
              <a:t>China National Institute of Standardization</a:t>
            </a:r>
          </a:p>
          <a:p>
            <a:pPr algn="l"/>
            <a:r>
              <a:rPr lang="en-US" altLang="zh-CN" sz="1900" dirty="0" smtClean="0"/>
              <a:t>Nov, 2015</a:t>
            </a:r>
            <a:endParaRPr lang="zh-CN" altLang="en-US" sz="1900" dirty="0"/>
          </a:p>
        </p:txBody>
      </p:sp>
    </p:spTree>
    <p:extLst>
      <p:ext uri="{BB962C8B-B14F-4D97-AF65-F5344CB8AC3E}">
        <p14:creationId xmlns:p14="http://schemas.microsoft.com/office/powerpoint/2010/main" val="1015439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extLst>
              <p:ext uri="{D42A27DB-BD31-4B8C-83A1-F6EECF244321}">
                <p14:modId xmlns:p14="http://schemas.microsoft.com/office/powerpoint/2010/main" val="2267320187"/>
              </p:ext>
            </p:extLst>
          </p:nvPr>
        </p:nvGraphicFramePr>
        <p:xfrm>
          <a:off x="-36512" y="1645717"/>
          <a:ext cx="9289033" cy="4519587"/>
        </p:xfrm>
        <a:graphic>
          <a:graphicData uri="http://schemas.openxmlformats.org/drawingml/2006/table">
            <a:tbl>
              <a:tblPr firstRow="1" bandRow="1">
                <a:tableStyleId>{5C22544A-7EE6-4342-B048-85BDC9FD1C3A}</a:tableStyleId>
              </a:tblPr>
              <a:tblGrid>
                <a:gridCol w="1137729"/>
                <a:gridCol w="1248398"/>
                <a:gridCol w="1174963"/>
                <a:gridCol w="1174963"/>
                <a:gridCol w="1028092"/>
                <a:gridCol w="1174963"/>
                <a:gridCol w="1248398"/>
                <a:gridCol w="1101527"/>
              </a:tblGrid>
              <a:tr h="557187">
                <a:tc>
                  <a:txBody>
                    <a:bodyPr/>
                    <a:lstStyle/>
                    <a:p>
                      <a:endParaRPr lang="zh-CN" altLang="en-US" sz="1400" dirty="0"/>
                    </a:p>
                  </a:txBody>
                  <a:tcPr/>
                </a:tc>
                <a:tc>
                  <a:txBody>
                    <a:bodyPr/>
                    <a:lstStyle/>
                    <a:p>
                      <a:r>
                        <a:rPr lang="en-US" altLang="zh-CN" sz="1400" dirty="0" smtClean="0"/>
                        <a:t>Beijing</a:t>
                      </a:r>
                    </a:p>
                    <a:p>
                      <a:r>
                        <a:rPr lang="zh-CN" altLang="en-US" sz="1400" dirty="0" smtClean="0"/>
                        <a:t>北京</a:t>
                      </a:r>
                      <a:endParaRPr lang="zh-CN" altLang="en-US" sz="1400" dirty="0"/>
                    </a:p>
                  </a:txBody>
                  <a:tcPr/>
                </a:tc>
                <a:tc>
                  <a:txBody>
                    <a:bodyPr/>
                    <a:lstStyle/>
                    <a:p>
                      <a:r>
                        <a:rPr lang="en-US" altLang="zh-CN" sz="1400" dirty="0" smtClean="0"/>
                        <a:t>Shanghai</a:t>
                      </a:r>
                    </a:p>
                    <a:p>
                      <a:r>
                        <a:rPr lang="zh-CN" altLang="en-US" sz="1400" dirty="0" smtClean="0"/>
                        <a:t>上海</a:t>
                      </a:r>
                      <a:endParaRPr lang="zh-CN" altLang="en-US" sz="1400" dirty="0"/>
                    </a:p>
                  </a:txBody>
                  <a:tcPr/>
                </a:tc>
                <a:tc>
                  <a:txBody>
                    <a:bodyPr/>
                    <a:lstStyle/>
                    <a:p>
                      <a:r>
                        <a:rPr lang="en-US" altLang="zh-CN" sz="1400" dirty="0" smtClean="0"/>
                        <a:t>Shenzhen</a:t>
                      </a:r>
                    </a:p>
                    <a:p>
                      <a:r>
                        <a:rPr lang="zh-CN" altLang="en-US" sz="1400" dirty="0" smtClean="0"/>
                        <a:t>深圳</a:t>
                      </a:r>
                      <a:endParaRPr lang="zh-CN" altLang="en-US" sz="1400" dirty="0"/>
                    </a:p>
                  </a:txBody>
                  <a:tcPr/>
                </a:tc>
                <a:tc>
                  <a:txBody>
                    <a:bodyPr/>
                    <a:lstStyle/>
                    <a:p>
                      <a:r>
                        <a:rPr lang="en-US" altLang="zh-CN" sz="1400" dirty="0" smtClean="0"/>
                        <a:t>Tianjin</a:t>
                      </a:r>
                    </a:p>
                    <a:p>
                      <a:r>
                        <a:rPr lang="zh-CN" altLang="en-US" sz="1400" baseline="0" dirty="0" smtClean="0"/>
                        <a:t>天津</a:t>
                      </a:r>
                      <a:r>
                        <a:rPr lang="en-US" altLang="zh-CN" sz="1400" baseline="0" dirty="0" smtClean="0"/>
                        <a:t> </a:t>
                      </a:r>
                      <a:endParaRPr lang="zh-CN" alt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t>Chongqing</a:t>
                      </a:r>
                    </a:p>
                    <a:p>
                      <a:pPr marL="0" marR="0" indent="0" algn="l" defTabSz="457200" rtl="0" eaLnBrk="1" fontAlgn="auto" latinLnBrk="0" hangingPunct="1">
                        <a:lnSpc>
                          <a:spcPct val="100000"/>
                        </a:lnSpc>
                        <a:spcBef>
                          <a:spcPts val="0"/>
                        </a:spcBef>
                        <a:spcAft>
                          <a:spcPts val="0"/>
                        </a:spcAft>
                        <a:buClrTx/>
                        <a:buSzTx/>
                        <a:buFontTx/>
                        <a:buNone/>
                        <a:tabLst/>
                        <a:defRPr/>
                      </a:pPr>
                      <a:r>
                        <a:rPr lang="zh-CN" altLang="en-US" sz="1400" dirty="0" smtClean="0"/>
                        <a:t>重庆</a:t>
                      </a:r>
                    </a:p>
                  </a:txBody>
                  <a:tcPr/>
                </a:tc>
                <a:tc>
                  <a:txBody>
                    <a:bodyPr/>
                    <a:lstStyle/>
                    <a:p>
                      <a:r>
                        <a:rPr lang="en-US" altLang="zh-CN" sz="1400" dirty="0" smtClean="0"/>
                        <a:t>Guangdong</a:t>
                      </a:r>
                    </a:p>
                    <a:p>
                      <a:r>
                        <a:rPr lang="zh-CN" altLang="en-US" sz="1400" dirty="0" smtClean="0"/>
                        <a:t>广东</a:t>
                      </a:r>
                      <a:endParaRPr lang="zh-CN" altLang="en-US" sz="1400" dirty="0"/>
                    </a:p>
                  </a:txBody>
                  <a:tcPr/>
                </a:tc>
                <a:tc>
                  <a:txBody>
                    <a:bodyPr/>
                    <a:lstStyle/>
                    <a:p>
                      <a:r>
                        <a:rPr lang="en-US" altLang="zh-CN" sz="1400" dirty="0" smtClean="0"/>
                        <a:t>Hubei</a:t>
                      </a:r>
                    </a:p>
                    <a:p>
                      <a:r>
                        <a:rPr lang="zh-CN" altLang="en-US" sz="1400" dirty="0" smtClean="0"/>
                        <a:t>湖北</a:t>
                      </a:r>
                      <a:endParaRPr lang="zh-CN" altLang="en-US" sz="1400" dirty="0"/>
                    </a:p>
                  </a:txBody>
                  <a:tcPr/>
                </a:tc>
              </a:tr>
              <a:tr h="557187">
                <a:tc>
                  <a:txBody>
                    <a:bodyPr/>
                    <a:lstStyle/>
                    <a:p>
                      <a:r>
                        <a:rPr lang="en-US" altLang="zh-CN" sz="1400" dirty="0" err="1" smtClean="0"/>
                        <a:t>Documen-tation</a:t>
                      </a:r>
                      <a:endParaRPr lang="zh-CN" altLang="en-US" sz="1400" b="1"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zh-CN" sz="1400" dirty="0" smtClean="0">
                          <a:effectLst/>
                        </a:rPr>
                        <a:t>legislation</a:t>
                      </a:r>
                      <a:endParaRPr lang="zh-CN" altLang="en-US" sz="1400" dirty="0" smtClean="0"/>
                    </a:p>
                  </a:txBody>
                  <a:tcPr/>
                </a:tc>
                <a:tc>
                  <a:txBody>
                    <a:bodyPr/>
                    <a:lstStyle/>
                    <a:p>
                      <a:r>
                        <a:rPr lang="en-US" altLang="zh-CN" sz="1400" dirty="0" smtClean="0">
                          <a:effectLst/>
                        </a:rPr>
                        <a:t>Government Notice</a:t>
                      </a:r>
                      <a:endParaRPr lang="zh-CN" altLang="en-US" sz="1400" dirty="0"/>
                    </a:p>
                  </a:txBody>
                  <a:tcPr/>
                </a:tc>
                <a:tc>
                  <a:txBody>
                    <a:bodyPr/>
                    <a:lstStyle/>
                    <a:p>
                      <a:r>
                        <a:rPr lang="en-US" altLang="zh-CN" sz="1400" dirty="0" smtClean="0">
                          <a:effectLst/>
                        </a:rPr>
                        <a:t>legislation</a:t>
                      </a:r>
                      <a:endParaRPr lang="zh-CN" altLang="en-US" sz="1400" dirty="0"/>
                    </a:p>
                  </a:txBody>
                  <a:tcPr/>
                </a:tc>
                <a:tc>
                  <a:txBody>
                    <a:bodyPr/>
                    <a:lstStyle/>
                    <a:p>
                      <a:r>
                        <a:rPr lang="en-US" altLang="zh-CN" sz="1400" dirty="0" smtClean="0">
                          <a:effectLst/>
                        </a:rPr>
                        <a:t>Government Notice</a:t>
                      </a:r>
                      <a:endParaRPr lang="zh-CN" altLang="en-US" sz="1400" dirty="0"/>
                    </a:p>
                  </a:txBody>
                  <a:tcPr/>
                </a:tc>
                <a:tc>
                  <a:txBody>
                    <a:bodyPr/>
                    <a:lstStyle/>
                    <a:p>
                      <a:r>
                        <a:rPr lang="en-US" altLang="zh-CN" sz="1400" dirty="0" smtClean="0">
                          <a:effectLst/>
                        </a:rPr>
                        <a:t>Government Notice</a:t>
                      </a:r>
                      <a:endParaRPr lang="zh-CN" altLang="en-US" sz="1400" dirty="0"/>
                    </a:p>
                  </a:txBody>
                  <a:tcPr/>
                </a:tc>
                <a:tc>
                  <a:txBody>
                    <a:bodyPr/>
                    <a:lstStyle/>
                    <a:p>
                      <a:r>
                        <a:rPr lang="en-US" altLang="zh-CN" sz="1400" dirty="0" smtClean="0">
                          <a:effectLst/>
                        </a:rPr>
                        <a:t>Government Notice</a:t>
                      </a:r>
                      <a:endParaRPr lang="zh-CN" altLang="en-US" sz="1400" dirty="0"/>
                    </a:p>
                  </a:txBody>
                  <a:tcPr/>
                </a:tc>
                <a:tc>
                  <a:txBody>
                    <a:bodyPr/>
                    <a:lstStyle/>
                    <a:p>
                      <a:r>
                        <a:rPr lang="en-US" altLang="zh-CN" sz="1400" dirty="0" smtClean="0">
                          <a:effectLst/>
                        </a:rPr>
                        <a:t>Government Notice</a:t>
                      </a:r>
                      <a:endParaRPr lang="zh-CN" altLang="en-US" sz="1400" dirty="0"/>
                    </a:p>
                  </a:txBody>
                  <a:tcPr/>
                </a:tc>
              </a:tr>
              <a:tr h="557187">
                <a:tc>
                  <a:txBody>
                    <a:bodyPr/>
                    <a:lstStyle/>
                    <a:p>
                      <a:r>
                        <a:rPr lang="en-US" altLang="zh-CN" sz="1400" u="none" strike="noStrike" kern="1200" baseline="0" dirty="0" smtClean="0"/>
                        <a:t>Emission type</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a:t>
                      </a:r>
                      <a:r>
                        <a:rPr lang="en-US" altLang="zh-CN" sz="1400" u="none" strike="noStrike" baseline="0" dirty="0" smtClean="0"/>
                        <a:t> (direct and indirect)</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a:t>
                      </a:r>
                      <a:r>
                        <a:rPr lang="en-US" altLang="zh-CN" sz="1400" u="none" strike="noStrike" baseline="0" dirty="0" smtClean="0"/>
                        <a:t> (direct and indirect)</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a:t>
                      </a:r>
                      <a:r>
                        <a:rPr lang="en-US" altLang="zh-CN" sz="1400" u="none" strike="noStrike" baseline="0" dirty="0" smtClean="0"/>
                        <a:t> (direct and indirect)</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a:t>
                      </a:r>
                      <a:r>
                        <a:rPr lang="en-US" altLang="zh-CN" sz="1400" u="none" strike="noStrike" baseline="0" dirty="0" smtClean="0"/>
                        <a:t> (direct and indirect)</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a:t>
                      </a:r>
                      <a:r>
                        <a:rPr lang="en-US" altLang="zh-CN" sz="1400" u="none" strike="noStrike" baseline="0" dirty="0" smtClean="0"/>
                        <a:t> (direct and indirect)</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 </a:t>
                      </a:r>
                      <a:r>
                        <a:rPr lang="en-US" altLang="zh-CN" sz="1400" u="none" strike="noStrike" baseline="0" dirty="0" smtClean="0"/>
                        <a:t>(direct and indirect)</a:t>
                      </a:r>
                      <a:endParaRPr lang="zh-CN" altLang="en-US" sz="1400" dirty="0"/>
                    </a:p>
                  </a:txBody>
                  <a:tcPr/>
                </a:tc>
                <a:tc>
                  <a:txBody>
                    <a:bodyPr/>
                    <a:lstStyle/>
                    <a:p>
                      <a:r>
                        <a:rPr lang="en-US" altLang="zh-CN" sz="1400" u="none" strike="noStrike" baseline="0" dirty="0" smtClean="0"/>
                        <a:t>CO</a:t>
                      </a:r>
                      <a:r>
                        <a:rPr lang="en-US" altLang="zh-CN" sz="1400" u="none" strike="noStrike" baseline="-25000" dirty="0" smtClean="0"/>
                        <a:t>2</a:t>
                      </a:r>
                      <a:r>
                        <a:rPr lang="en-US" altLang="zh-CN" sz="1400" u="none" strike="noStrike" baseline="0" dirty="0" smtClean="0"/>
                        <a:t> (direct and indirect)</a:t>
                      </a:r>
                      <a:endParaRPr lang="zh-CN" altLang="en-US" sz="1400" dirty="0"/>
                    </a:p>
                  </a:txBody>
                  <a:tcPr/>
                </a:tc>
              </a:tr>
              <a:tr h="557187">
                <a:tc>
                  <a:txBody>
                    <a:bodyPr/>
                    <a:lstStyle/>
                    <a:p>
                      <a:r>
                        <a:rPr lang="en-US" altLang="zh-CN" sz="1400" u="none" strike="noStrike" kern="1200" baseline="0" dirty="0" smtClean="0"/>
                        <a:t>Coverage</a:t>
                      </a:r>
                      <a:endParaRPr lang="zh-CN" altLang="en-US" sz="1400" dirty="0"/>
                    </a:p>
                  </a:txBody>
                  <a:tcPr/>
                </a:tc>
                <a:tc>
                  <a:txBody>
                    <a:bodyPr/>
                    <a:lstStyle/>
                    <a:p>
                      <a:r>
                        <a:rPr lang="en-US" altLang="zh-CN" sz="1200" u="none" strike="noStrike" kern="1200" baseline="0" dirty="0" smtClean="0"/>
                        <a:t>heat</a:t>
                      </a:r>
                    </a:p>
                    <a:p>
                      <a:r>
                        <a:rPr lang="en-US" altLang="zh-CN" sz="1200" u="none" strike="noStrike" kern="1200" baseline="0" dirty="0" smtClean="0"/>
                        <a:t>supply , power</a:t>
                      </a:r>
                    </a:p>
                    <a:p>
                      <a:r>
                        <a:rPr lang="en-US" altLang="zh-CN" sz="1200" u="none" strike="noStrike" kern="1200" baseline="0" dirty="0" smtClean="0"/>
                        <a:t>generation, cement,</a:t>
                      </a:r>
                    </a:p>
                    <a:p>
                      <a:r>
                        <a:rPr lang="en-US" altLang="zh-CN" sz="1200" u="none" strike="noStrike" kern="1200" baseline="0" dirty="0" smtClean="0"/>
                        <a:t>Petrochemical. Car</a:t>
                      </a:r>
                    </a:p>
                    <a:p>
                      <a:r>
                        <a:rPr lang="en-US" altLang="zh-CN" sz="1200" u="none" strike="noStrike" kern="1200" baseline="0" dirty="0" smtClean="0"/>
                        <a:t>manufacturing, and</a:t>
                      </a:r>
                    </a:p>
                    <a:p>
                      <a:r>
                        <a:rPr lang="en-US" altLang="zh-CN" sz="1200" u="none" strike="noStrike" kern="1200" baseline="0" dirty="0" smtClean="0"/>
                        <a:t>public buildings</a:t>
                      </a:r>
                      <a:endParaRPr lang="zh-CN" altLang="en-US" sz="1200" dirty="0">
                        <a:solidFill>
                          <a:schemeClr val="tx1"/>
                        </a:solidFill>
                      </a:endParaRPr>
                    </a:p>
                  </a:txBody>
                  <a:tcPr/>
                </a:tc>
                <a:tc>
                  <a:txBody>
                    <a:bodyPr/>
                    <a:lstStyle/>
                    <a:p>
                      <a:r>
                        <a:rPr lang="en-US" altLang="zh-CN" sz="1200" u="none" strike="noStrike" kern="1200" baseline="0" dirty="0" smtClean="0"/>
                        <a:t>steel,</a:t>
                      </a:r>
                    </a:p>
                    <a:p>
                      <a:r>
                        <a:rPr lang="en-US" altLang="zh-CN" sz="1200" u="none" strike="noStrike" kern="1200" baseline="0" dirty="0" smtClean="0"/>
                        <a:t>petrochemical, chemical,</a:t>
                      </a:r>
                    </a:p>
                    <a:p>
                      <a:r>
                        <a:rPr lang="en-US" altLang="zh-CN" sz="1200" u="none" strike="noStrike" kern="1200" baseline="0" dirty="0" smtClean="0"/>
                        <a:t>non-ferrous metal,</a:t>
                      </a:r>
                    </a:p>
                    <a:p>
                      <a:r>
                        <a:rPr lang="en-US" altLang="zh-CN" sz="1200" u="none" strike="noStrike" kern="1200" baseline="0" dirty="0" smtClean="0"/>
                        <a:t>power, building</a:t>
                      </a:r>
                    </a:p>
                    <a:p>
                      <a:r>
                        <a:rPr lang="en-US" altLang="zh-CN" sz="1200" u="none" strike="noStrike" kern="1200" baseline="0" dirty="0" smtClean="0"/>
                        <a:t>materials, textile, paper,</a:t>
                      </a:r>
                    </a:p>
                    <a:p>
                      <a:r>
                        <a:rPr lang="en-US" altLang="zh-CN" sz="1200" u="none" strike="noStrike" kern="1200" baseline="0" dirty="0" smtClean="0"/>
                        <a:t>rubber and chemical</a:t>
                      </a:r>
                    </a:p>
                    <a:p>
                      <a:r>
                        <a:rPr lang="en-US" altLang="zh-CN" sz="1200" u="none" strike="noStrike" kern="1200" baseline="0" dirty="0" smtClean="0"/>
                        <a:t>fiber</a:t>
                      </a:r>
                      <a:endParaRPr lang="zh-CN" altLang="en-US" sz="1200" dirty="0">
                        <a:solidFill>
                          <a:schemeClr val="tx1"/>
                        </a:solidFill>
                      </a:endParaRPr>
                    </a:p>
                  </a:txBody>
                  <a:tcPr/>
                </a:tc>
                <a:tc>
                  <a:txBody>
                    <a:bodyPr/>
                    <a:lstStyle/>
                    <a:p>
                      <a:r>
                        <a:rPr lang="en-US" altLang="zh-CN" sz="1200" u="none" strike="noStrike" kern="1200" baseline="0" dirty="0" smtClean="0"/>
                        <a:t>power, gas</a:t>
                      </a:r>
                    </a:p>
                    <a:p>
                      <a:r>
                        <a:rPr lang="en-US" altLang="zh-CN" sz="1200" u="none" strike="noStrike" kern="1200" baseline="0" dirty="0" smtClean="0"/>
                        <a:t>and water supply ;</a:t>
                      </a:r>
                    </a:p>
                    <a:p>
                      <a:r>
                        <a:rPr lang="en-US" altLang="zh-CN" sz="1200" u="none" strike="noStrike" kern="1200" baseline="0" dirty="0" smtClean="0"/>
                        <a:t>Participation open to any</a:t>
                      </a:r>
                    </a:p>
                    <a:p>
                      <a:r>
                        <a:rPr lang="en-US" altLang="zh-CN" sz="1200" u="none" strike="noStrike" kern="1200" baseline="0" dirty="0" smtClean="0"/>
                        <a:t>financial institution.</a:t>
                      </a:r>
                      <a:endParaRPr lang="zh-CN" altLang="en-US" sz="1200" dirty="0">
                        <a:solidFill>
                          <a:schemeClr val="tx1"/>
                        </a:solidFill>
                      </a:endParaRPr>
                    </a:p>
                  </a:txBody>
                  <a:tcPr/>
                </a:tc>
                <a:tc>
                  <a:txBody>
                    <a:bodyPr/>
                    <a:lstStyle/>
                    <a:p>
                      <a:r>
                        <a:rPr lang="en-US" altLang="zh-CN" sz="1200" u="none" strike="noStrike" kern="1200" baseline="0" dirty="0" smtClean="0"/>
                        <a:t>Iron and steel, chemicals,</a:t>
                      </a:r>
                    </a:p>
                    <a:p>
                      <a:r>
                        <a:rPr lang="en-US" altLang="zh-CN" sz="1200" u="none" strike="noStrike" kern="1200" baseline="0" dirty="0" smtClean="0"/>
                        <a:t>electricity , heat,</a:t>
                      </a:r>
                    </a:p>
                    <a:p>
                      <a:r>
                        <a:rPr lang="en-US" altLang="zh-CN" sz="1200" u="none" strike="noStrike" kern="1200" baseline="0" dirty="0" smtClean="0"/>
                        <a:t>petrochemical, oil and</a:t>
                      </a:r>
                    </a:p>
                    <a:p>
                      <a:r>
                        <a:rPr lang="en-US" altLang="zh-CN" sz="1200" u="none" strike="noStrike" kern="1200" baseline="0" dirty="0" smtClean="0"/>
                        <a:t>gas mining, civil</a:t>
                      </a:r>
                    </a:p>
                    <a:p>
                      <a:r>
                        <a:rPr lang="en-US" altLang="zh-CN" sz="1200" u="none" strike="noStrike" kern="1200" baseline="0" dirty="0" smtClean="0"/>
                        <a:t>construction</a:t>
                      </a:r>
                      <a:endParaRPr lang="zh-CN" altLang="en-US" sz="1200" dirty="0">
                        <a:solidFill>
                          <a:schemeClr val="tx1"/>
                        </a:solidFill>
                      </a:endParaRPr>
                    </a:p>
                  </a:txBody>
                  <a:tcPr/>
                </a:tc>
                <a:tc>
                  <a:txBody>
                    <a:bodyPr/>
                    <a:lstStyle/>
                    <a:p>
                      <a:r>
                        <a:rPr lang="en-US" altLang="zh-CN" sz="1200" u="none" strike="noStrike" kern="1200" baseline="0" dirty="0" smtClean="0"/>
                        <a:t>electro-plated</a:t>
                      </a:r>
                    </a:p>
                    <a:p>
                      <a:r>
                        <a:rPr lang="en-US" altLang="zh-CN" sz="1200" u="none" strike="noStrike" kern="1200" baseline="0" dirty="0" smtClean="0"/>
                        <a:t>aluminum, metal alloy ,</a:t>
                      </a:r>
                    </a:p>
                    <a:p>
                      <a:r>
                        <a:rPr lang="en-US" altLang="zh-CN" sz="1200" u="none" strike="noStrike" kern="1200" baseline="0" dirty="0" smtClean="0"/>
                        <a:t>calcium carbide, caustic</a:t>
                      </a:r>
                    </a:p>
                    <a:p>
                      <a:r>
                        <a:rPr lang="en-US" altLang="zh-CN" sz="1200" u="none" strike="noStrike" kern="1200" baseline="0" dirty="0" smtClean="0"/>
                        <a:t>soda, cement, steel &amp; iron</a:t>
                      </a:r>
                      <a:endParaRPr lang="zh-CN" altLang="en-US" sz="1200" dirty="0">
                        <a:solidFill>
                          <a:schemeClr val="tx1"/>
                        </a:solidFill>
                      </a:endParaRPr>
                    </a:p>
                  </a:txBody>
                  <a:tcPr/>
                </a:tc>
                <a:tc>
                  <a:txBody>
                    <a:bodyPr/>
                    <a:lstStyle/>
                    <a:p>
                      <a:r>
                        <a:rPr lang="en-US" altLang="zh-CN" sz="1200" u="none" strike="noStrike" kern="1200" baseline="0" dirty="0" smtClean="0"/>
                        <a:t>power,</a:t>
                      </a:r>
                    </a:p>
                    <a:p>
                      <a:r>
                        <a:rPr lang="en-US" altLang="zh-CN" sz="1200" u="none" strike="noStrike" kern="1200" baseline="0" dirty="0" smtClean="0"/>
                        <a:t>cement, steel, ceramics,</a:t>
                      </a:r>
                    </a:p>
                    <a:p>
                      <a:r>
                        <a:rPr lang="en-US" altLang="zh-CN" sz="1200" u="none" strike="noStrike" kern="1200" baseline="0" dirty="0" smtClean="0"/>
                        <a:t>petrochemical, non-ferrous,</a:t>
                      </a:r>
                    </a:p>
                    <a:p>
                      <a:r>
                        <a:rPr lang="en-US" altLang="zh-CN" sz="1200" u="none" strike="noStrike" kern="1200" baseline="0" dirty="0" smtClean="0"/>
                        <a:t>plastics, paper</a:t>
                      </a:r>
                      <a:endParaRPr lang="zh-CN" altLang="en-US" sz="1200" dirty="0">
                        <a:solidFill>
                          <a:schemeClr val="tx1"/>
                        </a:solidFill>
                      </a:endParaRPr>
                    </a:p>
                  </a:txBody>
                  <a:tcPr/>
                </a:tc>
                <a:tc>
                  <a:txBody>
                    <a:bodyPr/>
                    <a:lstStyle/>
                    <a:p>
                      <a:r>
                        <a:rPr lang="en-US" altLang="zh-CN" sz="1200" u="none" strike="noStrike" kern="1200" baseline="0" dirty="0" smtClean="0"/>
                        <a:t>steel, chemical, cement,</a:t>
                      </a:r>
                    </a:p>
                    <a:p>
                      <a:r>
                        <a:rPr lang="en-US" altLang="zh-CN" sz="1200" u="none" strike="noStrike" kern="1200" baseline="0" dirty="0" smtClean="0"/>
                        <a:t>automobile</a:t>
                      </a:r>
                    </a:p>
                    <a:p>
                      <a:r>
                        <a:rPr lang="en-US" altLang="zh-CN" sz="1200" u="none" strike="noStrike" kern="1200" baseline="0" dirty="0" smtClean="0"/>
                        <a:t>manufacturing, power</a:t>
                      </a:r>
                    </a:p>
                    <a:p>
                      <a:r>
                        <a:rPr lang="en-US" altLang="zh-CN" sz="1200" u="none" strike="noStrike" kern="1200" baseline="0" dirty="0" smtClean="0"/>
                        <a:t>generation, non-ferrous</a:t>
                      </a:r>
                    </a:p>
                    <a:p>
                      <a:r>
                        <a:rPr lang="en-US" altLang="zh-CN" sz="1200" u="none" strike="noStrike" kern="1200" baseline="0" dirty="0" smtClean="0"/>
                        <a:t>metals, glass, paper</a:t>
                      </a:r>
                      <a:endParaRPr lang="zh-CN" altLang="en-US" sz="1200" dirty="0">
                        <a:solidFill>
                          <a:schemeClr val="tx1"/>
                        </a:solidFill>
                      </a:endParaRPr>
                    </a:p>
                  </a:txBody>
                  <a:tcPr/>
                </a:tc>
              </a:tr>
            </a:tbl>
          </a:graphicData>
        </a:graphic>
      </p:graphicFrame>
      <p:sp>
        <p:nvSpPr>
          <p:cNvPr id="7" name="标题 2"/>
          <p:cNvSpPr txBox="1">
            <a:spLocks/>
          </p:cNvSpPr>
          <p:nvPr/>
        </p:nvSpPr>
        <p:spPr>
          <a:xfrm>
            <a:off x="457200" y="274638"/>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1700" b="0" kern="1200">
                <a:solidFill>
                  <a:srgbClr val="365774"/>
                </a:solidFill>
                <a:effectLst>
                  <a:outerShdw blurRad="31750" dist="25400" dir="5400000" algn="tl" rotWithShape="0">
                    <a:srgbClr val="000000">
                      <a:alpha val="25000"/>
                    </a:srgbClr>
                  </a:outerShdw>
                </a:effectLst>
                <a:latin typeface="Calibri"/>
                <a:ea typeface="+mj-ea"/>
                <a:cs typeface="Calibri"/>
              </a:defRPr>
            </a:lvl1pPr>
            <a:extLst/>
          </a:lstStyle>
          <a:p>
            <a:pPr marL="109728"/>
            <a:r>
              <a:rPr lang="en-US" altLang="zh-CN" sz="3200" dirty="0" smtClean="0"/>
              <a:t>3. Standards </a:t>
            </a:r>
            <a:r>
              <a:rPr lang="en-US" altLang="zh-CN" sz="3200" dirty="0"/>
              <a:t>support the policy on carbon emission reduction</a:t>
            </a:r>
            <a:endParaRPr lang="zh-CN" altLang="en-US" sz="3200" dirty="0"/>
          </a:p>
        </p:txBody>
      </p:sp>
    </p:spTree>
    <p:extLst>
      <p:ext uri="{BB962C8B-B14F-4D97-AF65-F5344CB8AC3E}">
        <p14:creationId xmlns:p14="http://schemas.microsoft.com/office/powerpoint/2010/main" val="4165312314"/>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4"/>
          <p:cNvSpPr>
            <a:spLocks noGrp="1"/>
          </p:cNvSpPr>
          <p:nvPr>
            <p:ph type="title"/>
          </p:nvPr>
        </p:nvSpPr>
        <p:spPr>
          <a:xfrm>
            <a:off x="457200" y="1352012"/>
            <a:ext cx="8244294" cy="1151294"/>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457200" indent="-457200">
              <a:lnSpc>
                <a:spcPct val="80000"/>
              </a:lnSpc>
              <a:buFont typeface="Arial" pitchFamily="34" charset="0"/>
              <a:buChar char="•"/>
            </a:pPr>
            <a:r>
              <a:rPr lang="fr-FR" altLang="zh-CN" sz="2800" b="1" dirty="0">
                <a:latin typeface="Calibri" charset="0"/>
                <a:ea typeface="MS PGothic" charset="0"/>
                <a:cs typeface="Calibri" charset="0"/>
              </a:rPr>
              <a:t>NDRC national ETS implementation </a:t>
            </a:r>
            <a:r>
              <a:rPr lang="fr-FR" altLang="zh-CN" sz="2800" b="1" dirty="0" smtClean="0">
                <a:latin typeface="Calibri" charset="0"/>
                <a:ea typeface="MS PGothic" charset="0"/>
                <a:cs typeface="Calibri" charset="0"/>
              </a:rPr>
              <a:t>roadmap</a:t>
            </a:r>
            <a:endParaRPr lang="fr-FR" sz="2800" b="1" dirty="0">
              <a:latin typeface="Calibri" charset="0"/>
              <a:ea typeface="MS PGothic" charset="0"/>
              <a:cs typeface="Calibri" charset="0"/>
            </a:endParaRPr>
          </a:p>
        </p:txBody>
      </p:sp>
      <p:sp>
        <p:nvSpPr>
          <p:cNvPr id="8" name="Espace réservé du contenu 2"/>
          <p:cNvSpPr>
            <a:spLocks noGrp="1"/>
          </p:cNvSpPr>
          <p:nvPr/>
        </p:nvSpPr>
        <p:spPr bwMode="auto">
          <a:xfrm>
            <a:off x="1259633" y="2488793"/>
            <a:ext cx="7560840" cy="396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xmlns:lc="http://schemas.openxmlformats.org/drawingml/2006/lockedCanvas" val="1"/>
            </a:ext>
          </a:extLst>
        </p:spPr>
        <p:txBody>
          <a:bodyPr vert="horz" wrap="square" lIns="91440" tIns="45720" rIns="91440" bIns="45720" numCol="1" anchor="t" anchorCtr="0" compatLnSpc="1">
            <a:prstTxWarp prst="textNoShape">
              <a:avLst/>
            </a:prstTxWarp>
          </a:bodyPr>
          <a:lstStyle>
            <a:lvl1pPr marL="342900" indent="-342900" algn="l" defTabSz="457200" rtl="0" eaLnBrk="0" fontAlgn="base" hangingPunct="0">
              <a:spcBef>
                <a:spcPct val="20000"/>
              </a:spcBef>
              <a:spcAft>
                <a:spcPct val="0"/>
              </a:spcAft>
              <a:buFont typeface="Arial" charset="0"/>
              <a:defRPr sz="2400" b="0" i="0" kern="1200">
                <a:solidFill>
                  <a:srgbClr val="181D28"/>
                </a:solidFill>
                <a:latin typeface="Calibri"/>
                <a:ea typeface="MS PGothic" pitchFamily="34" charset="-128"/>
                <a:cs typeface="Calibri"/>
              </a:defRPr>
            </a:lvl1pPr>
            <a:lvl2pPr marL="742950" indent="-285750" algn="l" defTabSz="457200" rtl="0" eaLnBrk="0" fontAlgn="base" hangingPunct="0">
              <a:lnSpc>
                <a:spcPct val="120000"/>
              </a:lnSpc>
              <a:spcBef>
                <a:spcPct val="20000"/>
              </a:spcBef>
              <a:spcAft>
                <a:spcPct val="0"/>
              </a:spcAft>
              <a:buFont typeface="Arial" charset="0"/>
              <a:buChar char="–"/>
              <a:defRPr sz="2000" b="0" i="0" kern="1200" spc="30">
                <a:solidFill>
                  <a:srgbClr val="181D28"/>
                </a:solidFill>
                <a:latin typeface="Calibri"/>
                <a:ea typeface="MS PGothic" pitchFamily="34" charset="-128"/>
                <a:cs typeface="Calibri"/>
              </a:defRPr>
            </a:lvl2pPr>
            <a:lvl3pPr marL="914400" algn="l" defTabSz="457200" rtl="0" eaLnBrk="0" fontAlgn="base" hangingPunct="0">
              <a:spcBef>
                <a:spcPct val="20000"/>
              </a:spcBef>
              <a:spcAft>
                <a:spcPct val="0"/>
              </a:spcAft>
              <a:buFont typeface="Arial" charset="0"/>
              <a:defRPr sz="1800" b="0" i="0" kern="1200" spc="30">
                <a:solidFill>
                  <a:srgbClr val="181D28"/>
                </a:solidFill>
                <a:latin typeface="Calibri"/>
                <a:ea typeface="MS PGothic" pitchFamily="34" charset="-128"/>
                <a:cs typeface="Calibri"/>
              </a:defRPr>
            </a:lvl3pPr>
            <a:lvl4pPr marL="1600200" indent="-228600" algn="l" defTabSz="457200" rtl="0" eaLnBrk="0" fontAlgn="base" hangingPunct="0">
              <a:spcBef>
                <a:spcPct val="20000"/>
              </a:spcBef>
              <a:spcAft>
                <a:spcPct val="0"/>
              </a:spcAft>
              <a:buFont typeface="Arial" charset="0"/>
              <a:buChar char="–"/>
              <a:defRPr sz="1800" b="0" i="0" kern="1200" spc="30">
                <a:solidFill>
                  <a:srgbClr val="181D28"/>
                </a:solidFill>
                <a:latin typeface="Calibri"/>
                <a:ea typeface="MS PGothic" pitchFamily="34" charset="-128"/>
                <a:cs typeface="Calibri"/>
              </a:defRPr>
            </a:lvl4pPr>
            <a:lvl5pPr marL="2057400" indent="-228600" algn="l" defTabSz="457200" rtl="0" eaLnBrk="0" fontAlgn="base" hangingPunct="0">
              <a:spcBef>
                <a:spcPct val="20000"/>
              </a:spcBef>
              <a:spcAft>
                <a:spcPct val="0"/>
              </a:spcAft>
              <a:buFont typeface="Arial" charset="0"/>
              <a:buChar char="»"/>
              <a:defRPr sz="1600" b="0" i="0" kern="1200" spc="30">
                <a:solidFill>
                  <a:srgbClr val="181D28"/>
                </a:solidFill>
                <a:latin typeface="Calibri"/>
                <a:ea typeface="MS PGothic" pitchFamily="34" charset="-128"/>
                <a:cs typeface="Calibri"/>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r>
              <a:rPr lang="en-US" altLang="zh-CN" sz="2000" b="1" i="1" dirty="0" smtClean="0"/>
              <a:t>The </a:t>
            </a:r>
            <a:r>
              <a:rPr lang="en-US" altLang="zh-CN" sz="2000" b="1" i="1" dirty="0"/>
              <a:t>preparation phase (2014</a:t>
            </a:r>
            <a:r>
              <a:rPr lang="zh-CN" altLang="zh-CN" sz="2000" b="1" i="1" dirty="0"/>
              <a:t>–</a:t>
            </a:r>
            <a:r>
              <a:rPr lang="en-US" altLang="zh-CN" sz="2000" b="1" i="1" dirty="0"/>
              <a:t>15)</a:t>
            </a:r>
            <a:r>
              <a:rPr lang="en-US" altLang="zh-CN" sz="2000" dirty="0"/>
              <a:t>: During this phase the State Council plans to establish the design and conditions of the </a:t>
            </a:r>
            <a:r>
              <a:rPr lang="en-US" altLang="zh-CN" sz="2000" dirty="0" smtClean="0"/>
              <a:t>ETS.</a:t>
            </a:r>
            <a:endParaRPr lang="en-US" altLang="zh-CN" sz="2000" dirty="0"/>
          </a:p>
          <a:p>
            <a:r>
              <a:rPr lang="en-US" altLang="zh-CN" sz="2000" b="1" i="1" dirty="0" smtClean="0"/>
              <a:t>The </a:t>
            </a:r>
            <a:r>
              <a:rPr lang="en-US" altLang="zh-CN" sz="2000" b="1" i="1" dirty="0"/>
              <a:t>operational improvement phase (2016-20): </a:t>
            </a:r>
            <a:r>
              <a:rPr lang="en-US" altLang="zh-CN" sz="2000" dirty="0" smtClean="0"/>
              <a:t>This </a:t>
            </a:r>
            <a:r>
              <a:rPr lang="en-US" altLang="zh-CN" sz="2000" dirty="0"/>
              <a:t>period will begin with a test run where all the regulations pertaining to </a:t>
            </a:r>
            <a:r>
              <a:rPr lang="en-US" altLang="zh-CN" sz="2000" dirty="0" smtClean="0"/>
              <a:t>the national </a:t>
            </a:r>
            <a:r>
              <a:rPr lang="en-US" altLang="zh-CN" sz="2000" dirty="0"/>
              <a:t>ETS will enter into force. </a:t>
            </a:r>
            <a:r>
              <a:rPr lang="en-US" altLang="zh-CN" sz="2000" b="1" i="1" dirty="0" smtClean="0"/>
              <a:t>2017,</a:t>
            </a:r>
            <a:r>
              <a:rPr lang="en-US" altLang="zh-CN" sz="2000" dirty="0" smtClean="0"/>
              <a:t>the </a:t>
            </a:r>
            <a:r>
              <a:rPr lang="en-US" altLang="zh-CN" sz="2000" dirty="0"/>
              <a:t>ETS will be fully implemented and adjusted to enhance </a:t>
            </a:r>
            <a:r>
              <a:rPr lang="en-US" altLang="zh-CN" sz="2000" dirty="0" smtClean="0"/>
              <a:t>market stability.</a:t>
            </a:r>
            <a:endParaRPr lang="zh-CN" altLang="zh-CN" sz="2000" dirty="0"/>
          </a:p>
          <a:p>
            <a:r>
              <a:rPr lang="en-US" altLang="zh-CN" sz="2000" b="1" i="1" dirty="0" smtClean="0"/>
              <a:t>The </a:t>
            </a:r>
            <a:r>
              <a:rPr lang="en-US" altLang="zh-CN" sz="2000" b="1" i="1" dirty="0"/>
              <a:t>stabilization and maturation phase </a:t>
            </a:r>
            <a:r>
              <a:rPr lang="zh-CN" altLang="zh-CN" sz="2000" b="1" i="1" dirty="0"/>
              <a:t>– </a:t>
            </a:r>
            <a:r>
              <a:rPr lang="en-US" altLang="zh-CN" sz="2000" b="1" i="1" dirty="0"/>
              <a:t>beyond 2020</a:t>
            </a:r>
            <a:r>
              <a:rPr lang="en-US" altLang="zh-CN" sz="2000" dirty="0"/>
              <a:t>: The objective of this stage will be to increase the number of trading products in order to further stabilize the national ETS and to enable the enhancement of market capacity and the exploration of linking with other existing ETS’s.</a:t>
            </a:r>
            <a:endParaRPr lang="zh-CN" altLang="zh-CN" sz="2000" dirty="0"/>
          </a:p>
        </p:txBody>
      </p:sp>
      <p:sp>
        <p:nvSpPr>
          <p:cNvPr id="7" name="标题 2"/>
          <p:cNvSpPr txBox="1">
            <a:spLocks/>
          </p:cNvSpPr>
          <p:nvPr/>
        </p:nvSpPr>
        <p:spPr>
          <a:xfrm>
            <a:off x="457200" y="274638"/>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1700" b="0" kern="1200">
                <a:solidFill>
                  <a:srgbClr val="365774"/>
                </a:solidFill>
                <a:effectLst>
                  <a:outerShdw blurRad="31750" dist="25400" dir="5400000" algn="tl" rotWithShape="0">
                    <a:srgbClr val="000000">
                      <a:alpha val="25000"/>
                    </a:srgbClr>
                  </a:outerShdw>
                </a:effectLst>
                <a:latin typeface="Calibri"/>
                <a:ea typeface="+mj-ea"/>
                <a:cs typeface="Calibri"/>
              </a:defRPr>
            </a:lvl1pPr>
            <a:extLst/>
          </a:lstStyle>
          <a:p>
            <a:pPr marL="109728"/>
            <a:r>
              <a:rPr lang="en-US" altLang="zh-CN" sz="3200" dirty="0" smtClean="0"/>
              <a:t>3. Standards </a:t>
            </a:r>
            <a:r>
              <a:rPr lang="en-US" altLang="zh-CN" sz="3200" dirty="0"/>
              <a:t>support the policy on carbon emission reduction</a:t>
            </a:r>
            <a:endParaRPr lang="zh-CN" altLang="en-US" sz="3200" dirty="0"/>
          </a:p>
        </p:txBody>
      </p:sp>
    </p:spTree>
    <p:extLst>
      <p:ext uri="{BB962C8B-B14F-4D97-AF65-F5344CB8AC3E}">
        <p14:creationId xmlns:p14="http://schemas.microsoft.com/office/powerpoint/2010/main" val="2543355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AutoShape 3"/>
          <p:cNvSpPr>
            <a:spLocks noChangeArrowheads="1"/>
          </p:cNvSpPr>
          <p:nvPr/>
        </p:nvSpPr>
        <p:spPr bwMode="gray">
          <a:xfrm flipV="1">
            <a:off x="1022350" y="4986338"/>
            <a:ext cx="7089775" cy="40322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3647 w 21600"/>
              <a:gd name="T13" fmla="*/ 3647 h 21600"/>
              <a:gd name="T14" fmla="*/ 17953 w 21600"/>
              <a:gd name="T15" fmla="*/ 17953 h 21600"/>
            </a:gdLst>
            <a:ahLst/>
            <a:cxnLst>
              <a:cxn ang="T8">
                <a:pos x="T0" y="T1"/>
              </a:cxn>
              <a:cxn ang="T9">
                <a:pos x="T2" y="T3"/>
              </a:cxn>
              <a:cxn ang="T10">
                <a:pos x="T4" y="T5"/>
              </a:cxn>
              <a:cxn ang="T11">
                <a:pos x="T6" y="T7"/>
              </a:cxn>
            </a:cxnLst>
            <a:rect l="T12" t="T13" r="T14" b="T15"/>
            <a:pathLst>
              <a:path w="21600" h="21600">
                <a:moveTo>
                  <a:pt x="0" y="0"/>
                </a:moveTo>
                <a:lnTo>
                  <a:pt x="3694" y="21600"/>
                </a:lnTo>
                <a:lnTo>
                  <a:pt x="17906" y="21600"/>
                </a:lnTo>
                <a:lnTo>
                  <a:pt x="21600" y="0"/>
                </a:lnTo>
                <a:close/>
              </a:path>
            </a:pathLst>
          </a:custGeom>
          <a:gradFill rotWithShape="1">
            <a:gsLst>
              <a:gs pos="0">
                <a:srgbClr val="FFFFFF"/>
              </a:gs>
              <a:gs pos="100000">
                <a:srgbClr val="5F5F5F">
                  <a:alpha val="0"/>
                </a:srgbClr>
              </a:gs>
            </a:gsLst>
            <a:lin ang="5400000" scaled="1"/>
          </a:gradFill>
          <a:ln w="9525">
            <a:noFill/>
            <a:miter lim="800000"/>
            <a:headEnd/>
            <a:tailEnd/>
          </a:ln>
        </p:spPr>
        <p:txBody>
          <a:bodyPr wrap="none" anchor="ctr"/>
          <a:lstStyle/>
          <a:p>
            <a:pPr>
              <a:defRPr/>
            </a:pPr>
            <a:endParaRPr lang="zh-CN" altLang="en-US">
              <a:latin typeface="+mn-ea"/>
              <a:ea typeface="+mn-ea"/>
            </a:endParaRPr>
          </a:p>
        </p:txBody>
      </p:sp>
      <p:sp>
        <p:nvSpPr>
          <p:cNvPr id="130053" name="AutoShape 5"/>
          <p:cNvSpPr>
            <a:spLocks noChangeArrowheads="1"/>
          </p:cNvSpPr>
          <p:nvPr/>
        </p:nvSpPr>
        <p:spPr bwMode="gray">
          <a:xfrm>
            <a:off x="2846388" y="1328738"/>
            <a:ext cx="3240087" cy="1755775"/>
          </a:xfrm>
          <a:prstGeom prst="roundRect">
            <a:avLst>
              <a:gd name="adj" fmla="val 9616"/>
            </a:avLst>
          </a:prstGeom>
          <a:gradFill rotWithShape="1">
            <a:gsLst>
              <a:gs pos="0">
                <a:srgbClr val="DDDDDD">
                  <a:gamma/>
                  <a:tint val="28627"/>
                  <a:invGamma/>
                </a:srgbClr>
              </a:gs>
              <a:gs pos="100000">
                <a:srgbClr val="DDDDDD"/>
              </a:gs>
            </a:gsLst>
            <a:lin ang="5400000" scaled="1"/>
          </a:gradFill>
          <a:ln w="28575">
            <a:solidFill>
              <a:schemeClr val="accent2"/>
            </a:solidFill>
            <a:round/>
            <a:headEnd/>
            <a:tailEnd/>
          </a:ln>
          <a:effectLst>
            <a:outerShdw dist="35921" dir="2700000" algn="ctr" rotWithShape="0">
              <a:srgbClr val="000000"/>
            </a:outerShdw>
          </a:effectLst>
        </p:spPr>
        <p:txBody>
          <a:bodyPr wrap="none" anchor="ctr"/>
          <a:lstStyle/>
          <a:p>
            <a:pPr fontAlgn="auto">
              <a:spcBef>
                <a:spcPts val="0"/>
              </a:spcBef>
              <a:spcAft>
                <a:spcPts val="0"/>
              </a:spcAft>
              <a:defRPr/>
            </a:pPr>
            <a:endParaRPr lang="zh-CN" altLang="en-US">
              <a:latin typeface="+mn-ea"/>
              <a:ea typeface="+mn-ea"/>
            </a:endParaRPr>
          </a:p>
        </p:txBody>
      </p:sp>
      <p:sp>
        <p:nvSpPr>
          <p:cNvPr id="130054" name="AutoShape 6"/>
          <p:cNvSpPr>
            <a:spLocks noChangeArrowheads="1"/>
          </p:cNvSpPr>
          <p:nvPr/>
        </p:nvSpPr>
        <p:spPr bwMode="gray">
          <a:xfrm>
            <a:off x="1201738" y="3230563"/>
            <a:ext cx="3294062" cy="1831975"/>
          </a:xfrm>
          <a:prstGeom prst="roundRect">
            <a:avLst>
              <a:gd name="adj" fmla="val 9616"/>
            </a:avLst>
          </a:prstGeom>
          <a:gradFill rotWithShape="1">
            <a:gsLst>
              <a:gs pos="0">
                <a:srgbClr val="DDDDDD">
                  <a:gamma/>
                  <a:tint val="28627"/>
                  <a:invGamma/>
                </a:srgbClr>
              </a:gs>
              <a:gs pos="100000">
                <a:srgbClr val="DDDDDD"/>
              </a:gs>
            </a:gsLst>
            <a:lin ang="5400000" scaled="1"/>
          </a:gradFill>
          <a:ln w="28575">
            <a:solidFill>
              <a:schemeClr val="hlink"/>
            </a:solidFill>
            <a:round/>
            <a:headEnd/>
            <a:tailEnd/>
          </a:ln>
          <a:effectLst>
            <a:outerShdw dist="35921" dir="2700000" algn="ctr" rotWithShape="0">
              <a:srgbClr val="000000"/>
            </a:outerShdw>
          </a:effectLst>
        </p:spPr>
        <p:txBody>
          <a:bodyPr wrap="none" anchor="ctr"/>
          <a:lstStyle/>
          <a:p>
            <a:pPr fontAlgn="auto">
              <a:spcBef>
                <a:spcPts val="0"/>
              </a:spcBef>
              <a:spcAft>
                <a:spcPts val="0"/>
              </a:spcAft>
              <a:defRPr/>
            </a:pPr>
            <a:endParaRPr lang="zh-CN" altLang="en-US">
              <a:latin typeface="+mn-ea"/>
              <a:ea typeface="+mn-ea"/>
            </a:endParaRPr>
          </a:p>
        </p:txBody>
      </p:sp>
      <p:sp>
        <p:nvSpPr>
          <p:cNvPr id="130055" name="AutoShape 7"/>
          <p:cNvSpPr>
            <a:spLocks noChangeArrowheads="1"/>
          </p:cNvSpPr>
          <p:nvPr/>
        </p:nvSpPr>
        <p:spPr bwMode="gray">
          <a:xfrm>
            <a:off x="4716463" y="3271838"/>
            <a:ext cx="3240087" cy="1831975"/>
          </a:xfrm>
          <a:prstGeom prst="roundRect">
            <a:avLst>
              <a:gd name="adj" fmla="val 9616"/>
            </a:avLst>
          </a:prstGeom>
          <a:gradFill rotWithShape="1">
            <a:gsLst>
              <a:gs pos="0">
                <a:srgbClr val="DDDDDD">
                  <a:gamma/>
                  <a:tint val="28627"/>
                  <a:invGamma/>
                </a:srgbClr>
              </a:gs>
              <a:gs pos="100000">
                <a:srgbClr val="DDDDDD"/>
              </a:gs>
            </a:gsLst>
            <a:lin ang="5400000" scaled="1"/>
          </a:gradFill>
          <a:ln w="28575">
            <a:solidFill>
              <a:schemeClr val="folHlink"/>
            </a:solidFill>
            <a:round/>
            <a:headEnd/>
            <a:tailEnd/>
          </a:ln>
          <a:effectLst>
            <a:outerShdw dist="35921" dir="2700000" algn="ctr" rotWithShape="0">
              <a:srgbClr val="000000"/>
            </a:outerShdw>
          </a:effectLst>
        </p:spPr>
        <p:txBody>
          <a:bodyPr wrap="none" anchor="ctr"/>
          <a:lstStyle/>
          <a:p>
            <a:pPr fontAlgn="auto">
              <a:spcBef>
                <a:spcPts val="0"/>
              </a:spcBef>
              <a:spcAft>
                <a:spcPts val="0"/>
              </a:spcAft>
              <a:defRPr/>
            </a:pPr>
            <a:endParaRPr lang="zh-CN" altLang="en-US">
              <a:latin typeface="+mn-ea"/>
              <a:ea typeface="+mn-ea"/>
            </a:endParaRPr>
          </a:p>
        </p:txBody>
      </p:sp>
      <p:sp>
        <p:nvSpPr>
          <p:cNvPr id="20486" name="Text Box 18"/>
          <p:cNvSpPr txBox="1">
            <a:spLocks noChangeArrowheads="1"/>
          </p:cNvSpPr>
          <p:nvPr/>
        </p:nvSpPr>
        <p:spPr bwMode="gray">
          <a:xfrm>
            <a:off x="1201738" y="3260725"/>
            <a:ext cx="3328987" cy="1878013"/>
          </a:xfrm>
          <a:prstGeom prst="rect">
            <a:avLst/>
          </a:prstGeom>
          <a:noFill/>
          <a:ln w="9525">
            <a:noFill/>
            <a:miter lim="800000"/>
            <a:headEnd/>
            <a:tailEnd/>
          </a:ln>
        </p:spPr>
        <p:txBody>
          <a:bodyPr>
            <a:spAutoFit/>
          </a:bodyPr>
          <a:lstStyle/>
          <a:p>
            <a:pPr>
              <a:defRPr/>
            </a:pPr>
            <a:r>
              <a:rPr lang="zh-CN" altLang="en-US" sz="2400">
                <a:latin typeface="+mn-ea"/>
                <a:ea typeface="+mn-ea"/>
              </a:rPr>
              <a:t>产品碳足迹核算方法、碳标识以及低碳产品评价、评价工具开发及试点应用</a:t>
            </a:r>
            <a:endParaRPr lang="en-US" altLang="zh-CN" sz="2400">
              <a:solidFill>
                <a:srgbClr val="000000"/>
              </a:solidFill>
              <a:latin typeface="+mn-ea"/>
              <a:ea typeface="+mn-ea"/>
            </a:endParaRPr>
          </a:p>
          <a:p>
            <a:pPr>
              <a:defRPr/>
            </a:pPr>
            <a:endParaRPr lang="en-US" altLang="zh-CN" sz="2000">
              <a:solidFill>
                <a:srgbClr val="000000"/>
              </a:solidFill>
              <a:latin typeface="+mn-ea"/>
              <a:ea typeface="+mn-ea"/>
            </a:endParaRPr>
          </a:p>
        </p:txBody>
      </p:sp>
      <p:sp>
        <p:nvSpPr>
          <p:cNvPr id="20487" name="Text Box 19"/>
          <p:cNvSpPr txBox="1">
            <a:spLocks noChangeArrowheads="1"/>
          </p:cNvSpPr>
          <p:nvPr/>
        </p:nvSpPr>
        <p:spPr bwMode="gray">
          <a:xfrm>
            <a:off x="2886075" y="1404938"/>
            <a:ext cx="3241675" cy="1570037"/>
          </a:xfrm>
          <a:prstGeom prst="rect">
            <a:avLst/>
          </a:prstGeom>
          <a:noFill/>
          <a:ln w="9525">
            <a:noFill/>
            <a:miter lim="800000"/>
            <a:headEnd/>
            <a:tailEnd/>
          </a:ln>
        </p:spPr>
        <p:txBody>
          <a:bodyPr>
            <a:spAutoFit/>
          </a:bodyPr>
          <a:lstStyle/>
          <a:p>
            <a:pPr>
              <a:defRPr/>
            </a:pPr>
            <a:r>
              <a:rPr lang="zh-CN" altLang="en-US" sz="2400">
                <a:latin typeface="+mn-ea"/>
                <a:ea typeface="+mn-ea"/>
              </a:rPr>
              <a:t>企业碳排放评价及低碳企业、园区评价标准，企业温室气体排放报告平台推广</a:t>
            </a:r>
            <a:endParaRPr lang="en-US" altLang="zh-CN" sz="2400">
              <a:solidFill>
                <a:srgbClr val="000000"/>
              </a:solidFill>
              <a:latin typeface="+mn-ea"/>
              <a:ea typeface="+mn-ea"/>
            </a:endParaRPr>
          </a:p>
        </p:txBody>
      </p:sp>
      <p:sp>
        <p:nvSpPr>
          <p:cNvPr id="20488" name="Text Box 20"/>
          <p:cNvSpPr txBox="1">
            <a:spLocks noChangeArrowheads="1"/>
          </p:cNvSpPr>
          <p:nvPr/>
        </p:nvSpPr>
        <p:spPr bwMode="gray">
          <a:xfrm>
            <a:off x="4648200" y="3467100"/>
            <a:ext cx="3294063" cy="1568450"/>
          </a:xfrm>
          <a:prstGeom prst="rect">
            <a:avLst/>
          </a:prstGeom>
          <a:noFill/>
          <a:ln w="9525">
            <a:noFill/>
            <a:miter lim="800000"/>
            <a:headEnd/>
            <a:tailEnd/>
          </a:ln>
        </p:spPr>
        <p:txBody>
          <a:bodyPr>
            <a:spAutoFit/>
          </a:bodyPr>
          <a:lstStyle/>
          <a:p>
            <a:pPr>
              <a:defRPr/>
            </a:pPr>
            <a:r>
              <a:rPr lang="zh-CN" altLang="en-US" sz="2400">
                <a:latin typeface="+mn-ea"/>
                <a:ea typeface="+mn-ea"/>
              </a:rPr>
              <a:t>基于项目的碳减排量核算方法标准、工艺过程温室气体减排共性评价技术标准研究</a:t>
            </a:r>
            <a:endParaRPr lang="en-US" altLang="zh-CN" sz="2400">
              <a:solidFill>
                <a:srgbClr val="000000"/>
              </a:solidFill>
              <a:latin typeface="+mn-ea"/>
              <a:ea typeface="+mn-ea"/>
            </a:endParaRPr>
          </a:p>
        </p:txBody>
      </p:sp>
      <p:grpSp>
        <p:nvGrpSpPr>
          <p:cNvPr id="16394" name="组合 28"/>
          <p:cNvGrpSpPr>
            <a:grpSpLocks/>
          </p:cNvGrpSpPr>
          <p:nvPr/>
        </p:nvGrpSpPr>
        <p:grpSpPr bwMode="auto">
          <a:xfrm>
            <a:off x="2809875" y="1208088"/>
            <a:ext cx="3525838" cy="1939925"/>
            <a:chOff x="4625104" y="2685956"/>
            <a:chExt cx="1752600" cy="774948"/>
          </a:xfrm>
        </p:grpSpPr>
        <p:sp>
          <p:nvSpPr>
            <p:cNvPr id="130057" name="AutoShape 9"/>
            <p:cNvSpPr>
              <a:spLocks noChangeArrowheads="1"/>
            </p:cNvSpPr>
            <p:nvPr/>
          </p:nvSpPr>
          <p:spPr bwMode="gray">
            <a:xfrm>
              <a:off x="4625104" y="2694200"/>
              <a:ext cx="1752600" cy="766704"/>
            </a:xfrm>
            <a:prstGeom prst="roundRect">
              <a:avLst>
                <a:gd name="adj" fmla="val 20903"/>
              </a:avLst>
            </a:prstGeom>
            <a:gradFill rotWithShape="1">
              <a:gsLst>
                <a:gs pos="0">
                  <a:schemeClr val="accent2"/>
                </a:gs>
                <a:gs pos="100000">
                  <a:schemeClr val="accent2">
                    <a:gamma/>
                    <a:shade val="66667"/>
                    <a:invGamma/>
                  </a:schemeClr>
                </a:gs>
              </a:gsLst>
              <a:lin ang="5400000" scaled="1"/>
            </a:gradFill>
            <a:ln w="19050">
              <a:solidFill>
                <a:schemeClr val="accent2"/>
              </a:solidFill>
              <a:round/>
              <a:headEnd/>
              <a:tailEnd/>
            </a:ln>
            <a:effectLst>
              <a:outerShdw dist="25400" dir="5400000" algn="ctr" rotWithShape="0">
                <a:srgbClr val="000000">
                  <a:alpha val="50000"/>
                </a:srgbClr>
              </a:outerShdw>
            </a:effectLst>
          </p:spPr>
          <p:txBody>
            <a:bodyPr wrap="none" anchor="ctr"/>
            <a:lstStyle/>
            <a:p>
              <a:pPr fontAlgn="auto">
                <a:spcBef>
                  <a:spcPts val="0"/>
                </a:spcBef>
                <a:spcAft>
                  <a:spcPts val="0"/>
                </a:spcAft>
                <a:defRPr/>
              </a:pPr>
              <a:endParaRPr lang="zh-CN" altLang="en-US">
                <a:latin typeface="+mn-ea"/>
                <a:ea typeface="+mn-ea"/>
              </a:endParaRPr>
            </a:p>
          </p:txBody>
        </p:sp>
        <p:sp>
          <p:nvSpPr>
            <p:cNvPr id="130062" name="Text Box 14"/>
            <p:cNvSpPr txBox="1">
              <a:spLocks noChangeArrowheads="1"/>
            </p:cNvSpPr>
            <p:nvPr/>
          </p:nvSpPr>
          <p:spPr bwMode="gray">
            <a:xfrm>
              <a:off x="4710327" y="2685956"/>
              <a:ext cx="1577419" cy="282781"/>
            </a:xfrm>
            <a:prstGeom prst="rect">
              <a:avLst/>
            </a:prstGeom>
            <a:noFill/>
            <a:ln w="9525" algn="ctr">
              <a:noFill/>
              <a:miter lim="800000"/>
              <a:headEnd/>
              <a:tailEnd/>
            </a:ln>
            <a:effectLst>
              <a:outerShdw dist="17961" dir="2700000" algn="ctr" rotWithShape="0">
                <a:srgbClr val="000000">
                  <a:alpha val="50000"/>
                </a:srgbClr>
              </a:outerShdw>
            </a:effectLst>
          </p:spPr>
          <p:txBody>
            <a:bodyPr>
              <a:spAutoFit/>
            </a:bodyPr>
            <a:lstStyle/>
            <a:p>
              <a:pPr algn="ctr">
                <a:defRPr/>
              </a:pPr>
              <a:r>
                <a:rPr lang="en-US" altLang="zh-CN" sz="2000" dirty="0">
                  <a:solidFill>
                    <a:srgbClr val="FFFFFF"/>
                  </a:solidFill>
                  <a:latin typeface="+mn-ea"/>
                </a:rPr>
                <a:t>Enterprise level</a:t>
              </a:r>
            </a:p>
            <a:p>
              <a:pPr algn="ctr" fontAlgn="auto">
                <a:spcBef>
                  <a:spcPts val="0"/>
                </a:spcBef>
                <a:spcAft>
                  <a:spcPts val="0"/>
                </a:spcAft>
                <a:defRPr/>
              </a:pPr>
              <a:r>
                <a:rPr lang="zh-CN" altLang="en-US" sz="2000" dirty="0" smtClean="0">
                  <a:solidFill>
                    <a:srgbClr val="FFFFFF"/>
                  </a:solidFill>
                  <a:latin typeface="+mn-ea"/>
                  <a:ea typeface="+mn-ea"/>
                </a:rPr>
                <a:t>企业层面</a:t>
              </a:r>
              <a:endParaRPr lang="en-US" altLang="zh-CN" sz="2000" dirty="0" smtClean="0">
                <a:solidFill>
                  <a:srgbClr val="FFFFFF"/>
                </a:solidFill>
                <a:latin typeface="+mn-ea"/>
                <a:ea typeface="+mn-ea"/>
              </a:endParaRPr>
            </a:p>
          </p:txBody>
        </p:sp>
      </p:grpSp>
      <p:grpSp>
        <p:nvGrpSpPr>
          <p:cNvPr id="16395" name="组合 29"/>
          <p:cNvGrpSpPr>
            <a:grpSpLocks/>
          </p:cNvGrpSpPr>
          <p:nvPr/>
        </p:nvGrpSpPr>
        <p:grpSpPr bwMode="auto">
          <a:xfrm>
            <a:off x="941388" y="3221038"/>
            <a:ext cx="3605212" cy="2020887"/>
            <a:chOff x="2744788" y="3644653"/>
            <a:chExt cx="1752600" cy="746372"/>
          </a:xfrm>
        </p:grpSpPr>
        <p:sp>
          <p:nvSpPr>
            <p:cNvPr id="130058" name="AutoShape 10"/>
            <p:cNvSpPr>
              <a:spLocks noChangeArrowheads="1"/>
            </p:cNvSpPr>
            <p:nvPr/>
          </p:nvSpPr>
          <p:spPr bwMode="gray">
            <a:xfrm>
              <a:off x="2744788" y="3644653"/>
              <a:ext cx="1752600" cy="746372"/>
            </a:xfrm>
            <a:prstGeom prst="roundRect">
              <a:avLst>
                <a:gd name="adj" fmla="val 19773"/>
              </a:avLst>
            </a:prstGeom>
            <a:gradFill rotWithShape="1">
              <a:gsLst>
                <a:gs pos="0">
                  <a:schemeClr val="hlink"/>
                </a:gs>
                <a:gs pos="100000">
                  <a:schemeClr val="hlink">
                    <a:gamma/>
                    <a:shade val="66667"/>
                    <a:invGamma/>
                  </a:schemeClr>
                </a:gs>
              </a:gsLst>
              <a:lin ang="5400000" scaled="1"/>
            </a:gradFill>
            <a:ln w="19050">
              <a:solidFill>
                <a:schemeClr val="hlink"/>
              </a:solidFill>
              <a:round/>
              <a:headEnd/>
              <a:tailEnd/>
            </a:ln>
            <a:effectLst>
              <a:outerShdw dist="25400" dir="5400000" algn="ctr" rotWithShape="0">
                <a:srgbClr val="000000">
                  <a:alpha val="50000"/>
                </a:srgbClr>
              </a:outerShdw>
            </a:effectLst>
          </p:spPr>
          <p:txBody>
            <a:bodyPr wrap="none" anchor="ctr"/>
            <a:lstStyle/>
            <a:p>
              <a:pPr fontAlgn="auto">
                <a:spcBef>
                  <a:spcPts val="0"/>
                </a:spcBef>
                <a:spcAft>
                  <a:spcPts val="0"/>
                </a:spcAft>
                <a:defRPr/>
              </a:pPr>
              <a:endParaRPr lang="zh-CN" altLang="en-US">
                <a:latin typeface="+mn-ea"/>
                <a:ea typeface="+mn-ea"/>
              </a:endParaRPr>
            </a:p>
          </p:txBody>
        </p:sp>
        <p:sp>
          <p:nvSpPr>
            <p:cNvPr id="130063" name="Text Box 15"/>
            <p:cNvSpPr txBox="1">
              <a:spLocks noChangeArrowheads="1"/>
            </p:cNvSpPr>
            <p:nvPr/>
          </p:nvSpPr>
          <p:spPr bwMode="gray">
            <a:xfrm>
              <a:off x="2838167" y="3645826"/>
              <a:ext cx="1578189" cy="261443"/>
            </a:xfrm>
            <a:prstGeom prst="rect">
              <a:avLst/>
            </a:prstGeom>
            <a:noFill/>
            <a:ln w="9525" algn="ctr">
              <a:noFill/>
              <a:miter lim="800000"/>
              <a:headEnd/>
              <a:tailEnd/>
            </a:ln>
            <a:effectLst>
              <a:outerShdw dist="17961" dir="2700000" algn="ctr" rotWithShape="0">
                <a:srgbClr val="000000">
                  <a:alpha val="50000"/>
                </a:srgbClr>
              </a:outerShdw>
            </a:effectLst>
          </p:spPr>
          <p:txBody>
            <a:bodyPr>
              <a:spAutoFit/>
            </a:bodyPr>
            <a:lstStyle/>
            <a:p>
              <a:pPr algn="ctr">
                <a:defRPr/>
              </a:pPr>
              <a:r>
                <a:rPr lang="en-US" altLang="zh-CN" sz="2000" dirty="0">
                  <a:solidFill>
                    <a:srgbClr val="FFFFFF"/>
                  </a:solidFill>
                  <a:latin typeface="+mn-ea"/>
                </a:rPr>
                <a:t>Product level</a:t>
              </a:r>
            </a:p>
            <a:p>
              <a:pPr algn="ctr" fontAlgn="auto">
                <a:spcBef>
                  <a:spcPts val="0"/>
                </a:spcBef>
                <a:spcAft>
                  <a:spcPts val="0"/>
                </a:spcAft>
                <a:defRPr/>
              </a:pPr>
              <a:r>
                <a:rPr lang="zh-CN" altLang="en-US" sz="2000" dirty="0" smtClean="0">
                  <a:solidFill>
                    <a:srgbClr val="FFFFFF"/>
                  </a:solidFill>
                  <a:latin typeface="+mn-ea"/>
                </a:rPr>
                <a:t>产品层面</a:t>
              </a:r>
              <a:endParaRPr lang="en-US" altLang="zh-CN" sz="2000" dirty="0" smtClean="0">
                <a:solidFill>
                  <a:srgbClr val="FFFFFF"/>
                </a:solidFill>
                <a:latin typeface="+mn-ea"/>
              </a:endParaRPr>
            </a:p>
          </p:txBody>
        </p:sp>
      </p:grpSp>
      <p:grpSp>
        <p:nvGrpSpPr>
          <p:cNvPr id="16396" name="组合 30"/>
          <p:cNvGrpSpPr>
            <a:grpSpLocks/>
          </p:cNvGrpSpPr>
          <p:nvPr/>
        </p:nvGrpSpPr>
        <p:grpSpPr bwMode="auto">
          <a:xfrm>
            <a:off x="4611688" y="3208338"/>
            <a:ext cx="3495675" cy="2005012"/>
            <a:chOff x="4638675" y="3644900"/>
            <a:chExt cx="1752600" cy="746125"/>
          </a:xfrm>
        </p:grpSpPr>
        <p:sp>
          <p:nvSpPr>
            <p:cNvPr id="130059" name="AutoShape 11"/>
            <p:cNvSpPr>
              <a:spLocks noChangeArrowheads="1"/>
            </p:cNvSpPr>
            <p:nvPr/>
          </p:nvSpPr>
          <p:spPr bwMode="gray">
            <a:xfrm>
              <a:off x="4638675" y="3644900"/>
              <a:ext cx="1752600" cy="746125"/>
            </a:xfrm>
            <a:prstGeom prst="roundRect">
              <a:avLst>
                <a:gd name="adj" fmla="val 20903"/>
              </a:avLst>
            </a:prstGeom>
            <a:gradFill rotWithShape="1">
              <a:gsLst>
                <a:gs pos="0">
                  <a:schemeClr val="folHlink"/>
                </a:gs>
                <a:gs pos="100000">
                  <a:schemeClr val="folHlink">
                    <a:gamma/>
                    <a:shade val="66667"/>
                    <a:invGamma/>
                  </a:schemeClr>
                </a:gs>
              </a:gsLst>
              <a:lin ang="5400000" scaled="1"/>
            </a:gradFill>
            <a:ln w="19050">
              <a:solidFill>
                <a:schemeClr val="folHlink"/>
              </a:solidFill>
              <a:round/>
              <a:headEnd/>
              <a:tailEnd/>
            </a:ln>
            <a:effectLst>
              <a:outerShdw dist="25400" dir="5400000" algn="ctr" rotWithShape="0">
                <a:srgbClr val="000000">
                  <a:alpha val="50000"/>
                </a:srgbClr>
              </a:outerShdw>
            </a:effectLst>
          </p:spPr>
          <p:txBody>
            <a:bodyPr wrap="none" anchor="ctr"/>
            <a:lstStyle/>
            <a:p>
              <a:pPr fontAlgn="auto">
                <a:spcBef>
                  <a:spcPts val="0"/>
                </a:spcBef>
                <a:spcAft>
                  <a:spcPts val="0"/>
                </a:spcAft>
                <a:defRPr/>
              </a:pPr>
              <a:endParaRPr lang="zh-CN" altLang="en-US">
                <a:latin typeface="+mn-ea"/>
                <a:ea typeface="+mn-ea"/>
              </a:endParaRPr>
            </a:p>
          </p:txBody>
        </p:sp>
        <p:sp>
          <p:nvSpPr>
            <p:cNvPr id="130064" name="Text Box 16"/>
            <p:cNvSpPr txBox="1">
              <a:spLocks noChangeArrowheads="1"/>
            </p:cNvSpPr>
            <p:nvPr/>
          </p:nvSpPr>
          <p:spPr bwMode="gray">
            <a:xfrm>
              <a:off x="4710307" y="3646672"/>
              <a:ext cx="1577499" cy="263426"/>
            </a:xfrm>
            <a:prstGeom prst="rect">
              <a:avLst/>
            </a:prstGeom>
            <a:noFill/>
            <a:ln w="9525" algn="ctr">
              <a:noFill/>
              <a:miter lim="800000"/>
              <a:headEnd/>
              <a:tailEnd/>
            </a:ln>
            <a:effectLst>
              <a:outerShdw dist="17961" dir="2700000" algn="ctr" rotWithShape="0">
                <a:srgbClr val="000000">
                  <a:alpha val="50000"/>
                </a:srgbClr>
              </a:outerShdw>
            </a:effectLst>
          </p:spPr>
          <p:txBody>
            <a:bodyPr>
              <a:spAutoFit/>
            </a:bodyPr>
            <a:lstStyle/>
            <a:p>
              <a:pPr algn="ctr">
                <a:defRPr/>
              </a:pPr>
              <a:r>
                <a:rPr lang="en-US" altLang="zh-CN" sz="2000" dirty="0">
                  <a:solidFill>
                    <a:srgbClr val="FFFFFF"/>
                  </a:solidFill>
                  <a:latin typeface="+mn-ea"/>
                </a:rPr>
                <a:t>Project level</a:t>
              </a:r>
            </a:p>
            <a:p>
              <a:pPr algn="ctr" fontAlgn="auto">
                <a:spcBef>
                  <a:spcPts val="0"/>
                </a:spcBef>
                <a:spcAft>
                  <a:spcPts val="0"/>
                </a:spcAft>
                <a:defRPr/>
              </a:pPr>
              <a:r>
                <a:rPr lang="zh-CN" altLang="en-US" sz="2000" dirty="0" smtClean="0">
                  <a:solidFill>
                    <a:srgbClr val="FFFFFF"/>
                  </a:solidFill>
                  <a:latin typeface="+mn-ea"/>
                </a:rPr>
                <a:t>项目层面</a:t>
              </a:r>
              <a:endParaRPr lang="en-US" altLang="zh-CN" sz="2000" dirty="0" smtClean="0">
                <a:solidFill>
                  <a:srgbClr val="FFFFFF"/>
                </a:solidFill>
                <a:latin typeface="+mn-ea"/>
              </a:endParaRPr>
            </a:p>
          </p:txBody>
        </p:sp>
      </p:grpSp>
      <p:sp>
        <p:nvSpPr>
          <p:cNvPr id="20494" name="TextBox 31"/>
          <p:cNvSpPr txBox="1">
            <a:spLocks noChangeArrowheads="1"/>
          </p:cNvSpPr>
          <p:nvPr/>
        </p:nvSpPr>
        <p:spPr bwMode="auto">
          <a:xfrm>
            <a:off x="2843213" y="1916113"/>
            <a:ext cx="3529012" cy="1200329"/>
          </a:xfrm>
          <a:prstGeom prst="rect">
            <a:avLst/>
          </a:prstGeom>
          <a:noFill/>
          <a:ln w="9525">
            <a:noFill/>
            <a:miter lim="800000"/>
            <a:headEnd/>
            <a:tailEnd/>
          </a:ln>
        </p:spPr>
        <p:txBody>
          <a:bodyPr>
            <a:spAutoFit/>
          </a:bodyPr>
          <a:lstStyle/>
          <a:p>
            <a:pPr>
              <a:defRPr/>
            </a:pPr>
            <a:r>
              <a:rPr lang="en-US" altLang="zh-CN" sz="1200" dirty="0">
                <a:solidFill>
                  <a:srgbClr val="FFFF00"/>
                </a:solidFill>
                <a:latin typeface="+mn-ea"/>
              </a:rPr>
              <a:t>Carbon emission accounting and reporting std. in sectors, low-carbon enterprise, low-carbon industrial parks</a:t>
            </a:r>
          </a:p>
          <a:p>
            <a:pPr>
              <a:defRPr/>
            </a:pPr>
            <a:endParaRPr lang="en-US" altLang="zh-CN" sz="1200" dirty="0" smtClean="0">
              <a:solidFill>
                <a:srgbClr val="FFFF00"/>
              </a:solidFill>
              <a:latin typeface="+mn-ea"/>
            </a:endParaRPr>
          </a:p>
          <a:p>
            <a:pPr>
              <a:defRPr/>
            </a:pPr>
            <a:r>
              <a:rPr lang="en-US" altLang="zh-CN" sz="1200" dirty="0" smtClean="0">
                <a:solidFill>
                  <a:srgbClr val="FFFF00"/>
                </a:solidFill>
                <a:latin typeface="+mn-ea"/>
              </a:rPr>
              <a:t>10</a:t>
            </a:r>
            <a:r>
              <a:rPr lang="zh-CN" altLang="en-US" sz="1200" dirty="0">
                <a:solidFill>
                  <a:srgbClr val="FFFF00"/>
                </a:solidFill>
                <a:latin typeface="+mn-ea"/>
              </a:rPr>
              <a:t>个行业的碳排放核算方法</a:t>
            </a:r>
            <a:r>
              <a:rPr lang="zh-CN" altLang="en-US" sz="1200" dirty="0" smtClean="0">
                <a:solidFill>
                  <a:srgbClr val="FFFF00"/>
                </a:solidFill>
                <a:latin typeface="+mn-ea"/>
              </a:rPr>
              <a:t>标准，低</a:t>
            </a:r>
            <a:r>
              <a:rPr lang="zh-CN" altLang="en-US" sz="1200" dirty="0">
                <a:solidFill>
                  <a:srgbClr val="FFFF00"/>
                </a:solidFill>
                <a:latin typeface="+mn-ea"/>
              </a:rPr>
              <a:t>碳企业、低碳园区</a:t>
            </a:r>
            <a:r>
              <a:rPr lang="zh-CN" altLang="en-US" sz="1200" dirty="0" smtClean="0">
                <a:solidFill>
                  <a:srgbClr val="FFFF00"/>
                </a:solidFill>
                <a:latin typeface="+mn-ea"/>
              </a:rPr>
              <a:t>评价</a:t>
            </a:r>
            <a:endParaRPr lang="en-US" altLang="zh-CN" sz="1200" dirty="0" smtClean="0">
              <a:solidFill>
                <a:srgbClr val="FFFF00"/>
              </a:solidFill>
              <a:latin typeface="+mn-ea"/>
            </a:endParaRPr>
          </a:p>
        </p:txBody>
      </p:sp>
      <p:sp>
        <p:nvSpPr>
          <p:cNvPr id="20495" name="TextBox 32"/>
          <p:cNvSpPr txBox="1">
            <a:spLocks noChangeArrowheads="1"/>
          </p:cNvSpPr>
          <p:nvPr/>
        </p:nvSpPr>
        <p:spPr bwMode="auto">
          <a:xfrm>
            <a:off x="971550" y="3903439"/>
            <a:ext cx="3597275" cy="1015663"/>
          </a:xfrm>
          <a:prstGeom prst="rect">
            <a:avLst/>
          </a:prstGeom>
          <a:noFill/>
          <a:ln w="9525">
            <a:noFill/>
            <a:miter lim="800000"/>
            <a:headEnd/>
            <a:tailEnd/>
          </a:ln>
        </p:spPr>
        <p:txBody>
          <a:bodyPr>
            <a:spAutoFit/>
          </a:bodyPr>
          <a:lstStyle/>
          <a:p>
            <a:pPr>
              <a:defRPr/>
            </a:pPr>
            <a:r>
              <a:rPr lang="en-US" altLang="zh-CN" sz="1200" dirty="0">
                <a:solidFill>
                  <a:srgbClr val="FFFF00"/>
                </a:solidFill>
                <a:latin typeface="+mn-ea"/>
              </a:rPr>
              <a:t>Carbon footprint std.</a:t>
            </a:r>
          </a:p>
          <a:p>
            <a:pPr>
              <a:defRPr/>
            </a:pPr>
            <a:r>
              <a:rPr lang="en-US" altLang="zh-CN" sz="1200" dirty="0" smtClean="0">
                <a:solidFill>
                  <a:srgbClr val="FFFF00"/>
                </a:solidFill>
                <a:latin typeface="+mn-ea"/>
              </a:rPr>
              <a:t>Low-carbon </a:t>
            </a:r>
            <a:r>
              <a:rPr lang="en-US" altLang="zh-CN" sz="1200" dirty="0">
                <a:solidFill>
                  <a:srgbClr val="FFFF00"/>
                </a:solidFill>
                <a:latin typeface="+mn-ea"/>
              </a:rPr>
              <a:t>product assessment std.</a:t>
            </a:r>
          </a:p>
          <a:p>
            <a:pPr>
              <a:defRPr/>
            </a:pPr>
            <a:endParaRPr lang="en-US" altLang="zh-CN" sz="1200" dirty="0" smtClean="0">
              <a:solidFill>
                <a:srgbClr val="FFFF00"/>
              </a:solidFill>
              <a:latin typeface="+mn-ea"/>
              <a:ea typeface="+mn-ea"/>
            </a:endParaRPr>
          </a:p>
          <a:p>
            <a:pPr>
              <a:defRPr/>
            </a:pPr>
            <a:r>
              <a:rPr lang="zh-CN" altLang="en-US" sz="1200" dirty="0" smtClean="0">
                <a:solidFill>
                  <a:srgbClr val="FFFF00"/>
                </a:solidFill>
                <a:latin typeface="+mn-ea"/>
              </a:rPr>
              <a:t>产品碳足迹标准</a:t>
            </a:r>
            <a:endParaRPr lang="en-US" altLang="zh-CN" sz="1200" dirty="0" smtClean="0">
              <a:solidFill>
                <a:srgbClr val="FFFF00"/>
              </a:solidFill>
              <a:latin typeface="+mn-ea"/>
              <a:ea typeface="+mn-ea"/>
            </a:endParaRPr>
          </a:p>
          <a:p>
            <a:pPr>
              <a:defRPr/>
            </a:pPr>
            <a:r>
              <a:rPr lang="zh-CN" altLang="en-US" sz="1200" dirty="0" smtClean="0">
                <a:solidFill>
                  <a:srgbClr val="FFFF00"/>
                </a:solidFill>
                <a:latin typeface="+mn-ea"/>
                <a:ea typeface="+mn-ea"/>
              </a:rPr>
              <a:t>低</a:t>
            </a:r>
            <a:r>
              <a:rPr lang="zh-CN" altLang="en-US" sz="1200" dirty="0" smtClean="0">
                <a:solidFill>
                  <a:srgbClr val="FFFF00"/>
                </a:solidFill>
                <a:latin typeface="+mn-ea"/>
                <a:ea typeface="+mn-ea"/>
              </a:rPr>
              <a:t>碳产品评价系列</a:t>
            </a:r>
            <a:r>
              <a:rPr lang="zh-CN" altLang="en-US" sz="1200" dirty="0" smtClean="0">
                <a:solidFill>
                  <a:srgbClr val="FFFF00"/>
                </a:solidFill>
                <a:latin typeface="+mn-ea"/>
                <a:ea typeface="+mn-ea"/>
              </a:rPr>
              <a:t>标准</a:t>
            </a:r>
            <a:endParaRPr lang="en-US" altLang="zh-CN" sz="1200" dirty="0">
              <a:solidFill>
                <a:srgbClr val="FFFF00"/>
              </a:solidFill>
              <a:latin typeface="+mn-ea"/>
              <a:ea typeface="+mn-ea"/>
            </a:endParaRPr>
          </a:p>
        </p:txBody>
      </p:sp>
      <p:sp>
        <p:nvSpPr>
          <p:cNvPr id="20496" name="TextBox 33"/>
          <p:cNvSpPr txBox="1">
            <a:spLocks noChangeArrowheads="1"/>
          </p:cNvSpPr>
          <p:nvPr/>
        </p:nvSpPr>
        <p:spPr bwMode="auto">
          <a:xfrm>
            <a:off x="4716463" y="3914472"/>
            <a:ext cx="3302000" cy="830997"/>
          </a:xfrm>
          <a:prstGeom prst="rect">
            <a:avLst/>
          </a:prstGeom>
          <a:noFill/>
          <a:ln w="9525">
            <a:noFill/>
            <a:miter lim="800000"/>
            <a:headEnd/>
            <a:tailEnd/>
          </a:ln>
        </p:spPr>
        <p:txBody>
          <a:bodyPr>
            <a:spAutoFit/>
          </a:bodyPr>
          <a:lstStyle/>
          <a:p>
            <a:pPr>
              <a:defRPr/>
            </a:pPr>
            <a:r>
              <a:rPr lang="en-US" altLang="zh-CN" sz="1200" dirty="0">
                <a:solidFill>
                  <a:srgbClr val="FFFF00"/>
                </a:solidFill>
                <a:latin typeface="+mn-ea"/>
              </a:rPr>
              <a:t>Accounting method for project carbon emission reduction </a:t>
            </a:r>
            <a:endParaRPr lang="zh-CN" altLang="en-US" sz="1200" dirty="0">
              <a:solidFill>
                <a:srgbClr val="FFFF00"/>
              </a:solidFill>
              <a:latin typeface="+mn-ea"/>
            </a:endParaRPr>
          </a:p>
          <a:p>
            <a:pPr>
              <a:defRPr/>
            </a:pPr>
            <a:endParaRPr lang="en-US" altLang="zh-CN" sz="1200" dirty="0" smtClean="0">
              <a:solidFill>
                <a:srgbClr val="FFFF00"/>
              </a:solidFill>
              <a:latin typeface="+mn-ea"/>
            </a:endParaRPr>
          </a:p>
          <a:p>
            <a:pPr>
              <a:defRPr/>
            </a:pPr>
            <a:r>
              <a:rPr lang="zh-CN" altLang="en-US" sz="1200" dirty="0" smtClean="0">
                <a:solidFill>
                  <a:srgbClr val="FFFF00"/>
                </a:solidFill>
                <a:latin typeface="+mn-ea"/>
              </a:rPr>
              <a:t>项目</a:t>
            </a:r>
            <a:r>
              <a:rPr lang="zh-CN" altLang="en-US" sz="1200" dirty="0">
                <a:solidFill>
                  <a:srgbClr val="FFFF00"/>
                </a:solidFill>
                <a:latin typeface="+mn-ea"/>
              </a:rPr>
              <a:t>减排量核算方法</a:t>
            </a:r>
            <a:r>
              <a:rPr lang="zh-CN" altLang="en-US" sz="1200" dirty="0" smtClean="0">
                <a:solidFill>
                  <a:srgbClr val="FFFF00"/>
                </a:solidFill>
                <a:latin typeface="+mn-ea"/>
              </a:rPr>
              <a:t>学</a:t>
            </a:r>
            <a:endParaRPr lang="en-US" altLang="zh-CN" sz="1200" dirty="0" smtClean="0">
              <a:solidFill>
                <a:srgbClr val="FFFF00"/>
              </a:solidFill>
              <a:latin typeface="+mn-ea"/>
            </a:endParaRPr>
          </a:p>
        </p:txBody>
      </p:sp>
      <p:sp>
        <p:nvSpPr>
          <p:cNvPr id="5" name="椭圆 4"/>
          <p:cNvSpPr/>
          <p:nvPr/>
        </p:nvSpPr>
        <p:spPr>
          <a:xfrm>
            <a:off x="6932462" y="2066937"/>
            <a:ext cx="2032025" cy="1074031"/>
          </a:xfrm>
          <a:prstGeom prst="ellipse">
            <a:avLst/>
          </a:prstGeom>
          <a:solidFill>
            <a:srgbClr val="C00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GHG</a:t>
            </a:r>
            <a:r>
              <a:rPr lang="zh-CN" altLang="en-US" sz="1200" dirty="0"/>
              <a:t> </a:t>
            </a:r>
            <a:r>
              <a:rPr lang="en-US" altLang="zh-CN" sz="1200" dirty="0"/>
              <a:t>reporting</a:t>
            </a:r>
          </a:p>
          <a:p>
            <a:pPr algn="ctr"/>
            <a:r>
              <a:rPr lang="zh-CN" altLang="en-US" sz="1200" dirty="0" smtClean="0"/>
              <a:t>温室气体报告平台</a:t>
            </a:r>
            <a:endParaRPr lang="en-US" altLang="zh-CN" sz="1200" dirty="0" smtClean="0"/>
          </a:p>
        </p:txBody>
      </p:sp>
      <p:sp>
        <p:nvSpPr>
          <p:cNvPr id="29" name="椭圆 28"/>
          <p:cNvSpPr/>
          <p:nvPr/>
        </p:nvSpPr>
        <p:spPr>
          <a:xfrm>
            <a:off x="7020272" y="1025014"/>
            <a:ext cx="2016224" cy="1074031"/>
          </a:xfrm>
          <a:prstGeom prst="ellipse">
            <a:avLst/>
          </a:prstGeom>
          <a:solidFill>
            <a:srgbClr val="C00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smtClean="0"/>
              <a:t>Enterprise GHG accounting</a:t>
            </a:r>
          </a:p>
          <a:p>
            <a:pPr algn="ctr"/>
            <a:r>
              <a:rPr lang="zh-CN" altLang="en-US" sz="1200" dirty="0" smtClean="0"/>
              <a:t>企业</a:t>
            </a:r>
            <a:r>
              <a:rPr lang="zh-CN" altLang="en-US" sz="1200" dirty="0"/>
              <a:t>温室气体核算与</a:t>
            </a:r>
            <a:r>
              <a:rPr lang="zh-CN" altLang="en-US" sz="1200" dirty="0" smtClean="0"/>
              <a:t>报告</a:t>
            </a:r>
            <a:endParaRPr lang="zh-CN" altLang="en-US" sz="1200" dirty="0"/>
          </a:p>
        </p:txBody>
      </p:sp>
      <p:sp>
        <p:nvSpPr>
          <p:cNvPr id="30" name="椭圆 29"/>
          <p:cNvSpPr/>
          <p:nvPr/>
        </p:nvSpPr>
        <p:spPr>
          <a:xfrm>
            <a:off x="0" y="5397142"/>
            <a:ext cx="2483767" cy="1074031"/>
          </a:xfrm>
          <a:prstGeom prst="ellipse">
            <a:avLst/>
          </a:prstGeom>
          <a:solidFill>
            <a:srgbClr val="FFC0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latin typeface="+mn-ea"/>
              </a:rPr>
              <a:t>Energy conservation and low carbon product certification</a:t>
            </a:r>
            <a:endParaRPr lang="zh-CN" altLang="en-US" sz="1200" dirty="0">
              <a:solidFill>
                <a:schemeClr val="tx1"/>
              </a:solidFill>
            </a:endParaRPr>
          </a:p>
          <a:p>
            <a:pPr algn="ctr"/>
            <a:r>
              <a:rPr lang="zh-CN" altLang="en-US" sz="1200" dirty="0" smtClean="0">
                <a:solidFill>
                  <a:schemeClr val="tx1"/>
                </a:solidFill>
              </a:rPr>
              <a:t>节能低碳产品认证</a:t>
            </a:r>
            <a:endParaRPr lang="en-US" altLang="zh-CN" sz="1200" dirty="0" smtClean="0">
              <a:solidFill>
                <a:schemeClr val="tx1"/>
              </a:solidFill>
            </a:endParaRPr>
          </a:p>
        </p:txBody>
      </p:sp>
      <p:sp>
        <p:nvSpPr>
          <p:cNvPr id="31" name="椭圆 30"/>
          <p:cNvSpPr/>
          <p:nvPr/>
        </p:nvSpPr>
        <p:spPr>
          <a:xfrm>
            <a:off x="2153232" y="5661248"/>
            <a:ext cx="2342568" cy="1074031"/>
          </a:xfrm>
          <a:prstGeom prst="ellipse">
            <a:avLst/>
          </a:prstGeom>
          <a:solidFill>
            <a:srgbClr val="FFC000"/>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solidFill>
                  <a:schemeClr val="tx1"/>
                </a:solidFill>
              </a:rPr>
              <a:t>Green supply chain management</a:t>
            </a:r>
            <a:endParaRPr lang="zh-CN" altLang="en-US" sz="1200" dirty="0">
              <a:solidFill>
                <a:schemeClr val="tx1"/>
              </a:solidFill>
            </a:endParaRPr>
          </a:p>
          <a:p>
            <a:pPr algn="ctr"/>
            <a:r>
              <a:rPr lang="zh-CN" altLang="en-US" sz="1200" dirty="0" smtClean="0">
                <a:solidFill>
                  <a:schemeClr val="tx1"/>
                </a:solidFill>
              </a:rPr>
              <a:t>企业绿色供应链管理</a:t>
            </a:r>
            <a:endParaRPr lang="en-US" altLang="zh-CN" sz="1200" dirty="0" smtClean="0">
              <a:solidFill>
                <a:schemeClr val="tx1"/>
              </a:solidFill>
            </a:endParaRPr>
          </a:p>
        </p:txBody>
      </p:sp>
      <p:sp>
        <p:nvSpPr>
          <p:cNvPr id="32" name="椭圆 31"/>
          <p:cNvSpPr/>
          <p:nvPr/>
        </p:nvSpPr>
        <p:spPr>
          <a:xfrm>
            <a:off x="5508105" y="5517232"/>
            <a:ext cx="2016223" cy="1074031"/>
          </a:xfrm>
          <a:prstGeom prst="ellipse">
            <a:avLst/>
          </a:prstGeom>
          <a:solidFill>
            <a:srgbClr val="0070C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solidFill>
                  <a:schemeClr val="tx1"/>
                </a:solidFill>
              </a:rPr>
              <a:t>碳交易抵消机制</a:t>
            </a:r>
            <a:endParaRPr lang="en-US" altLang="zh-CN" sz="1200" dirty="0" smtClean="0">
              <a:solidFill>
                <a:schemeClr val="tx1"/>
              </a:solidFill>
            </a:endParaRPr>
          </a:p>
          <a:p>
            <a:pPr algn="ctr"/>
            <a:r>
              <a:rPr lang="en-US" altLang="zh-CN" sz="1200" dirty="0" smtClean="0">
                <a:solidFill>
                  <a:schemeClr val="tx1"/>
                </a:solidFill>
              </a:rPr>
              <a:t>Off set mechanism in ETS</a:t>
            </a:r>
            <a:endParaRPr lang="zh-CN" altLang="en-US" sz="1200" dirty="0">
              <a:solidFill>
                <a:schemeClr val="tx1"/>
              </a:solidFill>
            </a:endParaRPr>
          </a:p>
        </p:txBody>
      </p:sp>
      <p:sp>
        <p:nvSpPr>
          <p:cNvPr id="33" name="椭圆 32"/>
          <p:cNvSpPr/>
          <p:nvPr/>
        </p:nvSpPr>
        <p:spPr>
          <a:xfrm>
            <a:off x="5824153" y="41097"/>
            <a:ext cx="2118110" cy="1074031"/>
          </a:xfrm>
          <a:prstGeom prst="ellipse">
            <a:avLst/>
          </a:prstGeom>
          <a:solidFill>
            <a:srgbClr val="C00000"/>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dirty="0"/>
              <a:t>Carbon emission trading system</a:t>
            </a:r>
            <a:endParaRPr lang="zh-CN" altLang="en-US" sz="1200" dirty="0"/>
          </a:p>
          <a:p>
            <a:pPr algn="ctr"/>
            <a:r>
              <a:rPr lang="zh-CN" altLang="en-US" sz="1200" dirty="0" smtClean="0"/>
              <a:t>碳</a:t>
            </a:r>
            <a:r>
              <a:rPr lang="zh-CN" altLang="en-US" sz="1200" dirty="0"/>
              <a:t>排放权交易企业核算与配额</a:t>
            </a:r>
            <a:r>
              <a:rPr lang="zh-CN" altLang="en-US" sz="1200" dirty="0" smtClean="0"/>
              <a:t>分配</a:t>
            </a:r>
            <a:endParaRPr lang="en-US" altLang="zh-CN" sz="1200" dirty="0" smtClean="0"/>
          </a:p>
        </p:txBody>
      </p:sp>
      <p:cxnSp>
        <p:nvCxnSpPr>
          <p:cNvPr id="7" name="直接箭头连接符 6"/>
          <p:cNvCxnSpPr>
            <a:endCxn id="33" idx="4"/>
          </p:cNvCxnSpPr>
          <p:nvPr/>
        </p:nvCxnSpPr>
        <p:spPr>
          <a:xfrm flipV="1">
            <a:off x="6327775" y="1115128"/>
            <a:ext cx="555433" cy="7506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6335713" y="1500187"/>
            <a:ext cx="684559" cy="41592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endCxn id="5" idx="2"/>
          </p:cNvCxnSpPr>
          <p:nvPr/>
        </p:nvCxnSpPr>
        <p:spPr>
          <a:xfrm>
            <a:off x="6367463" y="2066937"/>
            <a:ext cx="564999" cy="53701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a:stCxn id="130058" idx="2"/>
            <a:endCxn id="30" idx="7"/>
          </p:cNvCxnSpPr>
          <p:nvPr/>
        </p:nvCxnSpPr>
        <p:spPr>
          <a:xfrm flipH="1">
            <a:off x="2120028" y="5241925"/>
            <a:ext cx="623966" cy="31250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30058" idx="2"/>
            <a:endCxn id="31" idx="0"/>
          </p:cNvCxnSpPr>
          <p:nvPr/>
        </p:nvCxnSpPr>
        <p:spPr>
          <a:xfrm>
            <a:off x="2743994" y="5241925"/>
            <a:ext cx="580522" cy="419323"/>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a:stCxn id="130059" idx="2"/>
            <a:endCxn id="32" idx="0"/>
          </p:cNvCxnSpPr>
          <p:nvPr/>
        </p:nvCxnSpPr>
        <p:spPr>
          <a:xfrm>
            <a:off x="6359526" y="5213350"/>
            <a:ext cx="156691" cy="30388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标题 2"/>
          <p:cNvSpPr txBox="1">
            <a:spLocks/>
          </p:cNvSpPr>
          <p:nvPr/>
        </p:nvSpPr>
        <p:spPr>
          <a:xfrm>
            <a:off x="323528" y="116632"/>
            <a:ext cx="5482952" cy="114300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1700" b="0" kern="1200">
                <a:solidFill>
                  <a:srgbClr val="365774"/>
                </a:solidFill>
                <a:effectLst>
                  <a:outerShdw blurRad="31750" dist="25400" dir="5400000" algn="tl" rotWithShape="0">
                    <a:srgbClr val="000000">
                      <a:alpha val="25000"/>
                    </a:srgbClr>
                  </a:outerShdw>
                </a:effectLst>
                <a:latin typeface="Calibri"/>
                <a:ea typeface="+mj-ea"/>
                <a:cs typeface="Calibri"/>
              </a:defRPr>
            </a:lvl1pPr>
            <a:extLst/>
          </a:lstStyle>
          <a:p>
            <a:pPr marL="109728"/>
            <a:r>
              <a:rPr lang="en-US" altLang="zh-CN" sz="3200" dirty="0" smtClean="0"/>
              <a:t>3. Standards </a:t>
            </a:r>
            <a:r>
              <a:rPr lang="en-US" altLang="zh-CN" sz="3200" dirty="0"/>
              <a:t>support the policy on carbon emission reduction</a:t>
            </a:r>
            <a:endParaRPr lang="zh-CN" altLang="en-US" sz="3200" dirty="0"/>
          </a:p>
        </p:txBody>
      </p:sp>
    </p:spTree>
    <p:extLst>
      <p:ext uri="{BB962C8B-B14F-4D97-AF65-F5344CB8AC3E}">
        <p14:creationId xmlns:p14="http://schemas.microsoft.com/office/powerpoint/2010/main" val="367222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normAutofit/>
          </a:bodyPr>
          <a:lstStyle/>
          <a:p>
            <a:pPr algn="l"/>
            <a:r>
              <a:rPr lang="en-US" altLang="zh-CN" sz="4000" dirty="0" smtClean="0"/>
              <a:t>Thank you for your listening</a:t>
            </a:r>
            <a:endParaRPr lang="zh-CN" altLang="en-US" sz="4000" dirty="0"/>
          </a:p>
        </p:txBody>
      </p:sp>
      <p:sp>
        <p:nvSpPr>
          <p:cNvPr id="5" name="副标题 4"/>
          <p:cNvSpPr>
            <a:spLocks noGrp="1"/>
          </p:cNvSpPr>
          <p:nvPr>
            <p:ph type="subTitle" idx="1"/>
          </p:nvPr>
        </p:nvSpPr>
        <p:spPr>
          <a:xfrm>
            <a:off x="685800" y="3611606"/>
            <a:ext cx="3814192" cy="1257553"/>
          </a:xfrm>
        </p:spPr>
        <p:txBody>
          <a:bodyPr>
            <a:normAutofit fontScale="47500" lnSpcReduction="20000"/>
          </a:bodyPr>
          <a:lstStyle/>
          <a:p>
            <a:pPr algn="l"/>
            <a:r>
              <a:rPr lang="en-US" altLang="zh-CN" dirty="0" smtClean="0"/>
              <a:t>CHEN </a:t>
            </a:r>
            <a:r>
              <a:rPr lang="en-US" altLang="zh-CN" dirty="0" err="1" smtClean="0"/>
              <a:t>Jianhua</a:t>
            </a:r>
            <a:endParaRPr lang="en-US" altLang="zh-CN" dirty="0" smtClean="0">
              <a:hlinkClick r:id="rId3"/>
            </a:endParaRPr>
          </a:p>
          <a:p>
            <a:pPr algn="l"/>
            <a:endParaRPr lang="en-US" altLang="zh-CN" dirty="0" smtClean="0">
              <a:hlinkClick r:id="rId3"/>
            </a:endParaRPr>
          </a:p>
          <a:p>
            <a:pPr algn="l"/>
            <a:r>
              <a:rPr lang="en-US" altLang="zh-CN" dirty="0" smtClean="0">
                <a:hlinkClick r:id="rId3"/>
              </a:rPr>
              <a:t>E-mail: chenjh@cnis.gov.cn</a:t>
            </a:r>
            <a:r>
              <a:rPr lang="en-US" altLang="zh-CN" dirty="0" smtClean="0"/>
              <a:t>, </a:t>
            </a:r>
            <a:r>
              <a:rPr lang="en-US" altLang="zh-CN" dirty="0" smtClean="0">
                <a:hlinkClick r:id="rId4"/>
              </a:rPr>
              <a:t>nathan_cjh@163.com</a:t>
            </a:r>
            <a:r>
              <a:rPr lang="en-US" altLang="zh-CN" dirty="0" smtClean="0"/>
              <a:t> </a:t>
            </a:r>
          </a:p>
          <a:p>
            <a:pPr algn="l"/>
            <a:r>
              <a:rPr lang="en-US" altLang="zh-CN" dirty="0" smtClean="0"/>
              <a:t>Mobile: +86-18910756131</a:t>
            </a:r>
          </a:p>
          <a:p>
            <a:pPr algn="l"/>
            <a:r>
              <a:rPr lang="en-US" altLang="zh-CN" dirty="0" smtClean="0"/>
              <a:t>Tel:       +86-58811744</a:t>
            </a:r>
            <a:endParaRPr lang="zh-CN" altLang="en-US" dirty="0"/>
          </a:p>
        </p:txBody>
      </p:sp>
      <p:sp>
        <p:nvSpPr>
          <p:cNvPr id="6" name="副标题 4"/>
          <p:cNvSpPr txBox="1">
            <a:spLocks/>
          </p:cNvSpPr>
          <p:nvPr/>
        </p:nvSpPr>
        <p:spPr>
          <a:xfrm>
            <a:off x="4574232" y="3611607"/>
            <a:ext cx="3814192" cy="1257553"/>
          </a:xfrm>
          <a:prstGeom prst="rect">
            <a:avLst/>
          </a:prstGeom>
        </p:spPr>
        <p:txBody>
          <a:bodyPr vert="horz" lIns="45720" rIns="45720">
            <a:normAutofit fontScale="47500" lnSpcReduction="20000"/>
          </a:bodyPr>
          <a:lstStyle>
            <a:lvl1pPr marL="0" marR="64008" indent="0" algn="r" rtl="0" eaLnBrk="1" latinLnBrk="0" hangingPunct="1">
              <a:spcBef>
                <a:spcPts val="400"/>
              </a:spcBef>
              <a:spcAft>
                <a:spcPts val="0"/>
              </a:spcAft>
              <a:buClr>
                <a:schemeClr val="accent1"/>
              </a:buClr>
              <a:buSzPct val="68000"/>
              <a:buFont typeface="Wingdings 3"/>
              <a:buNone/>
              <a:defRPr kumimoji="0" sz="2700" kern="1200">
                <a:solidFill>
                  <a:schemeClr val="tx2"/>
                </a:solidFill>
                <a:latin typeface="+mn-lt"/>
                <a:ea typeface="+mn-ea"/>
                <a:cs typeface="+mn-cs"/>
              </a:defRPr>
            </a:lvl1pPr>
            <a:lvl2pPr marL="457200" indent="0" algn="ctr" rtl="0" eaLnBrk="1" latinLnBrk="0" hangingPunct="1">
              <a:spcBef>
                <a:spcPts val="324"/>
              </a:spcBef>
              <a:buClr>
                <a:schemeClr val="accent1"/>
              </a:buClr>
              <a:buFont typeface="Verdana"/>
              <a:buNone/>
              <a:defRPr kumimoji="0" sz="2300" kern="1200">
                <a:solidFill>
                  <a:schemeClr val="tx1"/>
                </a:solidFill>
                <a:latin typeface="+mn-lt"/>
                <a:ea typeface="+mn-ea"/>
                <a:cs typeface="+mn-cs"/>
              </a:defRPr>
            </a:lvl2pPr>
            <a:lvl3pPr marL="914400" indent="0" algn="ctr" rtl="0" eaLnBrk="1" latinLnBrk="0" hangingPunct="1">
              <a:spcBef>
                <a:spcPts val="350"/>
              </a:spcBef>
              <a:buClr>
                <a:schemeClr val="accent2"/>
              </a:buClr>
              <a:buSzPct val="100000"/>
              <a:buFont typeface="Wingdings 2"/>
              <a:buNone/>
              <a:defRPr kumimoji="0" sz="2100" kern="1200">
                <a:solidFill>
                  <a:schemeClr val="tx1"/>
                </a:solidFill>
                <a:latin typeface="+mn-lt"/>
                <a:ea typeface="+mn-ea"/>
                <a:cs typeface="+mn-cs"/>
              </a:defRPr>
            </a:lvl3pPr>
            <a:lvl4pPr marL="1371600" indent="0" algn="ctr" rtl="0" eaLnBrk="1" latinLnBrk="0" hangingPunct="1">
              <a:spcBef>
                <a:spcPts val="350"/>
              </a:spcBef>
              <a:buClr>
                <a:schemeClr val="accent2"/>
              </a:buClr>
              <a:buFont typeface="Wingdings 2"/>
              <a:buNone/>
              <a:defRPr kumimoji="0" sz="1900" kern="1200">
                <a:solidFill>
                  <a:schemeClr val="tx1"/>
                </a:solidFill>
                <a:latin typeface="+mn-lt"/>
                <a:ea typeface="+mn-ea"/>
                <a:cs typeface="+mn-cs"/>
              </a:defRPr>
            </a:lvl4pPr>
            <a:lvl5pPr marL="1828800" indent="0" algn="ctr" rtl="0" eaLnBrk="1" latinLnBrk="0" hangingPunct="1">
              <a:spcBef>
                <a:spcPts val="350"/>
              </a:spcBef>
              <a:buClr>
                <a:schemeClr val="accent2"/>
              </a:buClr>
              <a:buFont typeface="Wingdings 2"/>
              <a:buNone/>
              <a:defRPr kumimoji="0" sz="1800"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algn="l"/>
            <a:r>
              <a:rPr lang="zh-CN" altLang="en-US" dirty="0">
                <a:hlinkClick r:id="rId3"/>
              </a:rPr>
              <a:t>陈健华</a:t>
            </a:r>
            <a:endParaRPr lang="en-US" altLang="zh-CN" dirty="0" smtClean="0">
              <a:hlinkClick r:id="rId3"/>
            </a:endParaRPr>
          </a:p>
          <a:p>
            <a:pPr algn="l"/>
            <a:endParaRPr lang="en-US" altLang="zh-CN" dirty="0" smtClean="0">
              <a:hlinkClick r:id="rId3"/>
            </a:endParaRPr>
          </a:p>
          <a:p>
            <a:pPr algn="l"/>
            <a:r>
              <a:rPr lang="en-US" altLang="zh-CN" dirty="0" smtClean="0">
                <a:hlinkClick r:id="rId3"/>
              </a:rPr>
              <a:t>E-mail: chenjh@cnis.gov.cn</a:t>
            </a:r>
            <a:r>
              <a:rPr lang="en-US" altLang="zh-CN" dirty="0" smtClean="0"/>
              <a:t>, </a:t>
            </a:r>
            <a:r>
              <a:rPr lang="en-US" altLang="zh-CN" dirty="0" smtClean="0">
                <a:hlinkClick r:id="rId4"/>
              </a:rPr>
              <a:t>nathan_cjh@163.com</a:t>
            </a:r>
            <a:r>
              <a:rPr lang="en-US" altLang="zh-CN" dirty="0" smtClean="0"/>
              <a:t> </a:t>
            </a:r>
          </a:p>
          <a:p>
            <a:pPr algn="l"/>
            <a:r>
              <a:rPr lang="en-US" altLang="zh-CN" dirty="0" smtClean="0"/>
              <a:t>Mobile: +86-18910756131</a:t>
            </a:r>
          </a:p>
          <a:p>
            <a:pPr algn="l"/>
            <a:r>
              <a:rPr lang="en-US" altLang="zh-CN" dirty="0" smtClean="0"/>
              <a:t>Tel:       +86-58811744</a:t>
            </a:r>
            <a:endParaRPr lang="zh-CN" altLang="en-US" dirty="0"/>
          </a:p>
        </p:txBody>
      </p:sp>
    </p:spTree>
    <p:extLst>
      <p:ext uri="{BB962C8B-B14F-4D97-AF65-F5344CB8AC3E}">
        <p14:creationId xmlns:p14="http://schemas.microsoft.com/office/powerpoint/2010/main" val="2362848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marL="624078" indent="-514350">
              <a:buFont typeface="+mj-lt"/>
              <a:buAutoNum type="arabicPeriod"/>
            </a:pPr>
            <a:r>
              <a:rPr lang="en-US" altLang="zh-CN" dirty="0" smtClean="0"/>
              <a:t>International background on carbon emission standard</a:t>
            </a:r>
          </a:p>
          <a:p>
            <a:pPr marL="624078" indent="-514350">
              <a:buFont typeface="+mj-lt"/>
              <a:buAutoNum type="arabicPeriod"/>
            </a:pPr>
            <a:r>
              <a:rPr lang="en-US" altLang="zh-CN" dirty="0" smtClean="0"/>
              <a:t>Carbon emission management standard development in China</a:t>
            </a:r>
          </a:p>
          <a:p>
            <a:pPr marL="624078" indent="-514350">
              <a:buFont typeface="+mj-lt"/>
              <a:buAutoNum type="arabicPeriod"/>
            </a:pPr>
            <a:r>
              <a:rPr lang="en-US" altLang="zh-CN" dirty="0" smtClean="0"/>
              <a:t>Standards support the policy on carbon emission reduction</a:t>
            </a:r>
            <a:endParaRPr lang="zh-CN" altLang="en-US" dirty="0"/>
          </a:p>
        </p:txBody>
      </p:sp>
      <p:sp>
        <p:nvSpPr>
          <p:cNvPr id="3" name="标题 2"/>
          <p:cNvSpPr>
            <a:spLocks noGrp="1"/>
          </p:cNvSpPr>
          <p:nvPr>
            <p:ph type="title"/>
          </p:nvPr>
        </p:nvSpPr>
        <p:spPr/>
        <p:txBody>
          <a:bodyPr/>
          <a:lstStyle/>
          <a:p>
            <a:r>
              <a:rPr lang="en-US" altLang="zh-CN" dirty="0" smtClean="0"/>
              <a:t>Outline</a:t>
            </a:r>
            <a:endParaRPr lang="zh-CN" altLang="en-US" dirty="0"/>
          </a:p>
        </p:txBody>
      </p:sp>
    </p:spTree>
    <p:extLst>
      <p:ext uri="{BB962C8B-B14F-4D97-AF65-F5344CB8AC3E}">
        <p14:creationId xmlns:p14="http://schemas.microsoft.com/office/powerpoint/2010/main" val="1960450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marL="624078" indent="-514350"/>
            <a:r>
              <a:rPr lang="en-US" altLang="zh-CN" sz="2800" dirty="0">
                <a:ea typeface="宋体" charset="-122"/>
              </a:rPr>
              <a:t>1. </a:t>
            </a:r>
            <a:r>
              <a:rPr lang="en-US" altLang="zh-CN" sz="2800" dirty="0"/>
              <a:t>International background on </a:t>
            </a:r>
            <a:r>
              <a:rPr lang="en-US" altLang="zh-CN" sz="2800" dirty="0" smtClean="0"/>
              <a:t>standard</a:t>
            </a:r>
            <a:endParaRPr lang="en-US" altLang="zh-CN" sz="2800" dirty="0"/>
          </a:p>
        </p:txBody>
      </p:sp>
      <p:sp>
        <p:nvSpPr>
          <p:cNvPr id="11269" name="Text Box 4"/>
          <p:cNvSpPr txBox="1">
            <a:spLocks noChangeArrowheads="1"/>
          </p:cNvSpPr>
          <p:nvPr/>
        </p:nvSpPr>
        <p:spPr bwMode="auto">
          <a:xfrm>
            <a:off x="1007169" y="2363788"/>
            <a:ext cx="3097213" cy="442912"/>
          </a:xfrm>
          <a:prstGeom prst="rect">
            <a:avLst/>
          </a:prstGeom>
          <a:solidFill>
            <a:srgbClr val="FFC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nchor="ctr"/>
          <a:lstStyle>
            <a:defPPr>
              <a:defRPr lang="zh-CN"/>
            </a:defPPr>
            <a:lvl1pPr algn="ctr">
              <a:spcBef>
                <a:spcPct val="30000"/>
              </a:spcBef>
              <a:buSzPct val="60000"/>
              <a:buFont typeface="Wingdings" pitchFamily="2" charset="2"/>
              <a:buNone/>
              <a:defRPr sz="1400">
                <a:solidFill>
                  <a:srgbClr val="000000"/>
                </a:solidFill>
                <a:latin typeface="Arial" charset="0"/>
                <a:ea typeface="宋体"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en-US" altLang="zh-CN" dirty="0"/>
              <a:t>International Organization for Standardization (ISO)</a:t>
            </a:r>
          </a:p>
        </p:txBody>
      </p:sp>
      <p:sp>
        <p:nvSpPr>
          <p:cNvPr id="11270" name="Rectangle 5"/>
          <p:cNvSpPr>
            <a:spLocks noChangeArrowheads="1"/>
          </p:cNvSpPr>
          <p:nvPr/>
        </p:nvSpPr>
        <p:spPr bwMode="auto">
          <a:xfrm>
            <a:off x="222645" y="3356992"/>
            <a:ext cx="3240087" cy="1022350"/>
          </a:xfrm>
          <a:prstGeom prst="rect">
            <a:avLst/>
          </a:prstGeom>
          <a:solidFill>
            <a:srgbClr val="FFC0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spcBef>
                <a:spcPct val="30000"/>
              </a:spcBef>
              <a:buSzPct val="60000"/>
              <a:buFont typeface="Wingdings" pitchFamily="2" charset="2"/>
              <a:buNone/>
            </a:pPr>
            <a:r>
              <a:rPr lang="en-US" altLang="zh-CN" sz="1400" dirty="0">
                <a:solidFill>
                  <a:srgbClr val="000000"/>
                </a:solidFill>
                <a:latin typeface="Arial" charset="0"/>
                <a:ea typeface="宋体" charset="-122"/>
              </a:rPr>
              <a:t>European Union Emissions Trading Scheme (EU ETS)</a:t>
            </a:r>
          </a:p>
          <a:p>
            <a:pPr algn="ctr">
              <a:spcBef>
                <a:spcPct val="30000"/>
              </a:spcBef>
              <a:buSzPct val="60000"/>
              <a:buFont typeface="Wingdings" pitchFamily="2" charset="2"/>
              <a:buNone/>
            </a:pPr>
            <a:r>
              <a:rPr lang="en-US" altLang="zh-CN" sz="1400" dirty="0">
                <a:solidFill>
                  <a:srgbClr val="000000"/>
                </a:solidFill>
                <a:latin typeface="Arial" charset="0"/>
                <a:ea typeface="宋体" charset="-122"/>
              </a:rPr>
              <a:t> China National std. on Carbon emission</a:t>
            </a:r>
          </a:p>
        </p:txBody>
      </p:sp>
      <p:sp>
        <p:nvSpPr>
          <p:cNvPr id="11271" name="Text Box 6"/>
          <p:cNvSpPr txBox="1">
            <a:spLocks noChangeArrowheads="1"/>
          </p:cNvSpPr>
          <p:nvPr/>
        </p:nvSpPr>
        <p:spPr bwMode="auto">
          <a:xfrm>
            <a:off x="5637087" y="1700808"/>
            <a:ext cx="3039369" cy="739775"/>
          </a:xfrm>
          <a:prstGeom prst="rect">
            <a:avLst/>
          </a:prstGeom>
          <a:solidFill>
            <a:srgbClr val="FFC000"/>
          </a:solidFill>
          <a:ln>
            <a:noFill/>
          </a:ln>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30000"/>
              </a:spcBef>
              <a:buSzPct val="60000"/>
              <a:buFont typeface="Wingdings" pitchFamily="2" charset="2"/>
              <a:buNone/>
            </a:pPr>
            <a:r>
              <a:rPr lang="en-US" altLang="zh-CN" sz="1400" dirty="0" smtClean="0">
                <a:solidFill>
                  <a:srgbClr val="000000"/>
                </a:solidFill>
              </a:rPr>
              <a:t>GHG Protocol Initiative (WRI/WBCSD)</a:t>
            </a:r>
            <a:endParaRPr lang="en-US" altLang="zh-CN" sz="1400" dirty="0">
              <a:solidFill>
                <a:srgbClr val="000000"/>
              </a:solidFill>
            </a:endParaRPr>
          </a:p>
        </p:txBody>
      </p:sp>
      <p:sp>
        <p:nvSpPr>
          <p:cNvPr id="11272" name="Freeform 7"/>
          <p:cNvSpPr>
            <a:spLocks/>
          </p:cNvSpPr>
          <p:nvPr/>
        </p:nvSpPr>
        <p:spPr bwMode="auto">
          <a:xfrm>
            <a:off x="4949775" y="1412875"/>
            <a:ext cx="2424164" cy="4879975"/>
          </a:xfrm>
          <a:custGeom>
            <a:avLst/>
            <a:gdLst>
              <a:gd name="T0" fmla="*/ 0 w 1311"/>
              <a:gd name="T1" fmla="*/ 0 h 3207"/>
              <a:gd name="T2" fmla="*/ 2147483647 w 1311"/>
              <a:gd name="T3" fmla="*/ 2147483647 h 3207"/>
              <a:gd name="T4" fmla="*/ 2147483647 w 1311"/>
              <a:gd name="T5" fmla="*/ 2147483647 h 3207"/>
              <a:gd name="T6" fmla="*/ 0 w 1311"/>
              <a:gd name="T7" fmla="*/ 2147483647 h 3207"/>
              <a:gd name="T8" fmla="*/ 0 60000 65536"/>
              <a:gd name="T9" fmla="*/ 0 60000 65536"/>
              <a:gd name="T10" fmla="*/ 0 60000 65536"/>
              <a:gd name="T11" fmla="*/ 0 60000 65536"/>
              <a:gd name="T12" fmla="*/ 0 w 1311"/>
              <a:gd name="T13" fmla="*/ 0 h 3207"/>
              <a:gd name="T14" fmla="*/ 1311 w 1311"/>
              <a:gd name="T15" fmla="*/ 3207 h 3207"/>
            </a:gdLst>
            <a:ahLst/>
            <a:cxnLst>
              <a:cxn ang="T8">
                <a:pos x="T0" y="T1"/>
              </a:cxn>
              <a:cxn ang="T9">
                <a:pos x="T2" y="T3"/>
              </a:cxn>
              <a:cxn ang="T10">
                <a:pos x="T4" y="T5"/>
              </a:cxn>
              <a:cxn ang="T11">
                <a:pos x="T6" y="T7"/>
              </a:cxn>
            </a:cxnLst>
            <a:rect l="T12" t="T13" r="T14" b="T15"/>
            <a:pathLst>
              <a:path w="1311" h="3207">
                <a:moveTo>
                  <a:pt x="0" y="0"/>
                </a:moveTo>
                <a:lnTo>
                  <a:pt x="1176" y="2353"/>
                </a:lnTo>
                <a:lnTo>
                  <a:pt x="1310" y="3206"/>
                </a:lnTo>
                <a:lnTo>
                  <a:pt x="0" y="8"/>
                </a:lnTo>
              </a:path>
            </a:pathLst>
          </a:custGeom>
          <a:solidFill>
            <a:srgbClr val="3333CC"/>
          </a:solidFill>
          <a:ln w="28575" cap="rnd">
            <a:solidFill>
              <a:srgbClr val="FFFFFF"/>
            </a:solidFill>
            <a:round/>
            <a:headEnd/>
            <a:tailEnd/>
          </a:ln>
        </p:spPr>
        <p:txBody>
          <a:bodyPr/>
          <a:lstStyle/>
          <a:p>
            <a:pPr algn="ctr" eaLnBrk="0" hangingPunct="0"/>
            <a:endParaRPr lang="zh-CN" altLang="zh-CN" sz="2400" b="0">
              <a:solidFill>
                <a:srgbClr val="003A6B"/>
              </a:solidFill>
            </a:endParaRPr>
          </a:p>
        </p:txBody>
      </p:sp>
      <p:sp>
        <p:nvSpPr>
          <p:cNvPr id="11273" name="Freeform 8"/>
          <p:cNvSpPr>
            <a:spLocks/>
          </p:cNvSpPr>
          <p:nvPr/>
        </p:nvSpPr>
        <p:spPr bwMode="auto">
          <a:xfrm>
            <a:off x="2555776" y="1412875"/>
            <a:ext cx="4787999" cy="4775200"/>
          </a:xfrm>
          <a:custGeom>
            <a:avLst/>
            <a:gdLst>
              <a:gd name="T0" fmla="*/ 0 w 2629"/>
              <a:gd name="T1" fmla="*/ 2147483647 h 3168"/>
              <a:gd name="T2" fmla="*/ 2147483647 w 2629"/>
              <a:gd name="T3" fmla="*/ 2147483647 h 3168"/>
              <a:gd name="T4" fmla="*/ 2147483647 w 2629"/>
              <a:gd name="T5" fmla="*/ 0 h 3168"/>
              <a:gd name="T6" fmla="*/ 2147483647 w 2629"/>
              <a:gd name="T7" fmla="*/ 2147483647 h 3168"/>
              <a:gd name="T8" fmla="*/ 0 60000 65536"/>
              <a:gd name="T9" fmla="*/ 0 60000 65536"/>
              <a:gd name="T10" fmla="*/ 0 60000 65536"/>
              <a:gd name="T11" fmla="*/ 0 60000 65536"/>
              <a:gd name="T12" fmla="*/ 0 w 2629"/>
              <a:gd name="T13" fmla="*/ 0 h 3168"/>
              <a:gd name="T14" fmla="*/ 2629 w 2629"/>
              <a:gd name="T15" fmla="*/ 3168 h 3168"/>
            </a:gdLst>
            <a:ahLst/>
            <a:cxnLst>
              <a:cxn ang="T8">
                <a:pos x="T0" y="T1"/>
              </a:cxn>
              <a:cxn ang="T9">
                <a:pos x="T2" y="T3"/>
              </a:cxn>
              <a:cxn ang="T10">
                <a:pos x="T4" y="T5"/>
              </a:cxn>
              <a:cxn ang="T11">
                <a:pos x="T6" y="T7"/>
              </a:cxn>
            </a:cxnLst>
            <a:rect l="T12" t="T13" r="T14" b="T15"/>
            <a:pathLst>
              <a:path w="2629" h="3168">
                <a:moveTo>
                  <a:pt x="0" y="3167"/>
                </a:moveTo>
                <a:lnTo>
                  <a:pt x="2628" y="3167"/>
                </a:lnTo>
                <a:lnTo>
                  <a:pt x="1318" y="0"/>
                </a:lnTo>
                <a:lnTo>
                  <a:pt x="8" y="3167"/>
                </a:lnTo>
              </a:path>
            </a:pathLst>
          </a:custGeom>
          <a:solidFill>
            <a:srgbClr val="3333CC"/>
          </a:solidFill>
          <a:ln w="28575" cap="rnd">
            <a:solidFill>
              <a:srgbClr val="FFFFFF"/>
            </a:solidFill>
            <a:round/>
            <a:headEnd/>
            <a:tailEnd/>
          </a:ln>
        </p:spPr>
        <p:txBody>
          <a:bodyPr/>
          <a:lstStyle/>
          <a:p>
            <a:pPr algn="ctr" eaLnBrk="0" hangingPunct="0"/>
            <a:endParaRPr lang="zh-CN" altLang="zh-CN" sz="2400" b="0">
              <a:solidFill>
                <a:srgbClr val="003A6B"/>
              </a:solidFill>
            </a:endParaRPr>
          </a:p>
        </p:txBody>
      </p:sp>
      <p:sp>
        <p:nvSpPr>
          <p:cNvPr id="11275" name="Line 10"/>
          <p:cNvSpPr>
            <a:spLocks noChangeShapeType="1"/>
          </p:cNvSpPr>
          <p:nvPr/>
        </p:nvSpPr>
        <p:spPr bwMode="auto">
          <a:xfrm>
            <a:off x="3440782" y="5283200"/>
            <a:ext cx="3059112" cy="0"/>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1277" name="Line 12"/>
          <p:cNvSpPr>
            <a:spLocks noChangeShapeType="1"/>
          </p:cNvSpPr>
          <p:nvPr/>
        </p:nvSpPr>
        <p:spPr bwMode="auto">
          <a:xfrm>
            <a:off x="4194844" y="3414713"/>
            <a:ext cx="1531938" cy="0"/>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1278" name="Rectangle 13"/>
          <p:cNvSpPr>
            <a:spLocks noChangeArrowheads="1"/>
          </p:cNvSpPr>
          <p:nvPr/>
        </p:nvSpPr>
        <p:spPr bwMode="auto">
          <a:xfrm>
            <a:off x="4064992" y="1992313"/>
            <a:ext cx="1103312"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26988" rIns="19050" bIns="26988"/>
          <a:lstStyle/>
          <a:p>
            <a:pPr algn="ctr">
              <a:spcBef>
                <a:spcPct val="30000"/>
              </a:spcBef>
              <a:buSzPct val="60000"/>
              <a:buFont typeface="Wingdings" pitchFamily="2" charset="2"/>
              <a:buNone/>
            </a:pPr>
            <a:endParaRPr lang="en-US" altLang="zh-CN" sz="1400" b="0" dirty="0">
              <a:latin typeface="黑体" pitchFamily="2" charset="-122"/>
              <a:ea typeface="黑体" pitchFamily="2" charset="-122"/>
            </a:endParaRPr>
          </a:p>
        </p:txBody>
      </p:sp>
      <p:sp>
        <p:nvSpPr>
          <p:cNvPr id="11279" name="Rectangle 14"/>
          <p:cNvSpPr>
            <a:spLocks noChangeArrowheads="1"/>
          </p:cNvSpPr>
          <p:nvPr/>
        </p:nvSpPr>
        <p:spPr bwMode="auto">
          <a:xfrm>
            <a:off x="4120232" y="342900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26988" rIns="19050" bIns="26988"/>
          <a:lstStyle/>
          <a:p>
            <a:pPr algn="ctr">
              <a:spcBef>
                <a:spcPct val="30000"/>
              </a:spcBef>
              <a:buSzPct val="60000"/>
              <a:buFont typeface="Wingdings" pitchFamily="2" charset="2"/>
              <a:buNone/>
            </a:pPr>
            <a:r>
              <a:rPr lang="en-US" altLang="zh-CN" sz="1400" b="0" dirty="0" smtClean="0">
                <a:solidFill>
                  <a:srgbClr val="FFFFFF"/>
                </a:solidFill>
              </a:rPr>
              <a:t>Regional/National</a:t>
            </a:r>
            <a:endParaRPr lang="en-US" altLang="zh-CN" sz="1400" b="0" dirty="0">
              <a:solidFill>
                <a:srgbClr val="FFFFFF"/>
              </a:solidFill>
            </a:endParaRPr>
          </a:p>
          <a:p>
            <a:pPr algn="ctr">
              <a:spcBef>
                <a:spcPct val="30000"/>
              </a:spcBef>
              <a:buSzPct val="60000"/>
              <a:buFont typeface="Wingdings" pitchFamily="2" charset="2"/>
              <a:buNone/>
            </a:pPr>
            <a:r>
              <a:rPr lang="en-US" altLang="zh-CN" sz="1400" b="0" dirty="0" smtClean="0">
                <a:solidFill>
                  <a:srgbClr val="FFFFFF"/>
                </a:solidFill>
              </a:rPr>
              <a:t>Standards</a:t>
            </a:r>
          </a:p>
          <a:p>
            <a:pPr algn="ctr">
              <a:spcBef>
                <a:spcPct val="30000"/>
              </a:spcBef>
              <a:buSzPct val="60000"/>
              <a:buFont typeface="Wingdings" pitchFamily="2" charset="2"/>
              <a:buNone/>
            </a:pPr>
            <a:r>
              <a:rPr lang="zh-CN" altLang="en-US" sz="1400" dirty="0" smtClean="0">
                <a:solidFill>
                  <a:srgbClr val="FFFFFF"/>
                </a:solidFill>
                <a:latin typeface="黑体" pitchFamily="2" charset="-122"/>
                <a:ea typeface="黑体" pitchFamily="2" charset="-122"/>
              </a:rPr>
              <a:t>区域</a:t>
            </a:r>
            <a:r>
              <a:rPr lang="en-US" altLang="zh-CN" sz="1400" dirty="0" smtClean="0">
                <a:solidFill>
                  <a:srgbClr val="FFFFFF"/>
                </a:solidFill>
                <a:latin typeface="黑体" pitchFamily="2" charset="-122"/>
                <a:ea typeface="黑体" pitchFamily="2" charset="-122"/>
              </a:rPr>
              <a:t>/</a:t>
            </a:r>
            <a:r>
              <a:rPr lang="zh-CN" altLang="en-US" sz="1400" dirty="0" smtClean="0">
                <a:solidFill>
                  <a:srgbClr val="FFFFFF"/>
                </a:solidFill>
                <a:latin typeface="黑体" pitchFamily="2" charset="-122"/>
                <a:ea typeface="黑体" pitchFamily="2" charset="-122"/>
              </a:rPr>
              <a:t>国家标准</a:t>
            </a:r>
            <a:endParaRPr lang="en-US" altLang="zh-CN" sz="1400" b="0" dirty="0">
              <a:latin typeface="黑体" pitchFamily="2" charset="-122"/>
              <a:ea typeface="黑体" pitchFamily="2" charset="-122"/>
            </a:endParaRPr>
          </a:p>
        </p:txBody>
      </p:sp>
      <p:sp>
        <p:nvSpPr>
          <p:cNvPr id="11281" name="Rectangle 16"/>
          <p:cNvSpPr>
            <a:spLocks noChangeArrowheads="1"/>
          </p:cNvSpPr>
          <p:nvPr/>
        </p:nvSpPr>
        <p:spPr bwMode="auto">
          <a:xfrm>
            <a:off x="3839244" y="5445224"/>
            <a:ext cx="2232025" cy="54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26988" rIns="19050" bIns="26988"/>
          <a:lstStyle/>
          <a:p>
            <a:pPr algn="ctr">
              <a:spcBef>
                <a:spcPct val="30000"/>
              </a:spcBef>
              <a:buSzPct val="60000"/>
              <a:buFont typeface="Wingdings" pitchFamily="2" charset="2"/>
              <a:buNone/>
            </a:pPr>
            <a:r>
              <a:rPr lang="en-US" altLang="zh-CN" sz="1400" b="0" dirty="0">
                <a:solidFill>
                  <a:srgbClr val="FFFFFF"/>
                </a:solidFill>
              </a:rPr>
              <a:t>Enterprise </a:t>
            </a:r>
            <a:r>
              <a:rPr lang="en-US" altLang="zh-CN" sz="1400" b="0" dirty="0" smtClean="0">
                <a:solidFill>
                  <a:srgbClr val="FFFFFF"/>
                </a:solidFill>
              </a:rPr>
              <a:t>Standards</a:t>
            </a:r>
          </a:p>
          <a:p>
            <a:pPr algn="ctr">
              <a:spcBef>
                <a:spcPct val="30000"/>
              </a:spcBef>
              <a:buSzPct val="60000"/>
              <a:buFont typeface="Wingdings" pitchFamily="2" charset="2"/>
              <a:buNone/>
            </a:pPr>
            <a:r>
              <a:rPr lang="zh-CN" altLang="en-US" sz="1400" dirty="0" smtClean="0">
                <a:solidFill>
                  <a:srgbClr val="FFFFFF"/>
                </a:solidFill>
                <a:latin typeface="黑体" pitchFamily="2" charset="-122"/>
                <a:ea typeface="黑体" pitchFamily="2" charset="-122"/>
              </a:rPr>
              <a:t>企业标准</a:t>
            </a:r>
            <a:endParaRPr lang="en-US" altLang="zh-CN" sz="1400" b="0" dirty="0">
              <a:latin typeface="黑体" pitchFamily="2" charset="-122"/>
              <a:ea typeface="黑体" pitchFamily="2" charset="-122"/>
            </a:endParaRPr>
          </a:p>
        </p:txBody>
      </p:sp>
      <p:sp>
        <p:nvSpPr>
          <p:cNvPr id="11282" name="Line 17"/>
          <p:cNvSpPr>
            <a:spLocks noChangeShapeType="1"/>
          </p:cNvSpPr>
          <p:nvPr/>
        </p:nvSpPr>
        <p:spPr bwMode="auto">
          <a:xfrm>
            <a:off x="7337425" y="3422650"/>
            <a:ext cx="0" cy="87313"/>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1283" name="Line 18"/>
          <p:cNvSpPr>
            <a:spLocks noChangeShapeType="1"/>
          </p:cNvSpPr>
          <p:nvPr/>
        </p:nvSpPr>
        <p:spPr bwMode="auto">
          <a:xfrm>
            <a:off x="6660232" y="2616200"/>
            <a:ext cx="0" cy="17463"/>
          </a:xfrm>
          <a:prstGeom prst="line">
            <a:avLst/>
          </a:prstGeom>
          <a:noFill/>
          <a:ln w="25400">
            <a:solidFill>
              <a:srgbClr val="95FF80"/>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1284" name="Line 19"/>
          <p:cNvSpPr>
            <a:spLocks noChangeShapeType="1"/>
          </p:cNvSpPr>
          <p:nvPr/>
        </p:nvSpPr>
        <p:spPr bwMode="auto">
          <a:xfrm>
            <a:off x="7699375" y="4146550"/>
            <a:ext cx="1588" cy="241300"/>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1285" name="Line 20"/>
          <p:cNvSpPr>
            <a:spLocks noChangeShapeType="1"/>
          </p:cNvSpPr>
          <p:nvPr/>
        </p:nvSpPr>
        <p:spPr bwMode="auto">
          <a:xfrm>
            <a:off x="8101013" y="5005388"/>
            <a:ext cx="0" cy="373062"/>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11286" name="Text Box 21"/>
          <p:cNvSpPr txBox="1">
            <a:spLocks noChangeArrowheads="1"/>
          </p:cNvSpPr>
          <p:nvPr/>
        </p:nvSpPr>
        <p:spPr bwMode="auto">
          <a:xfrm>
            <a:off x="4268662" y="2659211"/>
            <a:ext cx="13684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30000"/>
              </a:spcBef>
              <a:buSzPct val="60000"/>
              <a:buFont typeface="Wingdings" pitchFamily="2" charset="2"/>
              <a:buNone/>
            </a:pPr>
            <a:r>
              <a:rPr lang="en-US" altLang="zh-CN" sz="1400" b="0" dirty="0">
                <a:solidFill>
                  <a:srgbClr val="FFFFFF"/>
                </a:solidFill>
              </a:rPr>
              <a:t>International </a:t>
            </a:r>
            <a:r>
              <a:rPr lang="en-US" altLang="zh-CN" sz="1400" b="0" dirty="0" smtClean="0">
                <a:solidFill>
                  <a:srgbClr val="FFFFFF"/>
                </a:solidFill>
              </a:rPr>
              <a:t>Standards</a:t>
            </a:r>
          </a:p>
          <a:p>
            <a:pPr algn="ctr">
              <a:spcBef>
                <a:spcPct val="30000"/>
              </a:spcBef>
              <a:buSzPct val="60000"/>
              <a:buFont typeface="Wingdings" pitchFamily="2" charset="2"/>
              <a:buNone/>
            </a:pPr>
            <a:r>
              <a:rPr lang="zh-CN" altLang="en-US" sz="1400" dirty="0" smtClean="0">
                <a:solidFill>
                  <a:srgbClr val="FFFFFF"/>
                </a:solidFill>
                <a:latin typeface="黑体" pitchFamily="2" charset="-122"/>
                <a:ea typeface="黑体" pitchFamily="2" charset="-122"/>
              </a:rPr>
              <a:t>国际标准</a:t>
            </a:r>
            <a:endParaRPr lang="en-US" altLang="zh-CN" sz="1400" b="0" dirty="0">
              <a:latin typeface="黑体" pitchFamily="2" charset="-122"/>
              <a:ea typeface="黑体" pitchFamily="2" charset="-122"/>
            </a:endParaRPr>
          </a:p>
        </p:txBody>
      </p:sp>
      <p:sp>
        <p:nvSpPr>
          <p:cNvPr id="22" name="Line 11"/>
          <p:cNvSpPr>
            <a:spLocks noChangeShapeType="1"/>
          </p:cNvSpPr>
          <p:nvPr/>
        </p:nvSpPr>
        <p:spPr bwMode="auto">
          <a:xfrm>
            <a:off x="3850555" y="4292600"/>
            <a:ext cx="2233613" cy="0"/>
          </a:xfrm>
          <a:prstGeom prst="line">
            <a:avLst/>
          </a:prstGeom>
          <a:noFill/>
          <a:ln w="25400">
            <a:solidFill>
              <a:srgbClr val="FFFFFF"/>
            </a:solidFill>
            <a:round/>
            <a:headEnd/>
            <a:tailEnd/>
          </a:ln>
          <a:extLst>
            <a:ext uri="{909E8E84-426E-40DD-AFC4-6F175D3DCCD1}">
              <a14:hiddenFill xmlns:a14="http://schemas.microsoft.com/office/drawing/2010/main">
                <a:noFill/>
              </a14:hiddenFill>
            </a:ext>
          </a:extLst>
        </p:spPr>
        <p:txBody>
          <a:bodyPr anchor="ctr"/>
          <a:lstStyle/>
          <a:p>
            <a:endParaRPr lang="zh-CN" altLang="en-US"/>
          </a:p>
        </p:txBody>
      </p:sp>
      <p:sp>
        <p:nvSpPr>
          <p:cNvPr id="23" name="Rectangle 15"/>
          <p:cNvSpPr>
            <a:spLocks noChangeArrowheads="1"/>
          </p:cNvSpPr>
          <p:nvPr/>
        </p:nvSpPr>
        <p:spPr bwMode="auto">
          <a:xfrm>
            <a:off x="3853730" y="4509120"/>
            <a:ext cx="2160588" cy="41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19050" tIns="26988" rIns="19050" bIns="26988"/>
          <a:lstStyle/>
          <a:p>
            <a:pPr algn="ctr">
              <a:spcBef>
                <a:spcPct val="30000"/>
              </a:spcBef>
              <a:buSzPct val="60000"/>
              <a:buFont typeface="Wingdings" pitchFamily="2" charset="2"/>
              <a:buNone/>
            </a:pPr>
            <a:r>
              <a:rPr lang="en-US" altLang="zh-CN" sz="1400" b="0" dirty="0" smtClean="0">
                <a:solidFill>
                  <a:srgbClr val="FFFFFF"/>
                </a:solidFill>
              </a:rPr>
              <a:t>Local Standards</a:t>
            </a:r>
          </a:p>
          <a:p>
            <a:pPr algn="ctr">
              <a:spcBef>
                <a:spcPct val="30000"/>
              </a:spcBef>
              <a:buSzPct val="60000"/>
              <a:buFont typeface="Wingdings" pitchFamily="2" charset="2"/>
              <a:buNone/>
            </a:pPr>
            <a:r>
              <a:rPr lang="zh-CN" altLang="en-US" sz="1400" dirty="0" smtClean="0">
                <a:solidFill>
                  <a:srgbClr val="FFFFFF"/>
                </a:solidFill>
                <a:latin typeface="黑体" pitchFamily="2" charset="-122"/>
                <a:ea typeface="黑体" pitchFamily="2" charset="-122"/>
              </a:rPr>
              <a:t>地方标准</a:t>
            </a:r>
            <a:endParaRPr lang="en-US" altLang="zh-CN" sz="1400" b="0" dirty="0">
              <a:latin typeface="黑体" pitchFamily="2" charset="-122"/>
              <a:ea typeface="黑体" pitchFamily="2" charset="-122"/>
            </a:endParaRPr>
          </a:p>
        </p:txBody>
      </p:sp>
      <p:sp>
        <p:nvSpPr>
          <p:cNvPr id="24" name="Rectangle 5"/>
          <p:cNvSpPr>
            <a:spLocks noChangeArrowheads="1"/>
          </p:cNvSpPr>
          <p:nvPr/>
        </p:nvSpPr>
        <p:spPr bwMode="auto">
          <a:xfrm>
            <a:off x="251521" y="4658047"/>
            <a:ext cx="2664296" cy="715169"/>
          </a:xfrm>
          <a:prstGeom prst="rect">
            <a:avLst/>
          </a:prstGeom>
          <a:solidFill>
            <a:srgbClr val="FFC000"/>
          </a:solidFill>
          <a:ln>
            <a:noFill/>
          </a:ln>
          <a:extLst>
            <a:ext uri="{91240B29-F687-4F45-9708-019B960494DF}">
              <a14:hiddenLine xmlns:a14="http://schemas.microsoft.com/office/drawing/2010/main" w="12700">
                <a:solidFill>
                  <a:srgbClr val="000000"/>
                </a:solidFill>
                <a:miter lim="800000"/>
                <a:headEnd/>
                <a:tailEnd/>
              </a14:hiddenLine>
            </a:ext>
          </a:extLst>
        </p:spPr>
        <p:txBody>
          <a:bodyPr anchor="ctr"/>
          <a:lstStyle/>
          <a:p>
            <a:pPr algn="ctr">
              <a:spcBef>
                <a:spcPct val="30000"/>
              </a:spcBef>
              <a:buSzPct val="60000"/>
              <a:buFont typeface="Wingdings" pitchFamily="2" charset="2"/>
              <a:buNone/>
            </a:pPr>
            <a:r>
              <a:rPr lang="en-US" altLang="zh-CN" sz="1400" dirty="0">
                <a:solidFill>
                  <a:srgbClr val="000000"/>
                </a:solidFill>
                <a:latin typeface="Arial" charset="0"/>
                <a:ea typeface="宋体" charset="-122"/>
              </a:rPr>
              <a:t>Std. for pilot carbon trading provinces in China</a:t>
            </a:r>
          </a:p>
        </p:txBody>
      </p:sp>
      <p:sp>
        <p:nvSpPr>
          <p:cNvPr id="25" name="Text Box 6"/>
          <p:cNvSpPr txBox="1">
            <a:spLocks noChangeArrowheads="1"/>
          </p:cNvSpPr>
          <p:nvPr/>
        </p:nvSpPr>
        <p:spPr bwMode="auto">
          <a:xfrm>
            <a:off x="6499893" y="2987104"/>
            <a:ext cx="2464595" cy="739775"/>
          </a:xfrm>
          <a:prstGeom prst="rect">
            <a:avLst/>
          </a:prstGeom>
          <a:solidFill>
            <a:srgbClr val="FFC000"/>
          </a:solidFill>
          <a:ln>
            <a:noFill/>
          </a:ln>
          <a:extLs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nchor="ctr"/>
          <a:lstStyle>
            <a:defPPr>
              <a:defRPr lang="zh-CN"/>
            </a:defPPr>
            <a:lvl1pPr algn="ctr">
              <a:spcBef>
                <a:spcPct val="30000"/>
              </a:spcBef>
              <a:buSzPct val="60000"/>
              <a:buFont typeface="Wingdings" pitchFamily="2" charset="2"/>
              <a:buNone/>
              <a:defRPr sz="1600">
                <a:solidFill>
                  <a:srgbClr val="000000"/>
                </a:solidFill>
                <a:latin typeface="Arial" charset="0"/>
                <a:ea typeface="宋体"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en-US" altLang="zh-CN" sz="1400" dirty="0"/>
              <a:t>Std. of World Steel Association (WSA)</a:t>
            </a:r>
          </a:p>
        </p:txBody>
      </p:sp>
    </p:spTree>
    <p:extLst>
      <p:ext uri="{BB962C8B-B14F-4D97-AF65-F5344CB8AC3E}">
        <p14:creationId xmlns:p14="http://schemas.microsoft.com/office/powerpoint/2010/main" val="1033025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2758009262"/>
              </p:ext>
            </p:extLst>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标题 2"/>
          <p:cNvSpPr>
            <a:spLocks noGrp="1"/>
          </p:cNvSpPr>
          <p:nvPr>
            <p:ph type="title"/>
          </p:nvPr>
        </p:nvSpPr>
        <p:spPr/>
        <p:txBody>
          <a:bodyPr>
            <a:normAutofit/>
          </a:bodyPr>
          <a:lstStyle/>
          <a:p>
            <a:r>
              <a:rPr lang="en-US" altLang="zh-CN" sz="3200" dirty="0"/>
              <a:t>2</a:t>
            </a:r>
            <a:r>
              <a:rPr lang="en-US" altLang="zh-CN" sz="3200" dirty="0" smtClean="0"/>
              <a:t>. Standard </a:t>
            </a:r>
            <a:r>
              <a:rPr lang="en-US" altLang="zh-CN" sz="3200" dirty="0"/>
              <a:t>development in China</a:t>
            </a:r>
            <a:endParaRPr lang="zh-CN" altLang="en-US" sz="3200" dirty="0"/>
          </a:p>
        </p:txBody>
      </p:sp>
    </p:spTree>
    <p:extLst>
      <p:ext uri="{BB962C8B-B14F-4D97-AF65-F5344CB8AC3E}">
        <p14:creationId xmlns:p14="http://schemas.microsoft.com/office/powerpoint/2010/main" val="3909518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圆角矩形 4"/>
          <p:cNvSpPr/>
          <p:nvPr/>
        </p:nvSpPr>
        <p:spPr bwMode="auto">
          <a:xfrm>
            <a:off x="70550" y="1116320"/>
            <a:ext cx="8990323" cy="5498236"/>
          </a:xfrm>
          <a:prstGeom prst="roundRect">
            <a:avLst>
              <a:gd name="adj" fmla="val 6310"/>
            </a:avLst>
          </a:prstGeom>
          <a:solidFill>
            <a:sysClr val="window" lastClr="FFFFFF">
              <a:hueOff val="0"/>
              <a:satOff val="0"/>
              <a:lumOff val="0"/>
              <a:alpha val="41000"/>
            </a:sysClr>
          </a:solidFill>
          <a:ln w="25400" cap="flat" cmpd="sng" algn="ctr">
            <a:solidFill>
              <a:srgbClr val="31B6FD">
                <a:hueOff val="0"/>
                <a:satOff val="0"/>
                <a:lumOff val="0"/>
                <a:alphaOff val="0"/>
                <a:shade val="95000"/>
                <a:satMod val="105000"/>
              </a:srgbClr>
            </a:solidFill>
            <a:prstDash val="solid"/>
          </a:ln>
          <a:effectLst>
            <a:reflection blurRad="63500" stA="35000" endPos="35000" dist="12700" dir="5400000" sy="-100000" rotWithShape="0"/>
          </a:effectLst>
          <a:scene3d>
            <a:camera prst="orthographicFront"/>
            <a:lightRig rig="flat" dir="t"/>
          </a:scene3d>
          <a:sp3d extrusionH="12700" prstMaterial="plastic">
            <a:bevelT w="50800" h="50800"/>
          </a:sp3d>
        </p:spPr>
        <p:txBody>
          <a:bodyPr anchor="ctr"/>
          <a:lstStyle/>
          <a:p>
            <a:pPr algn="ctr">
              <a:defRPr/>
            </a:pPr>
            <a:endParaRPr lang="zh-CN" altLang="en-US" dirty="0">
              <a:solidFill>
                <a:srgbClr val="000000"/>
              </a:solidFill>
            </a:endParaRPr>
          </a:p>
        </p:txBody>
      </p:sp>
      <p:sp>
        <p:nvSpPr>
          <p:cNvPr id="18436" name="TextBox 2"/>
          <p:cNvSpPr txBox="1">
            <a:spLocks noChangeArrowheads="1"/>
          </p:cNvSpPr>
          <p:nvPr/>
        </p:nvSpPr>
        <p:spPr bwMode="auto">
          <a:xfrm>
            <a:off x="179512" y="1340768"/>
            <a:ext cx="4608512" cy="2585323"/>
          </a:xfrm>
          <a:prstGeom prst="rect">
            <a:avLst/>
          </a:prstGeom>
          <a:noFill/>
          <a:ln w="9525">
            <a:noFill/>
            <a:miter lim="800000"/>
            <a:headEnd/>
            <a:tailEnd/>
          </a:ln>
        </p:spPr>
        <p:txBody>
          <a:bodyPr wrap="square">
            <a:spAutoFit/>
          </a:bodyPr>
          <a:lstStyle/>
          <a:p>
            <a:pPr>
              <a:lnSpc>
                <a:spcPct val="150000"/>
              </a:lnSpc>
            </a:pPr>
            <a:r>
              <a:rPr lang="zh-CN" altLang="en-US" kern="0" dirty="0">
                <a:solidFill>
                  <a:srgbClr val="00192F"/>
                </a:solidFill>
                <a:latin typeface="黑体" pitchFamily="2" charset="-122"/>
                <a:ea typeface="黑体" pitchFamily="2" charset="-122"/>
              </a:rPr>
              <a:t>全国碳排放管理标准化技术委员会（</a:t>
            </a:r>
            <a:r>
              <a:rPr lang="en-US" altLang="zh-CN" kern="0" dirty="0">
                <a:solidFill>
                  <a:srgbClr val="00192F"/>
                </a:solidFill>
                <a:latin typeface="黑体" pitchFamily="2" charset="-122"/>
                <a:ea typeface="黑体" pitchFamily="2" charset="-122"/>
              </a:rPr>
              <a:t>SAC/TC548</a:t>
            </a:r>
            <a:r>
              <a:rPr lang="zh-CN" altLang="en-US" kern="0" dirty="0" smtClean="0">
                <a:solidFill>
                  <a:srgbClr val="00192F"/>
                </a:solidFill>
                <a:latin typeface="黑体" pitchFamily="2" charset="-122"/>
                <a:ea typeface="黑体" pitchFamily="2" charset="-122"/>
              </a:rPr>
              <a:t>），</a:t>
            </a:r>
            <a:r>
              <a:rPr lang="en-US" altLang="zh-CN" kern="0" dirty="0" smtClean="0">
                <a:solidFill>
                  <a:srgbClr val="00192F"/>
                </a:solidFill>
                <a:latin typeface="黑体" pitchFamily="2" charset="-122"/>
                <a:ea typeface="黑体" pitchFamily="2" charset="-122"/>
              </a:rPr>
              <a:t>2014</a:t>
            </a:r>
            <a:r>
              <a:rPr lang="zh-CN" altLang="en-US" kern="0" dirty="0" smtClean="0">
                <a:solidFill>
                  <a:srgbClr val="00192F"/>
                </a:solidFill>
                <a:latin typeface="黑体" pitchFamily="2" charset="-122"/>
                <a:ea typeface="黑体" pitchFamily="2" charset="-122"/>
              </a:rPr>
              <a:t>年</a:t>
            </a:r>
            <a:r>
              <a:rPr lang="en-US" altLang="zh-CN" kern="0" dirty="0" smtClean="0">
                <a:solidFill>
                  <a:srgbClr val="00192F"/>
                </a:solidFill>
                <a:latin typeface="黑体" pitchFamily="2" charset="-122"/>
                <a:ea typeface="黑体" pitchFamily="2" charset="-122"/>
              </a:rPr>
              <a:t>7</a:t>
            </a:r>
            <a:r>
              <a:rPr lang="zh-CN" altLang="en-US" kern="0" dirty="0" smtClean="0">
                <a:solidFill>
                  <a:srgbClr val="00192F"/>
                </a:solidFill>
                <a:latin typeface="黑体" pitchFamily="2" charset="-122"/>
                <a:ea typeface="黑体" pitchFamily="2" charset="-122"/>
              </a:rPr>
              <a:t>月成立</a:t>
            </a:r>
            <a:endParaRPr lang="en-US" altLang="zh-CN" kern="0" dirty="0" smtClean="0">
              <a:solidFill>
                <a:srgbClr val="00192F"/>
              </a:solidFill>
              <a:latin typeface="黑体" pitchFamily="2" charset="-122"/>
              <a:ea typeface="黑体" pitchFamily="2" charset="-122"/>
            </a:endParaRPr>
          </a:p>
          <a:p>
            <a:pPr>
              <a:lnSpc>
                <a:spcPct val="150000"/>
              </a:lnSpc>
            </a:pPr>
            <a:endParaRPr lang="en-US" altLang="zh-CN" kern="0" dirty="0">
              <a:solidFill>
                <a:srgbClr val="00192F"/>
              </a:solidFill>
              <a:latin typeface="黑体" pitchFamily="2" charset="-122"/>
              <a:ea typeface="黑体" pitchFamily="2" charset="-122"/>
            </a:endParaRPr>
          </a:p>
          <a:p>
            <a:pPr>
              <a:lnSpc>
                <a:spcPct val="150000"/>
              </a:lnSpc>
            </a:pPr>
            <a:r>
              <a:rPr lang="zh-CN" altLang="en-US" dirty="0" smtClean="0">
                <a:solidFill>
                  <a:srgbClr val="FF0000"/>
                </a:solidFill>
                <a:latin typeface="华文楷体" pitchFamily="2" charset="-122"/>
                <a:ea typeface="华文楷体" pitchFamily="2" charset="-122"/>
              </a:rPr>
              <a:t>业务</a:t>
            </a:r>
            <a:r>
              <a:rPr lang="zh-CN" altLang="en-US" dirty="0">
                <a:solidFill>
                  <a:srgbClr val="FF0000"/>
                </a:solidFill>
                <a:latin typeface="华文楷体" pitchFamily="2" charset="-122"/>
                <a:ea typeface="华文楷体" pitchFamily="2" charset="-122"/>
              </a:rPr>
              <a:t>指导单位</a:t>
            </a:r>
            <a:r>
              <a:rPr lang="zh-CN" altLang="en-US" b="0" dirty="0">
                <a:latin typeface="华文楷体" pitchFamily="2" charset="-122"/>
                <a:ea typeface="华文楷体" pitchFamily="2" charset="-122"/>
              </a:rPr>
              <a:t>：国家发改委应对气候变化司</a:t>
            </a:r>
            <a:endParaRPr lang="en-US" altLang="zh-CN" b="0" dirty="0">
              <a:latin typeface="华文楷体" pitchFamily="2" charset="-122"/>
              <a:ea typeface="华文楷体" pitchFamily="2" charset="-122"/>
            </a:endParaRPr>
          </a:p>
          <a:p>
            <a:pPr>
              <a:lnSpc>
                <a:spcPct val="150000"/>
              </a:lnSpc>
            </a:pPr>
            <a:r>
              <a:rPr lang="zh-CN" altLang="zh-CN" dirty="0">
                <a:solidFill>
                  <a:srgbClr val="FF0000"/>
                </a:solidFill>
                <a:latin typeface="华文楷体" pitchFamily="2" charset="-122"/>
                <a:ea typeface="华文楷体" pitchFamily="2" charset="-122"/>
              </a:rPr>
              <a:t>秘书处</a:t>
            </a:r>
            <a:r>
              <a:rPr lang="zh-CN" altLang="en-US" b="0" dirty="0">
                <a:latin typeface="华文楷体" pitchFamily="2" charset="-122"/>
                <a:ea typeface="华文楷体" pitchFamily="2" charset="-122"/>
              </a:rPr>
              <a:t>：</a:t>
            </a:r>
            <a:r>
              <a:rPr lang="zh-CN" altLang="zh-CN" b="0" dirty="0">
                <a:latin typeface="华文楷体" pitchFamily="2" charset="-122"/>
                <a:ea typeface="华文楷体" pitchFamily="2" charset="-122"/>
              </a:rPr>
              <a:t>中国标准化</a:t>
            </a:r>
            <a:r>
              <a:rPr lang="zh-CN" altLang="zh-CN" b="0" dirty="0" smtClean="0">
                <a:latin typeface="华文楷体" pitchFamily="2" charset="-122"/>
                <a:ea typeface="华文楷体" pitchFamily="2" charset="-122"/>
              </a:rPr>
              <a:t>研究院</a:t>
            </a:r>
            <a:endParaRPr lang="en-US" altLang="zh-CN" b="0" dirty="0">
              <a:latin typeface="华文楷体" pitchFamily="2" charset="-122"/>
              <a:ea typeface="华文楷体" pitchFamily="2" charset="-122"/>
            </a:endParaRPr>
          </a:p>
          <a:p>
            <a:pPr>
              <a:lnSpc>
                <a:spcPct val="150000"/>
              </a:lnSpc>
            </a:pPr>
            <a:r>
              <a:rPr lang="zh-CN" altLang="zh-CN" dirty="0" smtClean="0">
                <a:solidFill>
                  <a:srgbClr val="FF0000"/>
                </a:solidFill>
                <a:latin typeface="华文楷体" pitchFamily="2" charset="-122"/>
                <a:ea typeface="华文楷体" pitchFamily="2" charset="-122"/>
              </a:rPr>
              <a:t>工作</a:t>
            </a:r>
            <a:r>
              <a:rPr lang="zh-CN" altLang="zh-CN" dirty="0">
                <a:solidFill>
                  <a:srgbClr val="FF0000"/>
                </a:solidFill>
                <a:latin typeface="华文楷体" pitchFamily="2" charset="-122"/>
                <a:ea typeface="华文楷体" pitchFamily="2" charset="-122"/>
              </a:rPr>
              <a:t>范围</a:t>
            </a:r>
            <a:r>
              <a:rPr lang="en-US" altLang="zh-CN" b="0" dirty="0">
                <a:latin typeface="华文楷体" pitchFamily="2" charset="-122"/>
                <a:ea typeface="华文楷体" pitchFamily="2" charset="-122"/>
              </a:rPr>
              <a:t>:</a:t>
            </a:r>
          </a:p>
        </p:txBody>
      </p:sp>
      <p:graphicFrame>
        <p:nvGraphicFramePr>
          <p:cNvPr id="3" name="图示 2"/>
          <p:cNvGraphicFramePr/>
          <p:nvPr>
            <p:extLst>
              <p:ext uri="{D42A27DB-BD31-4B8C-83A1-F6EECF244321}">
                <p14:modId xmlns:p14="http://schemas.microsoft.com/office/powerpoint/2010/main" val="3490525052"/>
              </p:ext>
            </p:extLst>
          </p:nvPr>
        </p:nvGraphicFramePr>
        <p:xfrm>
          <a:off x="251521" y="3501008"/>
          <a:ext cx="4032448" cy="32516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标题 1"/>
          <p:cNvSpPr txBox="1">
            <a:spLocks/>
          </p:cNvSpPr>
          <p:nvPr/>
        </p:nvSpPr>
        <p:spPr>
          <a:xfrm>
            <a:off x="795867" y="194888"/>
            <a:ext cx="772371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zh-CN" sz="3600" b="0" kern="0" dirty="0" smtClean="0">
                <a:solidFill>
                  <a:schemeClr val="bg1"/>
                </a:solidFill>
                <a:latin typeface="华文中宋" pitchFamily="2" charset="-122"/>
                <a:ea typeface="华文中宋" pitchFamily="2" charset="-122"/>
                <a:cs typeface="+mj-cs"/>
              </a:rPr>
              <a:t>4</a:t>
            </a:r>
            <a:r>
              <a:rPr kumimoji="0" lang="en-US" altLang="zh-CN" sz="3600" b="0" i="0" u="none" strike="noStrike" kern="0" cap="none" spc="0" normalizeH="0" baseline="0" noProof="0" dirty="0" smtClean="0">
                <a:ln>
                  <a:noFill/>
                </a:ln>
                <a:solidFill>
                  <a:schemeClr val="bg1"/>
                </a:solidFill>
                <a:effectLst/>
                <a:uLnTx/>
                <a:uFillTx/>
                <a:latin typeface="华文中宋" pitchFamily="2" charset="-122"/>
                <a:ea typeface="华文中宋" pitchFamily="2" charset="-122"/>
                <a:cs typeface="+mj-cs"/>
              </a:rPr>
              <a:t>. </a:t>
            </a:r>
            <a:r>
              <a:rPr kumimoji="0" lang="zh-CN" altLang="en-US" sz="3600" b="0" i="0" u="none" strike="noStrike" kern="0" cap="none" spc="0" normalizeH="0" baseline="0" noProof="0" dirty="0" smtClean="0">
                <a:ln>
                  <a:noFill/>
                </a:ln>
                <a:solidFill>
                  <a:schemeClr val="bg1"/>
                </a:solidFill>
                <a:effectLst/>
                <a:uLnTx/>
                <a:uFillTx/>
                <a:latin typeface="华文中宋" pitchFamily="2" charset="-122"/>
                <a:ea typeface="华文中宋" pitchFamily="2" charset="-122"/>
                <a:cs typeface="+mj-cs"/>
              </a:rPr>
              <a:t>企业碳排放报告支撑工作</a:t>
            </a:r>
            <a:endParaRPr kumimoji="0" lang="en-US" altLang="zh-CN" sz="3600" b="0" i="0" u="none" strike="noStrike" kern="0" cap="none" spc="0" normalizeH="0" baseline="0" noProof="0" dirty="0" smtClean="0">
              <a:ln>
                <a:noFill/>
              </a:ln>
              <a:solidFill>
                <a:schemeClr val="bg1"/>
              </a:solidFill>
              <a:effectLst/>
              <a:uLnTx/>
              <a:uFillTx/>
              <a:latin typeface="华文中宋" pitchFamily="2" charset="-122"/>
              <a:ea typeface="华文中宋" pitchFamily="2" charset="-122"/>
              <a:cs typeface="+mj-cs"/>
            </a:endParaRPr>
          </a:p>
        </p:txBody>
      </p:sp>
      <p:sp>
        <p:nvSpPr>
          <p:cNvPr id="7" name="标题 2"/>
          <p:cNvSpPr txBox="1">
            <a:spLocks/>
          </p:cNvSpPr>
          <p:nvPr/>
        </p:nvSpPr>
        <p:spPr>
          <a:xfrm>
            <a:off x="457200" y="274638"/>
            <a:ext cx="8229600" cy="1143000"/>
          </a:xfrm>
          <a:prstGeom prst="rect">
            <a:avLst/>
          </a:prstGeom>
        </p:spPr>
        <p:txBody>
          <a:bodyPr>
            <a:normAutofit/>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altLang="zh-CN" sz="3200" smtClean="0"/>
              <a:t>2. Standard development in China</a:t>
            </a:r>
            <a:endParaRPr lang="zh-CN" altLang="en-US" sz="3200" dirty="0"/>
          </a:p>
        </p:txBody>
      </p:sp>
      <p:sp>
        <p:nvSpPr>
          <p:cNvPr id="8" name="TextBox 2"/>
          <p:cNvSpPr txBox="1">
            <a:spLocks noChangeArrowheads="1"/>
          </p:cNvSpPr>
          <p:nvPr/>
        </p:nvSpPr>
        <p:spPr bwMode="auto">
          <a:xfrm>
            <a:off x="4572000" y="1340768"/>
            <a:ext cx="4824536" cy="2585323"/>
          </a:xfrm>
          <a:prstGeom prst="rect">
            <a:avLst/>
          </a:prstGeom>
          <a:noFill/>
          <a:ln w="9525">
            <a:noFill/>
            <a:miter lim="800000"/>
            <a:headEnd/>
            <a:tailEnd/>
          </a:ln>
        </p:spPr>
        <p:txBody>
          <a:bodyPr wrap="square">
            <a:spAutoFit/>
          </a:bodyPr>
          <a:lstStyle/>
          <a:p>
            <a:pPr>
              <a:lnSpc>
                <a:spcPct val="150000"/>
              </a:lnSpc>
            </a:pPr>
            <a:r>
              <a:rPr lang="en-US" altLang="zh-CN" kern="0" dirty="0" smtClean="0">
                <a:solidFill>
                  <a:srgbClr val="00192F"/>
                </a:solidFill>
                <a:ea typeface="黑体" pitchFamily="2" charset="-122"/>
              </a:rPr>
              <a:t>National TC 548 on Carbon Management of Standardization Administration of China</a:t>
            </a:r>
            <a:r>
              <a:rPr lang="zh-CN" altLang="en-US" kern="0" dirty="0" smtClean="0">
                <a:solidFill>
                  <a:srgbClr val="00192F"/>
                </a:solidFill>
                <a:ea typeface="黑体" pitchFamily="2" charset="-122"/>
              </a:rPr>
              <a:t>（</a:t>
            </a:r>
            <a:r>
              <a:rPr lang="en-US" altLang="zh-CN" kern="0" dirty="0">
                <a:solidFill>
                  <a:srgbClr val="00192F"/>
                </a:solidFill>
                <a:ea typeface="黑体" pitchFamily="2" charset="-122"/>
              </a:rPr>
              <a:t>SAC/TC548</a:t>
            </a:r>
            <a:r>
              <a:rPr lang="zh-CN" altLang="en-US" kern="0" dirty="0" smtClean="0">
                <a:solidFill>
                  <a:srgbClr val="00192F"/>
                </a:solidFill>
                <a:ea typeface="黑体" pitchFamily="2" charset="-122"/>
              </a:rPr>
              <a:t>）</a:t>
            </a:r>
            <a:r>
              <a:rPr lang="en-US" altLang="zh-CN" kern="0" dirty="0" smtClean="0">
                <a:solidFill>
                  <a:srgbClr val="00192F"/>
                </a:solidFill>
                <a:ea typeface="黑体" pitchFamily="2" charset="-122"/>
              </a:rPr>
              <a:t>, July of 2014</a:t>
            </a:r>
            <a:endParaRPr lang="en-US" altLang="zh-CN" kern="0" dirty="0">
              <a:solidFill>
                <a:srgbClr val="00192F"/>
              </a:solidFill>
              <a:ea typeface="黑体" pitchFamily="2" charset="-122"/>
            </a:endParaRPr>
          </a:p>
          <a:p>
            <a:pPr>
              <a:lnSpc>
                <a:spcPct val="150000"/>
              </a:lnSpc>
            </a:pPr>
            <a:r>
              <a:rPr lang="en-US" altLang="zh-CN" dirty="0" smtClean="0">
                <a:solidFill>
                  <a:srgbClr val="FF0000"/>
                </a:solidFill>
                <a:latin typeface="华文楷体" pitchFamily="2" charset="-122"/>
                <a:ea typeface="华文楷体" pitchFamily="2" charset="-122"/>
              </a:rPr>
              <a:t>Directive</a:t>
            </a:r>
            <a:r>
              <a:rPr lang="zh-CN" altLang="en-US" b="0" dirty="0" smtClean="0">
                <a:latin typeface="华文楷体" pitchFamily="2" charset="-122"/>
                <a:ea typeface="华文楷体" pitchFamily="2" charset="-122"/>
              </a:rPr>
              <a:t>：</a:t>
            </a:r>
            <a:r>
              <a:rPr lang="en-US" altLang="zh-CN" b="0" dirty="0" smtClean="0">
                <a:latin typeface="华文楷体" pitchFamily="2" charset="-122"/>
                <a:ea typeface="华文楷体" pitchFamily="2" charset="-122"/>
              </a:rPr>
              <a:t>Dep. Of Climate Change, NDRC</a:t>
            </a:r>
            <a:endParaRPr lang="en-US" altLang="zh-CN" b="0" dirty="0">
              <a:latin typeface="华文楷体" pitchFamily="2" charset="-122"/>
              <a:ea typeface="华文楷体" pitchFamily="2" charset="-122"/>
            </a:endParaRPr>
          </a:p>
          <a:p>
            <a:pPr>
              <a:lnSpc>
                <a:spcPct val="150000"/>
              </a:lnSpc>
            </a:pPr>
            <a:r>
              <a:rPr lang="en-US" altLang="zh-CN" dirty="0" err="1" smtClean="0">
                <a:solidFill>
                  <a:srgbClr val="FF0000"/>
                </a:solidFill>
                <a:latin typeface="华文楷体" pitchFamily="2" charset="-122"/>
                <a:ea typeface="华文楷体" pitchFamily="2" charset="-122"/>
              </a:rPr>
              <a:t>Secretariate</a:t>
            </a:r>
            <a:r>
              <a:rPr lang="zh-CN" altLang="en-US" b="0" dirty="0" smtClean="0">
                <a:latin typeface="华文楷体" pitchFamily="2" charset="-122"/>
                <a:ea typeface="华文楷体" pitchFamily="2" charset="-122"/>
              </a:rPr>
              <a:t>：</a:t>
            </a:r>
            <a:r>
              <a:rPr lang="en-US" altLang="zh-CN" b="0" dirty="0" smtClean="0">
                <a:latin typeface="华文楷体" pitchFamily="2" charset="-122"/>
                <a:ea typeface="华文楷体" pitchFamily="2" charset="-122"/>
              </a:rPr>
              <a:t>CNIS</a:t>
            </a:r>
            <a:endParaRPr lang="en-US" altLang="zh-CN" b="0" dirty="0">
              <a:latin typeface="华文楷体" pitchFamily="2" charset="-122"/>
              <a:ea typeface="华文楷体" pitchFamily="2" charset="-122"/>
            </a:endParaRPr>
          </a:p>
          <a:p>
            <a:pPr>
              <a:lnSpc>
                <a:spcPct val="150000"/>
              </a:lnSpc>
            </a:pPr>
            <a:r>
              <a:rPr lang="en-US" altLang="zh-CN" dirty="0" smtClean="0">
                <a:solidFill>
                  <a:srgbClr val="FF0000"/>
                </a:solidFill>
                <a:latin typeface="华文楷体" pitchFamily="2" charset="-122"/>
                <a:ea typeface="华文楷体" pitchFamily="2" charset="-122"/>
              </a:rPr>
              <a:t>Scope</a:t>
            </a:r>
            <a:r>
              <a:rPr lang="en-US" altLang="zh-CN" b="0" dirty="0" smtClean="0">
                <a:latin typeface="华文楷体" pitchFamily="2" charset="-122"/>
                <a:ea typeface="华文楷体" pitchFamily="2" charset="-122"/>
              </a:rPr>
              <a:t>:</a:t>
            </a:r>
            <a:endParaRPr lang="en-US" altLang="zh-CN" b="0" dirty="0">
              <a:latin typeface="华文楷体" pitchFamily="2" charset="-122"/>
              <a:ea typeface="华文楷体" pitchFamily="2" charset="-122"/>
            </a:endParaRPr>
          </a:p>
        </p:txBody>
      </p:sp>
      <p:graphicFrame>
        <p:nvGraphicFramePr>
          <p:cNvPr id="9" name="图示 8"/>
          <p:cNvGraphicFramePr/>
          <p:nvPr>
            <p:extLst>
              <p:ext uri="{D42A27DB-BD31-4B8C-83A1-F6EECF244321}">
                <p14:modId xmlns:p14="http://schemas.microsoft.com/office/powerpoint/2010/main" val="2008128103"/>
              </p:ext>
            </p:extLst>
          </p:nvPr>
        </p:nvGraphicFramePr>
        <p:xfrm>
          <a:off x="4499992" y="3501008"/>
          <a:ext cx="4386199" cy="32516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27816596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57163" y="1294708"/>
            <a:ext cx="8929687" cy="5446890"/>
            <a:chOff x="956" y="2038"/>
            <a:chExt cx="14808" cy="7874"/>
          </a:xfrm>
        </p:grpSpPr>
        <p:sp>
          <p:nvSpPr>
            <p:cNvPr id="1027" name="Text Box 3"/>
            <p:cNvSpPr txBox="1">
              <a:spLocks noChangeArrowheads="1"/>
            </p:cNvSpPr>
            <p:nvPr/>
          </p:nvSpPr>
          <p:spPr bwMode="auto">
            <a:xfrm>
              <a:off x="11112" y="5282"/>
              <a:ext cx="503"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碳捕获与碳储存类标准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28" name="Text Box 4"/>
            <p:cNvSpPr txBox="1">
              <a:spLocks noChangeArrowheads="1"/>
            </p:cNvSpPr>
            <p:nvPr/>
          </p:nvSpPr>
          <p:spPr bwMode="auto">
            <a:xfrm>
              <a:off x="11768"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碳排放监测方法标准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29" name="Text Box 5"/>
            <p:cNvSpPr txBox="1">
              <a:spLocks noChangeArrowheads="1"/>
            </p:cNvSpPr>
            <p:nvPr/>
          </p:nvSpPr>
          <p:spPr bwMode="auto">
            <a:xfrm>
              <a:off x="12436"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碳排放监测设备标准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30" name="Text Box 6"/>
            <p:cNvSpPr txBox="1">
              <a:spLocks noChangeArrowheads="1"/>
            </p:cNvSpPr>
            <p:nvPr/>
          </p:nvSpPr>
          <p:spPr bwMode="auto">
            <a:xfrm>
              <a:off x="14121"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碳金融相关标准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31" name="Text Box 7"/>
            <p:cNvSpPr txBox="1">
              <a:spLocks noChangeArrowheads="1"/>
            </p:cNvSpPr>
            <p:nvPr/>
          </p:nvSpPr>
          <p:spPr bwMode="auto">
            <a:xfrm>
              <a:off x="14658"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碳资产相关标准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32" name="Text Box 8"/>
            <p:cNvSpPr txBox="1">
              <a:spLocks noChangeArrowheads="1"/>
            </p:cNvSpPr>
            <p:nvPr/>
          </p:nvSpPr>
          <p:spPr bwMode="auto">
            <a:xfrm>
              <a:off x="15259"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碳信息披露相关标准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cxnSp>
          <p:nvCxnSpPr>
            <p:cNvPr id="1033" name="AutoShape 9"/>
            <p:cNvCxnSpPr>
              <a:cxnSpLocks noChangeShapeType="1"/>
            </p:cNvCxnSpPr>
            <p:nvPr/>
          </p:nvCxnSpPr>
          <p:spPr bwMode="auto">
            <a:xfrm flipV="1">
              <a:off x="11320" y="4839"/>
              <a:ext cx="1980" cy="422"/>
            </a:xfrm>
            <a:prstGeom prst="bentConnector3">
              <a:avLst>
                <a:gd name="adj1" fmla="val 602"/>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34" name="AutoShape 10"/>
            <p:cNvCxnSpPr>
              <a:cxnSpLocks noChangeShapeType="1"/>
            </p:cNvCxnSpPr>
            <p:nvPr/>
          </p:nvCxnSpPr>
          <p:spPr bwMode="auto">
            <a:xfrm>
              <a:off x="12021" y="4836"/>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35" name="AutoShape 11"/>
            <p:cNvCxnSpPr>
              <a:cxnSpLocks noChangeShapeType="1"/>
            </p:cNvCxnSpPr>
            <p:nvPr/>
          </p:nvCxnSpPr>
          <p:spPr bwMode="auto">
            <a:xfrm>
              <a:off x="12684" y="4839"/>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36" name="AutoShape 12"/>
            <p:cNvCxnSpPr>
              <a:cxnSpLocks noChangeShapeType="1"/>
            </p:cNvCxnSpPr>
            <p:nvPr/>
          </p:nvCxnSpPr>
          <p:spPr bwMode="auto">
            <a:xfrm>
              <a:off x="14366"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37" name="AutoShape 13"/>
            <p:cNvCxnSpPr>
              <a:cxnSpLocks noChangeShapeType="1"/>
            </p:cNvCxnSpPr>
            <p:nvPr/>
          </p:nvCxnSpPr>
          <p:spPr bwMode="auto">
            <a:xfrm flipV="1">
              <a:off x="13876" y="4827"/>
              <a:ext cx="1795" cy="422"/>
            </a:xfrm>
            <a:prstGeom prst="bentConnector3">
              <a:avLst>
                <a:gd name="adj1" fmla="val -338"/>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38" name="AutoShape 14"/>
            <p:cNvCxnSpPr>
              <a:cxnSpLocks noChangeShapeType="1"/>
            </p:cNvCxnSpPr>
            <p:nvPr/>
          </p:nvCxnSpPr>
          <p:spPr bwMode="auto">
            <a:xfrm>
              <a:off x="14914" y="4827"/>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39" name="AutoShape 15"/>
            <p:cNvCxnSpPr>
              <a:cxnSpLocks noChangeShapeType="1"/>
            </p:cNvCxnSpPr>
            <p:nvPr/>
          </p:nvCxnSpPr>
          <p:spPr bwMode="auto">
            <a:xfrm>
              <a:off x="15495" y="4825"/>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grpSp>
          <p:nvGrpSpPr>
            <p:cNvPr id="3" name="Group 16"/>
            <p:cNvGrpSpPr>
              <a:grpSpLocks/>
            </p:cNvGrpSpPr>
            <p:nvPr/>
          </p:nvGrpSpPr>
          <p:grpSpPr bwMode="auto">
            <a:xfrm>
              <a:off x="956" y="2038"/>
              <a:ext cx="14808" cy="6766"/>
              <a:chOff x="956" y="2038"/>
              <a:chExt cx="14808" cy="6766"/>
            </a:xfrm>
          </p:grpSpPr>
          <p:sp>
            <p:nvSpPr>
              <p:cNvPr id="1041" name="Text Box 17"/>
              <p:cNvSpPr txBox="1">
                <a:spLocks noChangeArrowheads="1"/>
              </p:cNvSpPr>
              <p:nvPr/>
            </p:nvSpPr>
            <p:spPr bwMode="auto">
              <a:xfrm>
                <a:off x="956"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碳排放术语、分类代码等标准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2" name="Text Box 18"/>
              <p:cNvSpPr txBox="1">
                <a:spLocks noChangeArrowheads="1"/>
              </p:cNvSpPr>
              <p:nvPr/>
            </p:nvSpPr>
            <p:spPr bwMode="auto">
              <a:xfrm>
                <a:off x="1448"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碳排放图形符号类标准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3" name="Text Box 19"/>
              <p:cNvSpPr txBox="1">
                <a:spLocks noChangeArrowheads="1"/>
              </p:cNvSpPr>
              <p:nvPr/>
            </p:nvSpPr>
            <p:spPr bwMode="auto">
              <a:xfrm>
                <a:off x="1930" y="5284"/>
                <a:ext cx="503"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碳排放数据质量管理标准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4" name="Text Box 20"/>
              <p:cNvSpPr txBox="1">
                <a:spLocks noChangeArrowheads="1"/>
              </p:cNvSpPr>
              <p:nvPr/>
            </p:nvSpPr>
            <p:spPr bwMode="auto">
              <a:xfrm>
                <a:off x="3178"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产品碳排放核算与报告标准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5" name="Text Box 21"/>
              <p:cNvSpPr txBox="1">
                <a:spLocks noChangeArrowheads="1"/>
              </p:cNvSpPr>
              <p:nvPr/>
            </p:nvSpPr>
            <p:spPr bwMode="auto">
              <a:xfrm>
                <a:off x="3746"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项目减排量核算与报告标准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6" name="Text Box 22"/>
              <p:cNvSpPr txBox="1">
                <a:spLocks noChangeArrowheads="1"/>
              </p:cNvSpPr>
              <p:nvPr/>
            </p:nvSpPr>
            <p:spPr bwMode="auto">
              <a:xfrm>
                <a:off x="4284"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企业碳排放核算与报告标准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7" name="Text Box 23"/>
              <p:cNvSpPr txBox="1">
                <a:spLocks noChangeArrowheads="1"/>
              </p:cNvSpPr>
              <p:nvPr/>
            </p:nvSpPr>
            <p:spPr bwMode="auto">
              <a:xfrm>
                <a:off x="4823" y="5284"/>
                <a:ext cx="503"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区域碳排放清单编制标准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8" name="Text Box 24"/>
              <p:cNvSpPr txBox="1">
                <a:spLocks noChangeArrowheads="1"/>
              </p:cNvSpPr>
              <p:nvPr/>
            </p:nvSpPr>
            <p:spPr bwMode="auto">
              <a:xfrm>
                <a:off x="6050"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低碳产品评价标准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49" name="Text Box 25"/>
              <p:cNvSpPr txBox="1">
                <a:spLocks noChangeArrowheads="1"/>
              </p:cNvSpPr>
              <p:nvPr/>
            </p:nvSpPr>
            <p:spPr bwMode="auto">
              <a:xfrm>
                <a:off x="6566" y="5284"/>
                <a:ext cx="503"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低碳企业</a:t>
                </a:r>
                <a:r>
                  <a:rPr lang="en-US" altLang="zh-CN" sz="1400" b="0" dirty="0">
                    <a:solidFill>
                      <a:schemeClr val="tx1"/>
                    </a:solidFill>
                    <a:latin typeface="黑体" panose="02010609060101010101" pitchFamily="49" charset="-122"/>
                    <a:ea typeface="黑体" panose="02010609060101010101" pitchFamily="49" charset="-122"/>
                    <a:cs typeface="宋体" pitchFamily="2" charset="-122"/>
                  </a:rPr>
                  <a:t>\</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园区</a:t>
                </a:r>
                <a:r>
                  <a:rPr lang="en-US" altLang="zh-CN" sz="1400" b="0" dirty="0">
                    <a:solidFill>
                      <a:schemeClr val="tx1"/>
                    </a:solidFill>
                    <a:latin typeface="黑体" panose="02010609060101010101" pitchFamily="49" charset="-122"/>
                    <a:ea typeface="黑体" panose="02010609060101010101" pitchFamily="49" charset="-122"/>
                    <a:cs typeface="宋体" pitchFamily="2" charset="-122"/>
                  </a:rPr>
                  <a:t>\</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社区评价标准</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0" name="Text Box 26"/>
              <p:cNvSpPr txBox="1">
                <a:spLocks noChangeArrowheads="1"/>
              </p:cNvSpPr>
              <p:nvPr/>
            </p:nvSpPr>
            <p:spPr bwMode="auto">
              <a:xfrm>
                <a:off x="7087"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低碳技术评价标准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1" name="Text Box 27"/>
              <p:cNvSpPr txBox="1">
                <a:spLocks noChangeArrowheads="1"/>
              </p:cNvSpPr>
              <p:nvPr/>
            </p:nvSpPr>
            <p:spPr bwMode="auto">
              <a:xfrm>
                <a:off x="7614"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行业单位产品碳排放限额</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2" name="Text Box 28"/>
              <p:cNvSpPr txBox="1">
                <a:spLocks noChangeArrowheads="1"/>
              </p:cNvSpPr>
              <p:nvPr/>
            </p:nvSpPr>
            <p:spPr bwMode="auto">
              <a:xfrm>
                <a:off x="8440"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项目碳减排量核查标准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3" name="Text Box 29"/>
              <p:cNvSpPr txBox="1">
                <a:spLocks noChangeArrowheads="1"/>
              </p:cNvSpPr>
              <p:nvPr/>
            </p:nvSpPr>
            <p:spPr bwMode="auto">
              <a:xfrm>
                <a:off x="9064"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企业碳排放核查标准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4" name="Text Box 30"/>
              <p:cNvSpPr txBox="1">
                <a:spLocks noChangeArrowheads="1"/>
              </p:cNvSpPr>
              <p:nvPr/>
            </p:nvSpPr>
            <p:spPr bwMode="auto">
              <a:xfrm>
                <a:off x="9667" y="5282"/>
                <a:ext cx="503"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碳汇核查类标准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5" name="Text Box 31"/>
              <p:cNvSpPr txBox="1">
                <a:spLocks noChangeArrowheads="1"/>
              </p:cNvSpPr>
              <p:nvPr/>
            </p:nvSpPr>
            <p:spPr bwMode="auto">
              <a:xfrm>
                <a:off x="5326"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碳汇核算标准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56" name="Text Box 32"/>
              <p:cNvSpPr txBox="1">
                <a:spLocks noChangeArrowheads="1"/>
              </p:cNvSpPr>
              <p:nvPr/>
            </p:nvSpPr>
            <p:spPr bwMode="auto">
              <a:xfrm>
                <a:off x="10257" y="5282"/>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核查人员、机构要求标准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cxnSp>
            <p:nvCxnSpPr>
              <p:cNvPr id="1057" name="AutoShape 33"/>
              <p:cNvCxnSpPr>
                <a:cxnSpLocks noChangeShapeType="1"/>
              </p:cNvCxnSpPr>
              <p:nvPr/>
            </p:nvCxnSpPr>
            <p:spPr bwMode="auto">
              <a:xfrm flipV="1">
                <a:off x="1140" y="4862"/>
                <a:ext cx="1795" cy="422"/>
              </a:xfrm>
              <a:prstGeom prst="bentConnector3">
                <a:avLst>
                  <a:gd name="adj1" fmla="val -338"/>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58" name="AutoShape 34"/>
              <p:cNvCxnSpPr>
                <a:cxnSpLocks noChangeShapeType="1"/>
              </p:cNvCxnSpPr>
              <p:nvPr/>
            </p:nvCxnSpPr>
            <p:spPr bwMode="auto">
              <a:xfrm>
                <a:off x="2670" y="4859"/>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59" name="AutoShape 35"/>
              <p:cNvCxnSpPr>
                <a:cxnSpLocks noChangeShapeType="1"/>
              </p:cNvCxnSpPr>
              <p:nvPr/>
            </p:nvCxnSpPr>
            <p:spPr bwMode="auto">
              <a:xfrm flipV="1">
                <a:off x="3404" y="4859"/>
                <a:ext cx="2538" cy="436"/>
              </a:xfrm>
              <a:prstGeom prst="bentConnector3">
                <a:avLst>
                  <a:gd name="adj1" fmla="val 173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0" name="AutoShape 36"/>
              <p:cNvCxnSpPr>
                <a:cxnSpLocks noChangeShapeType="1"/>
              </p:cNvCxnSpPr>
              <p:nvPr/>
            </p:nvCxnSpPr>
            <p:spPr bwMode="auto">
              <a:xfrm>
                <a:off x="4036"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1" name="AutoShape 37"/>
              <p:cNvCxnSpPr>
                <a:cxnSpLocks noChangeShapeType="1"/>
              </p:cNvCxnSpPr>
              <p:nvPr/>
            </p:nvCxnSpPr>
            <p:spPr bwMode="auto">
              <a:xfrm>
                <a:off x="4573" y="4871"/>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2" name="AutoShape 38"/>
              <p:cNvCxnSpPr>
                <a:cxnSpLocks noChangeShapeType="1"/>
              </p:cNvCxnSpPr>
              <p:nvPr/>
            </p:nvCxnSpPr>
            <p:spPr bwMode="auto">
              <a:xfrm>
                <a:off x="5105"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3" name="AutoShape 39"/>
              <p:cNvCxnSpPr>
                <a:cxnSpLocks noChangeShapeType="1"/>
              </p:cNvCxnSpPr>
              <p:nvPr/>
            </p:nvCxnSpPr>
            <p:spPr bwMode="auto">
              <a:xfrm>
                <a:off x="5568"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4" name="AutoShape 40"/>
              <p:cNvCxnSpPr>
                <a:cxnSpLocks noChangeShapeType="1"/>
              </p:cNvCxnSpPr>
              <p:nvPr/>
            </p:nvCxnSpPr>
            <p:spPr bwMode="auto">
              <a:xfrm flipV="1">
                <a:off x="6284" y="4873"/>
                <a:ext cx="1980" cy="420"/>
              </a:xfrm>
              <a:prstGeom prst="bentConnector3">
                <a:avLst>
                  <a:gd name="adj1" fmla="val 602"/>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5" name="AutoShape 41"/>
              <p:cNvCxnSpPr>
                <a:cxnSpLocks noChangeShapeType="1"/>
              </p:cNvCxnSpPr>
              <p:nvPr/>
            </p:nvCxnSpPr>
            <p:spPr bwMode="auto">
              <a:xfrm>
                <a:off x="6853" y="4869"/>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6" name="AutoShape 42"/>
              <p:cNvCxnSpPr>
                <a:cxnSpLocks noChangeShapeType="1"/>
              </p:cNvCxnSpPr>
              <p:nvPr/>
            </p:nvCxnSpPr>
            <p:spPr bwMode="auto">
              <a:xfrm>
                <a:off x="7361"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7" name="AutoShape 43"/>
              <p:cNvCxnSpPr>
                <a:cxnSpLocks noChangeShapeType="1"/>
              </p:cNvCxnSpPr>
              <p:nvPr/>
            </p:nvCxnSpPr>
            <p:spPr bwMode="auto">
              <a:xfrm>
                <a:off x="7866"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8" name="AutoShape 44"/>
              <p:cNvCxnSpPr>
                <a:cxnSpLocks noChangeShapeType="1"/>
              </p:cNvCxnSpPr>
              <p:nvPr/>
            </p:nvCxnSpPr>
            <p:spPr bwMode="auto">
              <a:xfrm flipV="1">
                <a:off x="8648" y="4841"/>
                <a:ext cx="2151" cy="436"/>
              </a:xfrm>
              <a:prstGeom prst="bentConnector3">
                <a:avLst>
                  <a:gd name="adj1" fmla="val 0"/>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69" name="AutoShape 45"/>
              <p:cNvCxnSpPr>
                <a:cxnSpLocks noChangeShapeType="1"/>
              </p:cNvCxnSpPr>
              <p:nvPr/>
            </p:nvCxnSpPr>
            <p:spPr bwMode="auto">
              <a:xfrm>
                <a:off x="9364" y="4841"/>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70" name="AutoShape 46"/>
              <p:cNvCxnSpPr>
                <a:cxnSpLocks noChangeShapeType="1"/>
              </p:cNvCxnSpPr>
              <p:nvPr/>
            </p:nvCxnSpPr>
            <p:spPr bwMode="auto">
              <a:xfrm>
                <a:off x="9980"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71" name="AutoShape 47"/>
              <p:cNvCxnSpPr>
                <a:cxnSpLocks noChangeShapeType="1"/>
              </p:cNvCxnSpPr>
              <p:nvPr/>
            </p:nvCxnSpPr>
            <p:spPr bwMode="auto">
              <a:xfrm>
                <a:off x="10520" y="4827"/>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sp>
            <p:nvSpPr>
              <p:cNvPr id="1072" name="Text Box 48"/>
              <p:cNvSpPr txBox="1">
                <a:spLocks noChangeArrowheads="1"/>
              </p:cNvSpPr>
              <p:nvPr/>
            </p:nvSpPr>
            <p:spPr bwMode="auto">
              <a:xfrm>
                <a:off x="2459" y="5284"/>
                <a:ext cx="503"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碳排放统计指标类标准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grpSp>
            <p:nvGrpSpPr>
              <p:cNvPr id="4" name="Group 49"/>
              <p:cNvGrpSpPr>
                <a:grpSpLocks/>
              </p:cNvGrpSpPr>
              <p:nvPr/>
            </p:nvGrpSpPr>
            <p:grpSpPr bwMode="auto">
              <a:xfrm>
                <a:off x="1088" y="2038"/>
                <a:ext cx="14676" cy="2835"/>
                <a:chOff x="1088" y="2038"/>
                <a:chExt cx="14676" cy="2835"/>
              </a:xfrm>
            </p:grpSpPr>
            <p:sp>
              <p:nvSpPr>
                <p:cNvPr id="1074" name="Text Box 50"/>
                <p:cNvSpPr txBox="1">
                  <a:spLocks noChangeArrowheads="1"/>
                </p:cNvSpPr>
                <p:nvPr/>
              </p:nvSpPr>
              <p:spPr bwMode="auto">
                <a:xfrm>
                  <a:off x="1088" y="3472"/>
                  <a:ext cx="1874" cy="90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Generic </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基础</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通用类</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75" name="Text Box 51"/>
                <p:cNvSpPr txBox="1">
                  <a:spLocks noChangeArrowheads="1"/>
                </p:cNvSpPr>
                <p:nvPr/>
              </p:nvSpPr>
              <p:spPr bwMode="auto">
                <a:xfrm>
                  <a:off x="3430" y="3472"/>
                  <a:ext cx="2401" cy="90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Accounting and reporting</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核算</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报告类</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76" name="Text Box 52"/>
                <p:cNvSpPr txBox="1">
                  <a:spLocks noChangeArrowheads="1"/>
                </p:cNvSpPr>
                <p:nvPr/>
              </p:nvSpPr>
              <p:spPr bwMode="auto">
                <a:xfrm>
                  <a:off x="6247" y="3472"/>
                  <a:ext cx="1893" cy="90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Assessment</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评价</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类</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77" name="Text Box 53"/>
                <p:cNvSpPr txBox="1">
                  <a:spLocks noChangeArrowheads="1"/>
                </p:cNvSpPr>
                <p:nvPr/>
              </p:nvSpPr>
              <p:spPr bwMode="auto">
                <a:xfrm>
                  <a:off x="8595" y="3472"/>
                  <a:ext cx="2190" cy="906"/>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dirty="0" smtClean="0">
                      <a:solidFill>
                        <a:schemeClr val="tx1"/>
                      </a:solidFill>
                      <a:latin typeface="黑体" panose="02010609060101010101" pitchFamily="49" charset="-122"/>
                      <a:ea typeface="黑体" panose="02010609060101010101" pitchFamily="49" charset="-122"/>
                      <a:cs typeface="宋体" pitchFamily="2" charset="-122"/>
                    </a:rPr>
                    <a:t>Verification</a:t>
                  </a:r>
                  <a:endPar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endParaRP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核查</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类</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78" name="Text Box 54"/>
                <p:cNvSpPr txBox="1">
                  <a:spLocks noChangeArrowheads="1"/>
                </p:cNvSpPr>
                <p:nvPr/>
              </p:nvSpPr>
              <p:spPr bwMode="auto">
                <a:xfrm>
                  <a:off x="11194" y="3472"/>
                  <a:ext cx="1653" cy="87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Technical</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技术</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类</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sp>
              <p:nvSpPr>
                <p:cNvPr id="1079" name="Text Box 55"/>
                <p:cNvSpPr txBox="1">
                  <a:spLocks noChangeArrowheads="1"/>
                </p:cNvSpPr>
                <p:nvPr/>
              </p:nvSpPr>
              <p:spPr bwMode="auto">
                <a:xfrm>
                  <a:off x="13576" y="3472"/>
                  <a:ext cx="2188" cy="83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Service</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碳</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管理服务类</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grpSp>
              <p:nvGrpSpPr>
                <p:cNvPr id="6" name="Group 56"/>
                <p:cNvGrpSpPr>
                  <a:grpSpLocks/>
                </p:cNvGrpSpPr>
                <p:nvPr/>
              </p:nvGrpSpPr>
              <p:grpSpPr bwMode="auto">
                <a:xfrm>
                  <a:off x="2025" y="2038"/>
                  <a:ext cx="13600" cy="1435"/>
                  <a:chOff x="2025" y="1808"/>
                  <a:chExt cx="13600" cy="1021"/>
                </a:xfrm>
              </p:grpSpPr>
              <p:sp>
                <p:nvSpPr>
                  <p:cNvPr id="1081" name="Text Box 57"/>
                  <p:cNvSpPr txBox="1">
                    <a:spLocks noChangeArrowheads="1"/>
                  </p:cNvSpPr>
                  <p:nvPr/>
                </p:nvSpPr>
                <p:spPr bwMode="auto">
                  <a:xfrm>
                    <a:off x="5637" y="1808"/>
                    <a:ext cx="5565" cy="47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Carbon emission std. framework</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碳</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排放管理标准体系框架</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cxnSp>
                <p:nvCxnSpPr>
                  <p:cNvPr id="1082" name="AutoShape 58"/>
                  <p:cNvCxnSpPr>
                    <a:cxnSpLocks noChangeShapeType="1"/>
                    <a:stCxn id="1074" idx="0"/>
                  </p:cNvCxnSpPr>
                  <p:nvPr/>
                </p:nvCxnSpPr>
                <p:spPr bwMode="auto">
                  <a:xfrm rot="5400000" flipH="1" flipV="1">
                    <a:off x="8707" y="-4090"/>
                    <a:ext cx="235" cy="13600"/>
                  </a:xfrm>
                  <a:prstGeom prst="bentConnector2">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83" name="AutoShape 59"/>
                  <p:cNvCxnSpPr>
                    <a:cxnSpLocks noChangeShapeType="1"/>
                    <a:endCxn id="1079" idx="0"/>
                  </p:cNvCxnSpPr>
                  <p:nvPr/>
                </p:nvCxnSpPr>
                <p:spPr bwMode="auto">
                  <a:xfrm>
                    <a:off x="14670" y="2571"/>
                    <a:ext cx="0" cy="257"/>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84" name="AutoShape 60"/>
                  <p:cNvCxnSpPr>
                    <a:cxnSpLocks noChangeShapeType="1"/>
                    <a:endCxn id="1077" idx="0"/>
                  </p:cNvCxnSpPr>
                  <p:nvPr/>
                </p:nvCxnSpPr>
                <p:spPr bwMode="auto">
                  <a:xfrm>
                    <a:off x="9690" y="2592"/>
                    <a:ext cx="0" cy="237"/>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85" name="AutoShape 61"/>
                  <p:cNvCxnSpPr>
                    <a:cxnSpLocks noChangeShapeType="1"/>
                    <a:endCxn id="1078" idx="0"/>
                  </p:cNvCxnSpPr>
                  <p:nvPr/>
                </p:nvCxnSpPr>
                <p:spPr bwMode="auto">
                  <a:xfrm>
                    <a:off x="12013" y="2570"/>
                    <a:ext cx="8" cy="259"/>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86" name="AutoShape 62"/>
                  <p:cNvCxnSpPr>
                    <a:cxnSpLocks noChangeShapeType="1"/>
                    <a:endCxn id="1076" idx="0"/>
                  </p:cNvCxnSpPr>
                  <p:nvPr/>
                </p:nvCxnSpPr>
                <p:spPr bwMode="auto">
                  <a:xfrm>
                    <a:off x="7193" y="2570"/>
                    <a:ext cx="0" cy="258"/>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87" name="AutoShape 63"/>
                  <p:cNvCxnSpPr>
                    <a:cxnSpLocks noChangeShapeType="1"/>
                    <a:endCxn id="1075" idx="0"/>
                  </p:cNvCxnSpPr>
                  <p:nvPr/>
                </p:nvCxnSpPr>
                <p:spPr bwMode="auto">
                  <a:xfrm flipH="1">
                    <a:off x="4631" y="2592"/>
                    <a:ext cx="0" cy="236"/>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88" name="AutoShape 64"/>
                  <p:cNvCxnSpPr>
                    <a:cxnSpLocks noChangeShapeType="1"/>
                  </p:cNvCxnSpPr>
                  <p:nvPr/>
                </p:nvCxnSpPr>
                <p:spPr bwMode="auto">
                  <a:xfrm>
                    <a:off x="8456" y="2280"/>
                    <a:ext cx="0" cy="291"/>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grpSp>
            <p:cxnSp>
              <p:nvCxnSpPr>
                <p:cNvPr id="1089" name="AutoShape 65"/>
                <p:cNvCxnSpPr>
                  <a:cxnSpLocks noChangeShapeType="1"/>
                </p:cNvCxnSpPr>
                <p:nvPr/>
              </p:nvCxnSpPr>
              <p:spPr bwMode="auto">
                <a:xfrm>
                  <a:off x="2054" y="4377"/>
                  <a:ext cx="0" cy="48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0" name="AutoShape 66"/>
                <p:cNvCxnSpPr>
                  <a:cxnSpLocks noChangeShapeType="1"/>
                </p:cNvCxnSpPr>
                <p:nvPr/>
              </p:nvCxnSpPr>
              <p:spPr bwMode="auto">
                <a:xfrm>
                  <a:off x="4663" y="4377"/>
                  <a:ext cx="0" cy="48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1" name="AutoShape 67"/>
                <p:cNvCxnSpPr>
                  <a:cxnSpLocks noChangeShapeType="1"/>
                </p:cNvCxnSpPr>
                <p:nvPr/>
              </p:nvCxnSpPr>
              <p:spPr bwMode="auto">
                <a:xfrm>
                  <a:off x="7229" y="4389"/>
                  <a:ext cx="0" cy="484"/>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2" name="AutoShape 68"/>
                <p:cNvCxnSpPr>
                  <a:cxnSpLocks noChangeShapeType="1"/>
                </p:cNvCxnSpPr>
                <p:nvPr/>
              </p:nvCxnSpPr>
              <p:spPr bwMode="auto">
                <a:xfrm>
                  <a:off x="9433" y="4389"/>
                  <a:ext cx="0" cy="484"/>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3" name="AutoShape 69"/>
                <p:cNvCxnSpPr>
                  <a:cxnSpLocks noChangeShapeType="1"/>
                </p:cNvCxnSpPr>
                <p:nvPr/>
              </p:nvCxnSpPr>
              <p:spPr bwMode="auto">
                <a:xfrm>
                  <a:off x="12013" y="4389"/>
                  <a:ext cx="0" cy="484"/>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4" name="AutoShape 70"/>
                <p:cNvCxnSpPr>
                  <a:cxnSpLocks noChangeShapeType="1"/>
                </p:cNvCxnSpPr>
                <p:nvPr/>
              </p:nvCxnSpPr>
              <p:spPr bwMode="auto">
                <a:xfrm>
                  <a:off x="14606" y="4304"/>
                  <a:ext cx="0" cy="484"/>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grpSp>
          <p:cxnSp>
            <p:nvCxnSpPr>
              <p:cNvPr id="1095" name="AutoShape 71"/>
              <p:cNvCxnSpPr>
                <a:cxnSpLocks noChangeShapeType="1"/>
              </p:cNvCxnSpPr>
              <p:nvPr/>
            </p:nvCxnSpPr>
            <p:spPr bwMode="auto">
              <a:xfrm>
                <a:off x="1727" y="4862"/>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6" name="AutoShape 72"/>
              <p:cNvCxnSpPr>
                <a:cxnSpLocks noChangeShapeType="1"/>
              </p:cNvCxnSpPr>
              <p:nvPr/>
            </p:nvCxnSpPr>
            <p:spPr bwMode="auto">
              <a:xfrm>
                <a:off x="2162" y="4873"/>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grpSp>
        <p:sp>
          <p:nvSpPr>
            <p:cNvPr id="1097" name="Text Box 73"/>
            <p:cNvSpPr txBox="1">
              <a:spLocks noChangeArrowheads="1"/>
            </p:cNvSpPr>
            <p:nvPr/>
          </p:nvSpPr>
          <p:spPr bwMode="auto">
            <a:xfrm>
              <a:off x="13576" y="5284"/>
              <a:ext cx="505" cy="3520"/>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eaVert" anchor="ctr"/>
            <a:lstStyle/>
            <a:p>
              <a:pPr algn="ctr">
                <a:defRPr/>
              </a:pPr>
              <a:r>
                <a:rPr lang="zh-CN" altLang="en-US" sz="1400" b="0">
                  <a:solidFill>
                    <a:schemeClr val="tx1"/>
                  </a:solidFill>
                  <a:latin typeface="黑体" panose="02010609060101010101" pitchFamily="49" charset="-122"/>
                  <a:ea typeface="黑体" panose="02010609060101010101" pitchFamily="49" charset="-122"/>
                  <a:cs typeface="宋体" pitchFamily="2" charset="-122"/>
                </a:rPr>
                <a:t>碳排放信息系统平台类标准</a:t>
              </a:r>
              <a:endParaRPr lang="zh-CN" sz="1400" b="0">
                <a:solidFill>
                  <a:schemeClr val="tx1"/>
                </a:solidFill>
                <a:latin typeface="黑体" panose="02010609060101010101" pitchFamily="49" charset="-122"/>
                <a:ea typeface="黑体" panose="02010609060101010101" pitchFamily="49" charset="-122"/>
                <a:cs typeface="宋体" pitchFamily="2" charset="-122"/>
              </a:endParaRPr>
            </a:p>
          </p:txBody>
        </p:sp>
        <p:cxnSp>
          <p:nvCxnSpPr>
            <p:cNvPr id="1098" name="AutoShape 74"/>
            <p:cNvCxnSpPr>
              <a:cxnSpLocks noChangeShapeType="1"/>
            </p:cNvCxnSpPr>
            <p:nvPr/>
          </p:nvCxnSpPr>
          <p:spPr bwMode="auto">
            <a:xfrm>
              <a:off x="7824" y="8816"/>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099" name="AutoShape 75"/>
            <p:cNvCxnSpPr>
              <a:cxnSpLocks noChangeShapeType="1"/>
            </p:cNvCxnSpPr>
            <p:nvPr/>
          </p:nvCxnSpPr>
          <p:spPr bwMode="auto">
            <a:xfrm>
              <a:off x="4573" y="8802"/>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100" name="AutoShape 76"/>
            <p:cNvCxnSpPr>
              <a:cxnSpLocks noChangeShapeType="1"/>
            </p:cNvCxnSpPr>
            <p:nvPr/>
          </p:nvCxnSpPr>
          <p:spPr bwMode="auto">
            <a:xfrm>
              <a:off x="4036" y="8816"/>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cxnSp>
          <p:nvCxnSpPr>
            <p:cNvPr id="1101" name="AutoShape 77"/>
            <p:cNvCxnSpPr>
              <a:cxnSpLocks noChangeShapeType="1"/>
            </p:cNvCxnSpPr>
            <p:nvPr/>
          </p:nvCxnSpPr>
          <p:spPr bwMode="auto">
            <a:xfrm>
              <a:off x="3404" y="8804"/>
              <a:ext cx="0" cy="425"/>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sp>
          <p:nvSpPr>
            <p:cNvPr id="1102" name="Text Box 78"/>
            <p:cNvSpPr txBox="1">
              <a:spLocks noChangeArrowheads="1"/>
            </p:cNvSpPr>
            <p:nvPr/>
          </p:nvSpPr>
          <p:spPr bwMode="auto">
            <a:xfrm>
              <a:off x="3178" y="9250"/>
              <a:ext cx="9669" cy="66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nchor="ctr"/>
            <a:lstStyle/>
            <a:p>
              <a:pPr algn="ctr">
                <a:defRPr/>
              </a:pPr>
              <a:r>
                <a:rPr lang="en-US" altLang="zh-CN" sz="1400" b="0" dirty="0" smtClean="0">
                  <a:solidFill>
                    <a:schemeClr val="tx1"/>
                  </a:solidFill>
                  <a:latin typeface="黑体" panose="02010609060101010101" pitchFamily="49" charset="-122"/>
                  <a:ea typeface="黑体" panose="02010609060101010101" pitchFamily="49" charset="-122"/>
                  <a:cs typeface="宋体" pitchFamily="2" charset="-122"/>
                </a:rPr>
                <a:t>Guidance for implementation in sectors</a:t>
              </a:r>
            </a:p>
            <a:p>
              <a:pPr algn="ctr">
                <a:defRPr/>
              </a:pPr>
              <a:r>
                <a:rPr lang="zh-CN" altLang="en-US" sz="1400" b="0" dirty="0" smtClean="0">
                  <a:solidFill>
                    <a:schemeClr val="tx1"/>
                  </a:solidFill>
                  <a:latin typeface="黑体" panose="02010609060101010101" pitchFamily="49" charset="-122"/>
                  <a:ea typeface="黑体" panose="02010609060101010101" pitchFamily="49" charset="-122"/>
                  <a:cs typeface="宋体" pitchFamily="2" charset="-122"/>
                </a:rPr>
                <a:t>分</a:t>
              </a:r>
              <a:r>
                <a:rPr lang="zh-CN" altLang="en-US" sz="1400" b="0" dirty="0">
                  <a:solidFill>
                    <a:schemeClr val="tx1"/>
                  </a:solidFill>
                  <a:latin typeface="黑体" panose="02010609060101010101" pitchFamily="49" charset="-122"/>
                  <a:ea typeface="黑体" panose="02010609060101010101" pitchFamily="49" charset="-122"/>
                  <a:cs typeface="宋体" pitchFamily="2" charset="-122"/>
                </a:rPr>
                <a:t>行业的实施指南</a:t>
              </a:r>
              <a:endParaRPr lang="zh-CN" sz="1400" b="0" dirty="0">
                <a:solidFill>
                  <a:schemeClr val="tx1"/>
                </a:solidFill>
                <a:latin typeface="黑体" panose="02010609060101010101" pitchFamily="49" charset="-122"/>
                <a:ea typeface="黑体" panose="02010609060101010101" pitchFamily="49" charset="-122"/>
                <a:cs typeface="宋体" pitchFamily="2" charset="-122"/>
              </a:endParaRPr>
            </a:p>
          </p:txBody>
        </p:sp>
        <p:cxnSp>
          <p:nvCxnSpPr>
            <p:cNvPr id="1103" name="AutoShape 79"/>
            <p:cNvCxnSpPr>
              <a:cxnSpLocks noChangeShapeType="1"/>
            </p:cNvCxnSpPr>
            <p:nvPr/>
          </p:nvCxnSpPr>
          <p:spPr bwMode="auto">
            <a:xfrm>
              <a:off x="12013" y="8816"/>
              <a:ext cx="0" cy="422"/>
            </a:xfrm>
            <a:prstGeom prst="straightConnector1">
              <a:avLst/>
            </a:prstGeom>
            <a:ln>
              <a:headEnd/>
              <a:tailEnd/>
            </a:ln>
          </p:spPr>
          <p:style>
            <a:lnRef idx="1">
              <a:schemeClr val="accent3"/>
            </a:lnRef>
            <a:fillRef idx="2">
              <a:schemeClr val="accent3"/>
            </a:fillRef>
            <a:effectRef idx="1">
              <a:schemeClr val="accent3"/>
            </a:effectRef>
            <a:fontRef idx="minor">
              <a:schemeClr val="dk1"/>
            </a:fontRef>
          </p:style>
        </p:cxnSp>
      </p:grpSp>
      <p:sp>
        <p:nvSpPr>
          <p:cNvPr id="82" name="标题 2"/>
          <p:cNvSpPr>
            <a:spLocks noGrp="1"/>
          </p:cNvSpPr>
          <p:nvPr>
            <p:ph type="title"/>
          </p:nvPr>
        </p:nvSpPr>
        <p:spPr/>
        <p:txBody>
          <a:bodyPr>
            <a:normAutofit/>
          </a:bodyPr>
          <a:lstStyle/>
          <a:p>
            <a:r>
              <a:rPr lang="en-US" altLang="zh-CN" sz="3200" dirty="0"/>
              <a:t>2</a:t>
            </a:r>
            <a:r>
              <a:rPr lang="en-US" altLang="zh-CN" sz="3200" dirty="0" smtClean="0"/>
              <a:t>. Standard </a:t>
            </a:r>
            <a:r>
              <a:rPr lang="en-US" altLang="zh-CN" sz="3200" dirty="0"/>
              <a:t>development in China</a:t>
            </a:r>
            <a:endParaRPr lang="zh-CN" altLang="en-US" sz="3200" dirty="0"/>
          </a:p>
        </p:txBody>
      </p:sp>
    </p:spTree>
    <p:extLst>
      <p:ext uri="{BB962C8B-B14F-4D97-AF65-F5344CB8AC3E}">
        <p14:creationId xmlns:p14="http://schemas.microsoft.com/office/powerpoint/2010/main" val="17620399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8"/>
            <a:ext cx="4114800" cy="4525963"/>
          </a:xfrm>
        </p:spPr>
        <p:txBody>
          <a:bodyPr>
            <a:normAutofit/>
          </a:bodyPr>
          <a:lstStyle/>
          <a:p>
            <a:r>
              <a:rPr lang="en-US" altLang="zh-CN" sz="1600" dirty="0" smtClean="0"/>
              <a:t>1 general guideline for GHG emission accounting and reporting</a:t>
            </a:r>
          </a:p>
          <a:p>
            <a:r>
              <a:rPr lang="en-US" altLang="zh-CN" sz="1600" dirty="0" smtClean="0"/>
              <a:t>10</a:t>
            </a:r>
            <a:r>
              <a:rPr lang="zh-CN" altLang="en-US" sz="1600" dirty="0" smtClean="0"/>
              <a:t> </a:t>
            </a:r>
            <a:r>
              <a:rPr lang="en-US" altLang="zh-CN" sz="1600" dirty="0" smtClean="0"/>
              <a:t>sectors’ </a:t>
            </a:r>
            <a:r>
              <a:rPr lang="en-US" altLang="zh-CN" sz="1600" dirty="0"/>
              <a:t>r</a:t>
            </a:r>
            <a:r>
              <a:rPr lang="en-US" altLang="zh-CN" sz="1600" dirty="0" smtClean="0"/>
              <a:t>equirements </a:t>
            </a:r>
            <a:r>
              <a:rPr lang="en-US" altLang="zh-CN" sz="1600" dirty="0"/>
              <a:t>of the greenhouse gas emission accounting and reporting</a:t>
            </a:r>
            <a:endParaRPr lang="zh-CN" altLang="en-US" sz="1600" dirty="0"/>
          </a:p>
          <a:p>
            <a:endParaRPr lang="zh-CN" altLang="en-US" sz="1600" dirty="0"/>
          </a:p>
        </p:txBody>
      </p:sp>
      <p:sp>
        <p:nvSpPr>
          <p:cNvPr id="3" name="标题 2"/>
          <p:cNvSpPr>
            <a:spLocks noGrp="1"/>
          </p:cNvSpPr>
          <p:nvPr>
            <p:ph type="title"/>
          </p:nvPr>
        </p:nvSpPr>
        <p:spPr/>
        <p:txBody>
          <a:bodyPr vert="horz" rtlCol="0" anchor="ctr">
            <a:normAutofit/>
            <a:scene3d>
              <a:camera prst="orthographicFront"/>
              <a:lightRig rig="soft" dir="t"/>
            </a:scene3d>
            <a:sp3d prstMaterial="softEdge">
              <a:bevelT w="25400" h="25400"/>
            </a:sp3d>
          </a:bodyPr>
          <a:lstStyle/>
          <a:p>
            <a:r>
              <a:rPr lang="en-US" altLang="zh-CN" sz="3200" dirty="0"/>
              <a:t>2</a:t>
            </a:r>
            <a:r>
              <a:rPr lang="en-US" altLang="zh-CN" sz="3200" dirty="0" smtClean="0"/>
              <a:t>. </a:t>
            </a:r>
            <a:r>
              <a:rPr lang="en-US" altLang="zh-CN" sz="3200" dirty="0"/>
              <a:t>Standard development in China</a:t>
            </a:r>
            <a:endParaRPr lang="zh-CN" altLang="en-US" sz="3200" dirty="0"/>
          </a:p>
        </p:txBody>
      </p:sp>
      <p:graphicFrame>
        <p:nvGraphicFramePr>
          <p:cNvPr id="4" name="图示 3"/>
          <p:cNvGraphicFramePr/>
          <p:nvPr>
            <p:extLst>
              <p:ext uri="{D42A27DB-BD31-4B8C-83A1-F6EECF244321}">
                <p14:modId xmlns:p14="http://schemas.microsoft.com/office/powerpoint/2010/main" val="553641997"/>
              </p:ext>
            </p:extLst>
          </p:nvPr>
        </p:nvGraphicFramePr>
        <p:xfrm>
          <a:off x="1043608" y="2564904"/>
          <a:ext cx="6840760" cy="41044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内容占位符 1"/>
          <p:cNvSpPr txBox="1">
            <a:spLocks/>
          </p:cNvSpPr>
          <p:nvPr/>
        </p:nvSpPr>
        <p:spPr>
          <a:xfrm>
            <a:off x="4417640" y="1484784"/>
            <a:ext cx="4114800" cy="4525963"/>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altLang="zh-CN" sz="1600" dirty="0" smtClean="0"/>
              <a:t>1 </a:t>
            </a:r>
            <a:r>
              <a:rPr lang="zh-CN" altLang="en-US" sz="1600" dirty="0"/>
              <a:t>项工业企业温室气体排放核算和</a:t>
            </a:r>
            <a:r>
              <a:rPr lang="zh-CN" altLang="en-US" sz="1600" dirty="0" smtClean="0"/>
              <a:t>报告通则</a:t>
            </a:r>
            <a:endParaRPr lang="en-US" altLang="zh-CN" sz="1600" dirty="0" smtClean="0"/>
          </a:p>
          <a:p>
            <a:r>
              <a:rPr lang="en-US" altLang="zh-CN" sz="1600" dirty="0" smtClean="0"/>
              <a:t>10</a:t>
            </a:r>
            <a:r>
              <a:rPr lang="zh-CN" altLang="en-US" sz="1600" dirty="0" smtClean="0"/>
              <a:t> 个行业</a:t>
            </a:r>
            <a:r>
              <a:rPr lang="zh-CN" altLang="zh-CN" sz="1600" dirty="0"/>
              <a:t>温室气体排放核算与报告要求</a:t>
            </a:r>
            <a:endParaRPr lang="zh-CN" altLang="en-US" sz="1600" dirty="0"/>
          </a:p>
        </p:txBody>
      </p:sp>
    </p:spTree>
    <p:extLst>
      <p:ext uri="{BB962C8B-B14F-4D97-AF65-F5344CB8AC3E}">
        <p14:creationId xmlns:p14="http://schemas.microsoft.com/office/powerpoint/2010/main" val="31148346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1481329"/>
            <a:ext cx="2530624" cy="363495"/>
          </a:xfrm>
          <a:solidFill>
            <a:srgbClr val="FFC000"/>
          </a:solidFill>
        </p:spPr>
        <p:txBody>
          <a:bodyPr anchor="ctr" anchorCtr="1">
            <a:normAutofit/>
          </a:bodyPr>
          <a:lstStyle/>
          <a:p>
            <a:pPr marL="109728" indent="0">
              <a:buNone/>
            </a:pPr>
            <a:r>
              <a:rPr lang="en-US" altLang="zh-CN" sz="1400" dirty="0" smtClean="0"/>
              <a:t>Accounting boundary</a:t>
            </a:r>
            <a:endParaRPr lang="zh-CN" altLang="en-US" sz="1400" dirty="0"/>
          </a:p>
        </p:txBody>
      </p:sp>
      <p:sp>
        <p:nvSpPr>
          <p:cNvPr id="3" name="标题 2"/>
          <p:cNvSpPr>
            <a:spLocks noGrp="1"/>
          </p:cNvSpPr>
          <p:nvPr>
            <p:ph type="title"/>
          </p:nvPr>
        </p:nvSpPr>
        <p:spPr>
          <a:xfrm>
            <a:off x="457200" y="116632"/>
            <a:ext cx="8291264" cy="720080"/>
          </a:xfrm>
        </p:spPr>
        <p:txBody>
          <a:bodyPr vert="horz" rtlCol="0" anchor="ctr">
            <a:normAutofit/>
            <a:scene3d>
              <a:camera prst="orthographicFront"/>
              <a:lightRig rig="soft" dir="t"/>
            </a:scene3d>
            <a:sp3d prstMaterial="softEdge">
              <a:bevelT w="25400" h="25400"/>
            </a:sp3d>
          </a:bodyPr>
          <a:lstStyle/>
          <a:p>
            <a:r>
              <a:rPr lang="en-US" altLang="zh-CN" sz="3200" dirty="0"/>
              <a:t>2</a:t>
            </a:r>
            <a:r>
              <a:rPr lang="en-US" altLang="zh-CN" sz="3200" dirty="0" smtClean="0"/>
              <a:t>. </a:t>
            </a:r>
            <a:r>
              <a:rPr lang="en-US" altLang="zh-CN" sz="3200" dirty="0"/>
              <a:t>Standard development in China</a:t>
            </a:r>
            <a:endParaRPr lang="zh-CN" altLang="en-US" sz="3200" dirty="0"/>
          </a:p>
        </p:txBody>
      </p:sp>
      <p:pic>
        <p:nvPicPr>
          <p:cNvPr id="5" name="图片 4"/>
          <p:cNvPicPr/>
          <p:nvPr/>
        </p:nvPicPr>
        <p:blipFill>
          <a:blip r:embed="rId3" cstate="print"/>
          <a:srcRect/>
          <a:stretch>
            <a:fillRect/>
          </a:stretch>
        </p:blipFill>
        <p:spPr bwMode="auto">
          <a:xfrm>
            <a:off x="3347864" y="836712"/>
            <a:ext cx="4193723" cy="6021288"/>
          </a:xfrm>
          <a:prstGeom prst="rect">
            <a:avLst/>
          </a:prstGeom>
          <a:noFill/>
          <a:ln w="9525">
            <a:noFill/>
            <a:miter lim="800000"/>
            <a:headEnd/>
            <a:tailEnd/>
          </a:ln>
        </p:spPr>
      </p:pic>
      <p:sp>
        <p:nvSpPr>
          <p:cNvPr id="6" name="内容占位符 1"/>
          <p:cNvSpPr txBox="1">
            <a:spLocks/>
          </p:cNvSpPr>
          <p:nvPr/>
        </p:nvSpPr>
        <p:spPr>
          <a:xfrm>
            <a:off x="464610" y="4221087"/>
            <a:ext cx="2530624" cy="363495"/>
          </a:xfrm>
          <a:prstGeom prst="rect">
            <a:avLst/>
          </a:prstGeom>
          <a:solidFill>
            <a:srgbClr val="FFC000"/>
          </a:solidFill>
        </p:spPr>
        <p:txBody>
          <a:bodyPr vert="horz" anchor="ctr" anchorCtr="1">
            <a:normAutofit/>
          </a:bodyPr>
          <a:lstStyle>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extLst/>
          </a:lstStyle>
          <a:p>
            <a:r>
              <a:rPr lang="en-US" altLang="zh-CN" dirty="0"/>
              <a:t>Accounting methods</a:t>
            </a:r>
            <a:endParaRPr lang="zh-CN" altLang="en-US" dirty="0"/>
          </a:p>
        </p:txBody>
      </p:sp>
      <p:sp>
        <p:nvSpPr>
          <p:cNvPr id="7" name="内容占位符 1"/>
          <p:cNvSpPr txBox="1">
            <a:spLocks/>
          </p:cNvSpPr>
          <p:nvPr/>
        </p:nvSpPr>
        <p:spPr>
          <a:xfrm>
            <a:off x="464610" y="5877272"/>
            <a:ext cx="2530624" cy="363495"/>
          </a:xfrm>
          <a:prstGeom prst="rect">
            <a:avLst/>
          </a:prstGeom>
          <a:solidFill>
            <a:srgbClr val="FFC000"/>
          </a:solidFill>
        </p:spPr>
        <p:txBody>
          <a:bodyPr vert="horz" anchor="ctr" anchorCtr="1">
            <a:normAutofit/>
          </a:bodyPr>
          <a:lstStyle>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extLst/>
          </a:lstStyle>
          <a:p>
            <a:r>
              <a:rPr lang="en-US" altLang="zh-CN" dirty="0"/>
              <a:t>Quality assurance</a:t>
            </a:r>
            <a:endParaRPr lang="zh-CN" altLang="en-US" dirty="0"/>
          </a:p>
        </p:txBody>
      </p:sp>
      <p:sp>
        <p:nvSpPr>
          <p:cNvPr id="8" name="内容占位符 1"/>
          <p:cNvSpPr txBox="1">
            <a:spLocks/>
          </p:cNvSpPr>
          <p:nvPr/>
        </p:nvSpPr>
        <p:spPr>
          <a:xfrm>
            <a:off x="464610" y="6494505"/>
            <a:ext cx="2530624" cy="363495"/>
          </a:xfrm>
          <a:prstGeom prst="rect">
            <a:avLst/>
          </a:prstGeom>
          <a:solidFill>
            <a:srgbClr val="FFC000"/>
          </a:solidFill>
        </p:spPr>
        <p:txBody>
          <a:bodyPr vert="horz" anchor="ctr" anchorCtr="1">
            <a:normAutofit/>
          </a:bodyPr>
          <a:lstStyle>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extLst/>
          </a:lstStyle>
          <a:p>
            <a:r>
              <a:rPr lang="en-US" altLang="zh-CN" dirty="0"/>
              <a:t>Reporting </a:t>
            </a:r>
            <a:r>
              <a:rPr lang="en-US" altLang="zh-CN" dirty="0" err="1" smtClean="0"/>
              <a:t>requirments</a:t>
            </a:r>
            <a:endParaRPr lang="zh-CN" altLang="en-US" dirty="0"/>
          </a:p>
        </p:txBody>
      </p:sp>
      <p:cxnSp>
        <p:nvCxnSpPr>
          <p:cNvPr id="11" name="直接连接符 10"/>
          <p:cNvCxnSpPr>
            <a:stCxn id="2" idx="3"/>
          </p:cNvCxnSpPr>
          <p:nvPr/>
        </p:nvCxnSpPr>
        <p:spPr>
          <a:xfrm>
            <a:off x="2987824" y="1663077"/>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995234" y="4389511"/>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87824" y="6043984"/>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87824" y="6676252"/>
            <a:ext cx="216024"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内容占位符 1"/>
          <p:cNvSpPr txBox="1">
            <a:spLocks/>
          </p:cNvSpPr>
          <p:nvPr/>
        </p:nvSpPr>
        <p:spPr>
          <a:xfrm>
            <a:off x="6372200" y="1484784"/>
            <a:ext cx="2530624" cy="363495"/>
          </a:xfrm>
          <a:prstGeom prst="rect">
            <a:avLst/>
          </a:prstGeom>
          <a:solidFill>
            <a:srgbClr val="FFC000"/>
          </a:solidFill>
        </p:spPr>
        <p:txBody>
          <a:bodyPr vert="horz" anchor="ctr" anchorCtr="1">
            <a:normAutofit/>
          </a:bodyPr>
          <a:lstStyle>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extLst/>
          </a:lstStyle>
          <a:p>
            <a:r>
              <a:rPr lang="zh-CN" altLang="en-US" dirty="0"/>
              <a:t>确定温室气体排放核算边界</a:t>
            </a:r>
          </a:p>
        </p:txBody>
      </p:sp>
      <p:sp>
        <p:nvSpPr>
          <p:cNvPr id="16" name="内容占位符 1"/>
          <p:cNvSpPr txBox="1">
            <a:spLocks/>
          </p:cNvSpPr>
          <p:nvPr/>
        </p:nvSpPr>
        <p:spPr>
          <a:xfrm>
            <a:off x="6300192" y="4221088"/>
            <a:ext cx="2530624" cy="363495"/>
          </a:xfrm>
          <a:prstGeom prst="rect">
            <a:avLst/>
          </a:prstGeom>
          <a:solidFill>
            <a:srgbClr val="FFC000"/>
          </a:solidFill>
        </p:spPr>
        <p:txBody>
          <a:bodyPr vert="horz" anchor="ctr" anchorCtr="1">
            <a:normAutofit/>
          </a:bodyPr>
          <a:lstStyle>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extLst/>
          </a:lstStyle>
          <a:p>
            <a:r>
              <a:rPr lang="zh-CN" altLang="en-US" dirty="0"/>
              <a:t>计算温室气体排放量</a:t>
            </a:r>
          </a:p>
        </p:txBody>
      </p:sp>
      <p:sp>
        <p:nvSpPr>
          <p:cNvPr id="17" name="内容占位符 1"/>
          <p:cNvSpPr txBox="1">
            <a:spLocks/>
          </p:cNvSpPr>
          <p:nvPr/>
        </p:nvSpPr>
        <p:spPr>
          <a:xfrm>
            <a:off x="6372200" y="5862236"/>
            <a:ext cx="2530624" cy="363495"/>
          </a:xfrm>
          <a:prstGeom prst="rect">
            <a:avLst/>
          </a:prstGeom>
          <a:solidFill>
            <a:srgbClr val="FFC000"/>
          </a:solidFill>
        </p:spPr>
        <p:txBody>
          <a:bodyPr vert="horz" anchor="ctr" anchorCtr="1">
            <a:normAutofit/>
          </a:bodyPr>
          <a:lstStyle>
            <a:defPPr>
              <a:defRPr lang="zh-CN"/>
            </a:defPPr>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lstStyle>
          <a:p>
            <a:r>
              <a:rPr lang="zh-CN" altLang="en-US" dirty="0"/>
              <a:t>质量保证</a:t>
            </a:r>
          </a:p>
        </p:txBody>
      </p:sp>
      <p:sp>
        <p:nvSpPr>
          <p:cNvPr id="18" name="内容占位符 1"/>
          <p:cNvSpPr txBox="1">
            <a:spLocks/>
          </p:cNvSpPr>
          <p:nvPr/>
        </p:nvSpPr>
        <p:spPr>
          <a:xfrm>
            <a:off x="6361856" y="6494505"/>
            <a:ext cx="2530624" cy="363495"/>
          </a:xfrm>
          <a:prstGeom prst="rect">
            <a:avLst/>
          </a:prstGeom>
          <a:solidFill>
            <a:srgbClr val="FFC000"/>
          </a:solidFill>
        </p:spPr>
        <p:txBody>
          <a:bodyPr vert="horz" anchor="ctr" anchorCtr="1">
            <a:normAutofit/>
          </a:bodyPr>
          <a:lstStyle>
            <a:defPPr>
              <a:defRPr lang="zh-CN"/>
            </a:defPPr>
            <a:lvl1pPr marL="109728" indent="0">
              <a:spcBef>
                <a:spcPts val="400"/>
              </a:spcBef>
              <a:spcAft>
                <a:spcPts val="0"/>
              </a:spcAft>
              <a:buClr>
                <a:schemeClr val="accent1"/>
              </a:buClr>
              <a:buSzPct val="68000"/>
              <a:buFont typeface="Wingdings 3"/>
              <a:buNone/>
              <a:defRPr kumimoji="0" sz="1400"/>
            </a:lvl1pPr>
            <a:lvl2pPr marL="621792" indent="-228600">
              <a:spcBef>
                <a:spcPts val="324"/>
              </a:spcBef>
              <a:buClr>
                <a:schemeClr val="accent1"/>
              </a:buClr>
              <a:buFont typeface="Verdana"/>
              <a:buChar char="◦"/>
              <a:defRPr kumimoji="0" sz="2300"/>
            </a:lvl2pPr>
            <a:lvl3pPr marL="859536" indent="-228600">
              <a:spcBef>
                <a:spcPts val="350"/>
              </a:spcBef>
              <a:buClr>
                <a:schemeClr val="accent2"/>
              </a:buClr>
              <a:buSzPct val="100000"/>
              <a:buFont typeface="Wingdings 2"/>
              <a:buChar char=""/>
              <a:defRPr kumimoji="0" sz="2100"/>
            </a:lvl3pPr>
            <a:lvl4pPr marL="1143000" indent="-228600">
              <a:spcBef>
                <a:spcPts val="350"/>
              </a:spcBef>
              <a:buClr>
                <a:schemeClr val="accent2"/>
              </a:buClr>
              <a:buFont typeface="Wingdings 2"/>
              <a:buChar char=""/>
              <a:defRPr kumimoji="0" sz="1900"/>
            </a:lvl4pPr>
            <a:lvl5pPr marL="1371600" indent="-228600">
              <a:spcBef>
                <a:spcPts val="350"/>
              </a:spcBef>
              <a:buClr>
                <a:schemeClr val="accent2"/>
              </a:buClr>
              <a:buFont typeface="Wingdings 2"/>
              <a:buChar char=""/>
              <a:defRPr kumimoji="0"/>
            </a:lvl5pPr>
            <a:lvl6pPr marL="1600200" indent="-228600">
              <a:spcBef>
                <a:spcPts val="350"/>
              </a:spcBef>
              <a:buClr>
                <a:schemeClr val="accent3"/>
              </a:buClr>
              <a:buFont typeface="Wingdings 2"/>
              <a:buChar char=""/>
              <a:defRPr kumimoji="0"/>
            </a:lvl6pPr>
            <a:lvl7pPr marL="1828800" indent="-228600">
              <a:spcBef>
                <a:spcPts val="350"/>
              </a:spcBef>
              <a:buClr>
                <a:schemeClr val="accent3"/>
              </a:buClr>
              <a:buFont typeface="Wingdings 2"/>
              <a:buChar char=""/>
              <a:defRPr kumimoji="0" sz="1600"/>
            </a:lvl7pPr>
            <a:lvl8pPr marL="2057400" indent="-228600">
              <a:spcBef>
                <a:spcPts val="350"/>
              </a:spcBef>
              <a:buClr>
                <a:schemeClr val="accent3"/>
              </a:buClr>
              <a:buFont typeface="Wingdings 2"/>
              <a:buChar char=""/>
              <a:defRPr kumimoji="0" sz="1600"/>
            </a:lvl8pPr>
            <a:lvl9pPr marL="2286000" indent="-228600">
              <a:spcBef>
                <a:spcPts val="350"/>
              </a:spcBef>
              <a:buClr>
                <a:schemeClr val="accent3"/>
              </a:buClr>
              <a:buFont typeface="Wingdings 2"/>
              <a:buChar char=""/>
              <a:defRPr kumimoji="0" sz="1600" baseline="0"/>
            </a:lvl9pPr>
          </a:lstStyle>
          <a:p>
            <a:r>
              <a:rPr lang="zh-CN" altLang="en-US" dirty="0"/>
              <a:t>报告</a:t>
            </a:r>
          </a:p>
        </p:txBody>
      </p:sp>
    </p:spTree>
    <p:extLst>
      <p:ext uri="{BB962C8B-B14F-4D97-AF65-F5344CB8AC3E}">
        <p14:creationId xmlns:p14="http://schemas.microsoft.com/office/powerpoint/2010/main" val="16896726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内容占位符 2"/>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03648" y="1481401"/>
            <a:ext cx="7200800" cy="5376598"/>
          </a:xfrm>
        </p:spPr>
      </p:pic>
      <p:sp>
        <p:nvSpPr>
          <p:cNvPr id="4" name="TextBox 3"/>
          <p:cNvSpPr txBox="1"/>
          <p:nvPr/>
        </p:nvSpPr>
        <p:spPr>
          <a:xfrm>
            <a:off x="827584" y="3475654"/>
            <a:ext cx="3173516" cy="3382346"/>
          </a:xfrm>
          <a:prstGeom prst="rect">
            <a:avLst/>
          </a:prstGeom>
          <a:solidFill>
            <a:schemeClr val="bg1"/>
          </a:solidFill>
        </p:spPr>
        <p:txBody>
          <a:bodyPr vert="horz" wrap="square" lIns="91440" tIns="45720" rIns="91440" bIns="45720" rtlCol="0" anchor="ctr">
            <a:noAutofit/>
          </a:bodyPr>
          <a:lstStyle/>
          <a:p>
            <a:r>
              <a:rPr lang="en-US" altLang="zh-CN" sz="1800" b="0" i="0"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Since Jun,2013.</a:t>
            </a:r>
          </a:p>
          <a:p>
            <a:r>
              <a:rPr lang="en-US" altLang="zh-CN" sz="1800"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It covers </a:t>
            </a:r>
            <a:r>
              <a:rPr lang="en-US" altLang="zh-CN" sz="1800" dirty="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480,000sq.km</a:t>
            </a:r>
            <a:r>
              <a:rPr lang="en-US" altLang="zh-CN" sz="1800"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 18%population,30%GDP; Total emission is about 20% of China, covers 20 sectors, and 2000 enterprises,1.2billion tons CO2 allowances/year.</a:t>
            </a:r>
          </a:p>
          <a:p>
            <a:r>
              <a:rPr lang="en-US" altLang="zh-CN" sz="1800" b="1"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rPr>
              <a:t>The second large carbon market in the world.</a:t>
            </a:r>
            <a:endParaRPr lang="en-US" altLang="zh-CN" sz="1800" b="1" dirty="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endParaRPr>
          </a:p>
          <a:p>
            <a:endParaRPr lang="zh-CN" altLang="en-US" sz="1800" b="0" i="0" dirty="0" smtClean="0">
              <a:solidFill>
                <a:srgbClr val="FF00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TextBox 4"/>
          <p:cNvSpPr txBox="1"/>
          <p:nvPr/>
        </p:nvSpPr>
        <p:spPr>
          <a:xfrm>
            <a:off x="2177143" y="6400800"/>
            <a:ext cx="1901371" cy="304800"/>
          </a:xfrm>
          <a:prstGeom prst="rect">
            <a:avLst/>
          </a:prstGeom>
        </p:spPr>
        <p:txBody>
          <a:bodyPr vert="horz" wrap="square" lIns="91440" tIns="45720" rIns="91440" bIns="45720" rtlCol="0" anchor="ctr">
            <a:normAutofit fontScale="47500" lnSpcReduction="20000"/>
          </a:bodyPr>
          <a:lstStyle/>
          <a:p>
            <a:r>
              <a:rPr lang="en-US" altLang="zh-CN" sz="3200" b="0" i="0" dirty="0" smtClean="0">
                <a:latin typeface="Roboto Light Italic"/>
                <a:cs typeface="Roboto Light Italic"/>
              </a:rPr>
              <a:t>Data </a:t>
            </a:r>
            <a:r>
              <a:rPr lang="en-US" altLang="zh-CN" sz="3200" b="0" i="0" dirty="0" err="1" smtClean="0">
                <a:latin typeface="Roboto Light Italic"/>
                <a:cs typeface="Roboto Light Italic"/>
              </a:rPr>
              <a:t>source:NDRC</a:t>
            </a:r>
            <a:endParaRPr lang="zh-CN" altLang="en-US" sz="3200" b="0" i="0" dirty="0" smtClean="0">
              <a:latin typeface="Roboto Light Italic"/>
              <a:cs typeface="Roboto Light Italic"/>
            </a:endParaRPr>
          </a:p>
        </p:txBody>
      </p:sp>
      <p:sp>
        <p:nvSpPr>
          <p:cNvPr id="10" name="标题 2"/>
          <p:cNvSpPr txBox="1">
            <a:spLocks/>
          </p:cNvSpPr>
          <p:nvPr/>
        </p:nvSpPr>
        <p:spPr>
          <a:xfrm>
            <a:off x="457200" y="274638"/>
            <a:ext cx="8229600" cy="114300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1700" b="0" kern="1200">
                <a:solidFill>
                  <a:srgbClr val="365774"/>
                </a:solidFill>
                <a:effectLst>
                  <a:outerShdw blurRad="31750" dist="25400" dir="5400000" algn="tl" rotWithShape="0">
                    <a:srgbClr val="000000">
                      <a:alpha val="25000"/>
                    </a:srgbClr>
                  </a:outerShdw>
                </a:effectLst>
                <a:latin typeface="Calibri"/>
                <a:ea typeface="+mj-ea"/>
                <a:cs typeface="Calibri"/>
              </a:defRPr>
            </a:lvl1pPr>
            <a:extLst/>
          </a:lstStyle>
          <a:p>
            <a:pPr marL="109728"/>
            <a:r>
              <a:rPr lang="en-US" altLang="zh-CN" sz="3200" dirty="0" smtClean="0"/>
              <a:t>3. Standards </a:t>
            </a:r>
            <a:r>
              <a:rPr lang="en-US" altLang="zh-CN" sz="3200" dirty="0"/>
              <a:t>support the policy on carbon emission reduction</a:t>
            </a:r>
            <a:endParaRPr lang="zh-CN" altLang="en-US" sz="3200" dirty="0"/>
          </a:p>
        </p:txBody>
      </p:sp>
    </p:spTree>
    <p:extLst>
      <p:ext uri="{BB962C8B-B14F-4D97-AF65-F5344CB8AC3E}">
        <p14:creationId xmlns:p14="http://schemas.microsoft.com/office/powerpoint/2010/main" val="1750847762"/>
      </p:ext>
    </p:extLst>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2470</TotalTime>
  <Words>1725</Words>
  <Application>Microsoft Office PowerPoint</Application>
  <PresentationFormat>全屏显示(4:3)</PresentationFormat>
  <Paragraphs>298</Paragraphs>
  <Slides>13</Slides>
  <Notes>13</Notes>
  <HiddenSlides>0</HiddenSlides>
  <MMClips>0</MMClips>
  <ScaleCrop>false</ScaleCrop>
  <HeadingPairs>
    <vt:vector size="4" baseType="variant">
      <vt:variant>
        <vt:lpstr>主题</vt:lpstr>
      </vt:variant>
      <vt:variant>
        <vt:i4>1</vt:i4>
      </vt:variant>
      <vt:variant>
        <vt:lpstr>幻灯片标题</vt:lpstr>
      </vt:variant>
      <vt:variant>
        <vt:i4>13</vt:i4>
      </vt:variant>
    </vt:vector>
  </HeadingPairs>
  <TitlesOfParts>
    <vt:vector size="14" baseType="lpstr">
      <vt:lpstr>聚合</vt:lpstr>
      <vt:lpstr>Introduction of Carbon Emission Management Standardization in China  中国碳排放管理标准化工作进展</vt:lpstr>
      <vt:lpstr>Outline</vt:lpstr>
      <vt:lpstr>1. International background on standard</vt:lpstr>
      <vt:lpstr>2. Standard development in China</vt:lpstr>
      <vt:lpstr>PowerPoint 演示文稿</vt:lpstr>
      <vt:lpstr>2. Standard development in China</vt:lpstr>
      <vt:lpstr>2. Standard development in China</vt:lpstr>
      <vt:lpstr>2. Standard development in China</vt:lpstr>
      <vt:lpstr>PowerPoint 演示文稿</vt:lpstr>
      <vt:lpstr>PowerPoint 演示文稿</vt:lpstr>
      <vt:lpstr>NDRC national ETS implementation roadmap</vt:lpstr>
      <vt:lpstr>PowerPoint 演示文稿</vt:lpstr>
      <vt:lpstr>Thank you for your listening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Organization GHG Quantification and Reporting in China</dc:title>
  <dc:creator>nathan</dc:creator>
  <cp:lastModifiedBy>Administrator</cp:lastModifiedBy>
  <cp:revision>61</cp:revision>
  <dcterms:modified xsi:type="dcterms:W3CDTF">2015-11-09T10:51:40Z</dcterms:modified>
</cp:coreProperties>
</file>