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rawings/drawing1.xml" ContentType="application/vnd.openxmlformats-officedocument.drawingml.chartshape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8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72" r:id="rId3"/>
    <p:sldId id="273" r:id="rId4"/>
    <p:sldId id="274" r:id="rId5"/>
    <p:sldId id="275" r:id="rId6"/>
    <p:sldId id="277" r:id="rId7"/>
    <p:sldId id="279" r:id="rId8"/>
    <p:sldId id="280" r:id="rId9"/>
    <p:sldId id="283" r:id="rId10"/>
    <p:sldId id="281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CACC2"/>
    <a:srgbClr val="33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65" autoAdjust="0"/>
    <p:restoredTop sz="95405" autoAdjust="0"/>
  </p:normalViewPr>
  <p:slideViewPr>
    <p:cSldViewPr snapToObjects="1">
      <p:cViewPr varScale="1">
        <p:scale>
          <a:sx n="65" d="100"/>
          <a:sy n="65" d="100"/>
        </p:scale>
        <p:origin x="1310" y="5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\\ictsddc2\RedirectionFolders\Shawkins\My%20Documents\CCAP\WP2\WP2.3\China%20Workshop\Carbon%20Atlas.xlsx" TargetMode="Externa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chartUserShapes" Target="../drawings/drawing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7.2878695041168631E-2"/>
          <c:y val="0.14428030303030306"/>
          <c:w val="0.90582823488527353"/>
          <c:h val="0.73119273443092336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Data!$A$2</c:f>
              <c:strCache>
                <c:ptCount val="1"/>
                <c:pt idx="0">
                  <c:v>China</c:v>
                </c:pt>
              </c:strCache>
            </c:strRef>
          </c:tx>
          <c:spPr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cat>
            <c:strRef>
              <c:f>Data!$B$1:$D$1</c:f>
              <c:strCache>
                <c:ptCount val="3"/>
                <c:pt idx="0">
                  <c:v>Territorial emissions in MtCO₂</c:v>
                </c:pt>
                <c:pt idx="1">
                  <c:v>Consumption emissions in MtCO₂</c:v>
                </c:pt>
                <c:pt idx="2">
                  <c:v>Transfer emissions in MtCO₂</c:v>
                </c:pt>
              </c:strCache>
            </c:strRef>
          </c:cat>
          <c:val>
            <c:numRef>
              <c:f>Data!$B$2:$D$2</c:f>
              <c:numCache>
                <c:formatCode>General</c:formatCode>
                <c:ptCount val="3"/>
                <c:pt idx="0">
                  <c:v>9600.7134999999998</c:v>
                </c:pt>
                <c:pt idx="1">
                  <c:v>8039.9017999999996</c:v>
                </c:pt>
                <c:pt idx="2">
                  <c:v>1560.8117</c:v>
                </c:pt>
              </c:numCache>
            </c:numRef>
          </c:val>
        </c:ser>
        <c:ser>
          <c:idx val="1"/>
          <c:order val="1"/>
          <c:tx>
            <c:strRef>
              <c:f>Data!$A$3</c:f>
              <c:strCache>
                <c:ptCount val="1"/>
                <c:pt idx="0">
                  <c:v>EU-28</c:v>
                </c:pt>
              </c:strCache>
            </c:strRef>
          </c:tx>
          <c:spPr>
            <a:solidFill>
              <a:schemeClr val="tx2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Data!$B$1:$D$1</c:f>
              <c:strCache>
                <c:ptCount val="3"/>
                <c:pt idx="0">
                  <c:v>Territorial emissions in MtCO₂</c:v>
                </c:pt>
                <c:pt idx="1">
                  <c:v>Consumption emissions in MtCO₂</c:v>
                </c:pt>
                <c:pt idx="2">
                  <c:v>Transfer emissions in MtCO₂</c:v>
                </c:pt>
              </c:strCache>
            </c:strRef>
          </c:cat>
          <c:val>
            <c:numRef>
              <c:f>Data!$B$3:$D$3</c:f>
              <c:numCache>
                <c:formatCode>General</c:formatCode>
                <c:ptCount val="3"/>
                <c:pt idx="0">
                  <c:v>3555.277</c:v>
                </c:pt>
                <c:pt idx="1">
                  <c:v>4727.3469999999998</c:v>
                </c:pt>
                <c:pt idx="2">
                  <c:v>-1172.07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75862216"/>
        <c:axId val="176726056"/>
      </c:barChart>
      <c:catAx>
        <c:axId val="175862216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176726056"/>
        <c:crosses val="autoZero"/>
        <c:auto val="1"/>
        <c:lblAlgn val="ctr"/>
        <c:lblOffset val="100"/>
        <c:noMultiLvlLbl val="0"/>
      </c:catAx>
      <c:valAx>
        <c:axId val="176726056"/>
        <c:scaling>
          <c:orientation val="minMax"/>
          <c:max val="100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758622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38026744709952992"/>
          <c:y val="2.1143094299350785E-2"/>
          <c:w val="0.23717512958943912"/>
          <c:h val="7.9427493438320187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5_2">
  <dgm:title val=""/>
  <dgm:desc val=""/>
  <dgm:catLst>
    <dgm:cat type="accent5" pri="11200"/>
  </dgm:catLst>
  <dgm:styleLbl name="node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ln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5_2">
  <dgm:title val=""/>
  <dgm:desc val=""/>
  <dgm:catLst>
    <dgm:cat type="accent5" pri="11200"/>
  </dgm:catLst>
  <dgm:styleLbl name="node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ln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83B7DA6-DDF8-4BCE-AE76-5ECB3F39BC99}" type="doc">
      <dgm:prSet loTypeId="urn:microsoft.com/office/officeart/2005/8/layout/chevron1" loCatId="process" qsTypeId="urn:microsoft.com/office/officeart/2005/8/quickstyle/simple3" qsCatId="simple" csTypeId="urn:microsoft.com/office/officeart/2005/8/colors/accent5_2" csCatId="accent5" phldr="1"/>
      <dgm:spPr/>
    </dgm:pt>
    <dgm:pt modelId="{FA4ABB04-C16A-4B34-A8A8-6DA0538F7DFC}">
      <dgm:prSet phldrT="[Text]" custT="1"/>
      <dgm:spPr/>
      <dgm:t>
        <a:bodyPr/>
        <a:lstStyle/>
        <a:p>
          <a:r>
            <a:rPr lang="en-GB" sz="2000" dirty="0" smtClean="0"/>
            <a:t>All successful instruments</a:t>
          </a:r>
          <a:endParaRPr lang="en-GB" sz="2000" dirty="0"/>
        </a:p>
      </dgm:t>
    </dgm:pt>
    <dgm:pt modelId="{577520E3-5A04-4A58-88D7-ED8E1C303D6E}" type="parTrans" cxnId="{74680D62-E4D7-4309-8BEA-C78B3B520077}">
      <dgm:prSet/>
      <dgm:spPr/>
      <dgm:t>
        <a:bodyPr/>
        <a:lstStyle/>
        <a:p>
          <a:endParaRPr lang="en-GB"/>
        </a:p>
      </dgm:t>
    </dgm:pt>
    <dgm:pt modelId="{62123055-F674-43B2-A741-DB240B50FA7F}" type="sibTrans" cxnId="{74680D62-E4D7-4309-8BEA-C78B3B520077}">
      <dgm:prSet/>
      <dgm:spPr/>
      <dgm:t>
        <a:bodyPr/>
        <a:lstStyle/>
        <a:p>
          <a:endParaRPr lang="en-GB"/>
        </a:p>
      </dgm:t>
    </dgm:pt>
    <dgm:pt modelId="{8366A274-37BF-4644-A1E6-00EA5859389C}">
      <dgm:prSet phldrT="[Text]" custT="1"/>
      <dgm:spPr/>
      <dgm:t>
        <a:bodyPr/>
        <a:lstStyle/>
        <a:p>
          <a:r>
            <a:rPr lang="en-GB" sz="2000" dirty="0" smtClean="0"/>
            <a:t>Changes in demand patterns</a:t>
          </a:r>
          <a:endParaRPr lang="en-GB" sz="2000" dirty="0"/>
        </a:p>
      </dgm:t>
    </dgm:pt>
    <dgm:pt modelId="{B5D7174C-8F39-4785-8B3B-BA355F649016}" type="parTrans" cxnId="{583DA15D-3C2A-409A-BCA8-27757DB46628}">
      <dgm:prSet/>
      <dgm:spPr/>
      <dgm:t>
        <a:bodyPr/>
        <a:lstStyle/>
        <a:p>
          <a:endParaRPr lang="en-GB"/>
        </a:p>
      </dgm:t>
    </dgm:pt>
    <dgm:pt modelId="{1C028552-75E2-4B5D-B0E8-A83D079763D5}" type="sibTrans" cxnId="{583DA15D-3C2A-409A-BCA8-27757DB46628}">
      <dgm:prSet/>
      <dgm:spPr/>
      <dgm:t>
        <a:bodyPr/>
        <a:lstStyle/>
        <a:p>
          <a:endParaRPr lang="en-GB"/>
        </a:p>
      </dgm:t>
    </dgm:pt>
    <dgm:pt modelId="{AABEE562-6901-48D2-B5C2-69B1E4EF6607}">
      <dgm:prSet phldrT="[Text]" custT="1"/>
      <dgm:spPr/>
      <dgm:t>
        <a:bodyPr/>
        <a:lstStyle/>
        <a:p>
          <a:r>
            <a:rPr lang="en-GB" sz="2000" dirty="0" smtClean="0"/>
            <a:t>Changes in trade flows</a:t>
          </a:r>
          <a:endParaRPr lang="en-GB" sz="2000" dirty="0"/>
        </a:p>
      </dgm:t>
    </dgm:pt>
    <dgm:pt modelId="{6B8221CE-DB8B-489B-BB69-35A5EE7BADC2}" type="parTrans" cxnId="{926E62CF-09BC-483A-8046-0B3F995C11BD}">
      <dgm:prSet/>
      <dgm:spPr/>
      <dgm:t>
        <a:bodyPr/>
        <a:lstStyle/>
        <a:p>
          <a:endParaRPr lang="en-GB"/>
        </a:p>
      </dgm:t>
    </dgm:pt>
    <dgm:pt modelId="{755B6A63-3E60-488A-8500-5C34B114B3A5}" type="sibTrans" cxnId="{926E62CF-09BC-483A-8046-0B3F995C11BD}">
      <dgm:prSet/>
      <dgm:spPr/>
      <dgm:t>
        <a:bodyPr/>
        <a:lstStyle/>
        <a:p>
          <a:endParaRPr lang="en-GB"/>
        </a:p>
      </dgm:t>
    </dgm:pt>
    <dgm:pt modelId="{0F6656ED-970D-4728-BB69-C7F6E6BD76C1}">
      <dgm:prSet phldrT="[Text]" custT="1"/>
      <dgm:spPr/>
      <dgm:t>
        <a:bodyPr/>
        <a:lstStyle/>
        <a:p>
          <a:r>
            <a:rPr lang="en-GB" sz="2000" dirty="0" smtClean="0"/>
            <a:t>Substitution/ Demand reduction</a:t>
          </a:r>
          <a:endParaRPr lang="en-GB" sz="2000" dirty="0"/>
        </a:p>
      </dgm:t>
    </dgm:pt>
    <dgm:pt modelId="{3467E5E7-42CF-4F70-AF53-50807EF31BE3}" type="parTrans" cxnId="{5807C7CD-84D5-4D82-8257-9CC0E5D359FE}">
      <dgm:prSet/>
      <dgm:spPr/>
      <dgm:t>
        <a:bodyPr/>
        <a:lstStyle/>
        <a:p>
          <a:endParaRPr lang="en-GB"/>
        </a:p>
      </dgm:t>
    </dgm:pt>
    <dgm:pt modelId="{9BB1A278-848A-48DF-AD12-EC1D5ED2D30D}" type="sibTrans" cxnId="{5807C7CD-84D5-4D82-8257-9CC0E5D359FE}">
      <dgm:prSet/>
      <dgm:spPr/>
      <dgm:t>
        <a:bodyPr/>
        <a:lstStyle/>
        <a:p>
          <a:endParaRPr lang="en-GB"/>
        </a:p>
      </dgm:t>
    </dgm:pt>
    <dgm:pt modelId="{260260B4-1F27-421D-9515-F5EDE0693CF2}" type="pres">
      <dgm:prSet presAssocID="{D83B7DA6-DDF8-4BCE-AE76-5ECB3F39BC99}" presName="Name0" presStyleCnt="0">
        <dgm:presLayoutVars>
          <dgm:dir/>
          <dgm:animLvl val="lvl"/>
          <dgm:resizeHandles val="exact"/>
        </dgm:presLayoutVars>
      </dgm:prSet>
      <dgm:spPr/>
    </dgm:pt>
    <dgm:pt modelId="{39107002-99C6-43D9-9E54-DB3B7C69F14C}" type="pres">
      <dgm:prSet presAssocID="{FA4ABB04-C16A-4B34-A8A8-6DA0538F7DFC}" presName="parTxOnly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D354A411-0030-49C5-BF80-8F3A032B6EAD}" type="pres">
      <dgm:prSet presAssocID="{62123055-F674-43B2-A741-DB240B50FA7F}" presName="parTxOnlySpace" presStyleCnt="0"/>
      <dgm:spPr/>
    </dgm:pt>
    <dgm:pt modelId="{F96718A9-3730-4292-8053-9438138C66B7}" type="pres">
      <dgm:prSet presAssocID="{0F6656ED-970D-4728-BB69-C7F6E6BD76C1}" presName="parTxOnly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2859893E-8300-477A-83B0-C1E52BA45127}" type="pres">
      <dgm:prSet presAssocID="{9BB1A278-848A-48DF-AD12-EC1D5ED2D30D}" presName="parTxOnlySpace" presStyleCnt="0"/>
      <dgm:spPr/>
    </dgm:pt>
    <dgm:pt modelId="{5F11C5BE-D878-45C1-9E58-E739AC873F4F}" type="pres">
      <dgm:prSet presAssocID="{8366A274-37BF-4644-A1E6-00EA5859389C}" presName="parTxOnly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507CA600-A51C-45FE-8B0B-6139F717AA1A}" type="pres">
      <dgm:prSet presAssocID="{1C028552-75E2-4B5D-B0E8-A83D079763D5}" presName="parTxOnlySpace" presStyleCnt="0"/>
      <dgm:spPr/>
    </dgm:pt>
    <dgm:pt modelId="{C4A17AB2-1E31-4EBE-8F06-314D9A5FB634}" type="pres">
      <dgm:prSet presAssocID="{AABEE562-6901-48D2-B5C2-69B1E4EF6607}" presName="parTxOnly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GB"/>
        </a:p>
      </dgm:t>
    </dgm:pt>
  </dgm:ptLst>
  <dgm:cxnLst>
    <dgm:cxn modelId="{86E8AC90-1A46-4814-89EB-5DF5922BBFCD}" type="presOf" srcId="{AABEE562-6901-48D2-B5C2-69B1E4EF6607}" destId="{C4A17AB2-1E31-4EBE-8F06-314D9A5FB634}" srcOrd="0" destOrd="0" presId="urn:microsoft.com/office/officeart/2005/8/layout/chevron1"/>
    <dgm:cxn modelId="{926E62CF-09BC-483A-8046-0B3F995C11BD}" srcId="{D83B7DA6-DDF8-4BCE-AE76-5ECB3F39BC99}" destId="{AABEE562-6901-48D2-B5C2-69B1E4EF6607}" srcOrd="3" destOrd="0" parTransId="{6B8221CE-DB8B-489B-BB69-35A5EE7BADC2}" sibTransId="{755B6A63-3E60-488A-8500-5C34B114B3A5}"/>
    <dgm:cxn modelId="{04199F0E-ADC3-491F-BAC8-23EFA680DDCB}" type="presOf" srcId="{0F6656ED-970D-4728-BB69-C7F6E6BD76C1}" destId="{F96718A9-3730-4292-8053-9438138C66B7}" srcOrd="0" destOrd="0" presId="urn:microsoft.com/office/officeart/2005/8/layout/chevron1"/>
    <dgm:cxn modelId="{F005E919-8D57-45EF-8386-0374D2BFC4C3}" type="presOf" srcId="{8366A274-37BF-4644-A1E6-00EA5859389C}" destId="{5F11C5BE-D878-45C1-9E58-E739AC873F4F}" srcOrd="0" destOrd="0" presId="urn:microsoft.com/office/officeart/2005/8/layout/chevron1"/>
    <dgm:cxn modelId="{62222B47-49CD-48EA-9D64-FF8CE96A3141}" type="presOf" srcId="{D83B7DA6-DDF8-4BCE-AE76-5ECB3F39BC99}" destId="{260260B4-1F27-421D-9515-F5EDE0693CF2}" srcOrd="0" destOrd="0" presId="urn:microsoft.com/office/officeart/2005/8/layout/chevron1"/>
    <dgm:cxn modelId="{571BD70E-8AAB-47B7-A673-BEBC43F8F93F}" type="presOf" srcId="{FA4ABB04-C16A-4B34-A8A8-6DA0538F7DFC}" destId="{39107002-99C6-43D9-9E54-DB3B7C69F14C}" srcOrd="0" destOrd="0" presId="urn:microsoft.com/office/officeart/2005/8/layout/chevron1"/>
    <dgm:cxn modelId="{74680D62-E4D7-4309-8BEA-C78B3B520077}" srcId="{D83B7DA6-DDF8-4BCE-AE76-5ECB3F39BC99}" destId="{FA4ABB04-C16A-4B34-A8A8-6DA0538F7DFC}" srcOrd="0" destOrd="0" parTransId="{577520E3-5A04-4A58-88D7-ED8E1C303D6E}" sibTransId="{62123055-F674-43B2-A741-DB240B50FA7F}"/>
    <dgm:cxn modelId="{5807C7CD-84D5-4D82-8257-9CC0E5D359FE}" srcId="{D83B7DA6-DDF8-4BCE-AE76-5ECB3F39BC99}" destId="{0F6656ED-970D-4728-BB69-C7F6E6BD76C1}" srcOrd="1" destOrd="0" parTransId="{3467E5E7-42CF-4F70-AF53-50807EF31BE3}" sibTransId="{9BB1A278-848A-48DF-AD12-EC1D5ED2D30D}"/>
    <dgm:cxn modelId="{583DA15D-3C2A-409A-BCA8-27757DB46628}" srcId="{D83B7DA6-DDF8-4BCE-AE76-5ECB3F39BC99}" destId="{8366A274-37BF-4644-A1E6-00EA5859389C}" srcOrd="2" destOrd="0" parTransId="{B5D7174C-8F39-4785-8B3B-BA355F649016}" sibTransId="{1C028552-75E2-4B5D-B0E8-A83D079763D5}"/>
    <dgm:cxn modelId="{168EEC2D-7826-4105-82D8-7E23433A0BBA}" type="presParOf" srcId="{260260B4-1F27-421D-9515-F5EDE0693CF2}" destId="{39107002-99C6-43D9-9E54-DB3B7C69F14C}" srcOrd="0" destOrd="0" presId="urn:microsoft.com/office/officeart/2005/8/layout/chevron1"/>
    <dgm:cxn modelId="{DB5CB694-8F13-45D9-BFF8-8D857A6582BE}" type="presParOf" srcId="{260260B4-1F27-421D-9515-F5EDE0693CF2}" destId="{D354A411-0030-49C5-BF80-8F3A032B6EAD}" srcOrd="1" destOrd="0" presId="urn:microsoft.com/office/officeart/2005/8/layout/chevron1"/>
    <dgm:cxn modelId="{ABF13FDB-0436-4CBC-9666-E6BA74A03C9E}" type="presParOf" srcId="{260260B4-1F27-421D-9515-F5EDE0693CF2}" destId="{F96718A9-3730-4292-8053-9438138C66B7}" srcOrd="2" destOrd="0" presId="urn:microsoft.com/office/officeart/2005/8/layout/chevron1"/>
    <dgm:cxn modelId="{B8DF2361-EE90-419C-A169-A2D3525E9D74}" type="presParOf" srcId="{260260B4-1F27-421D-9515-F5EDE0693CF2}" destId="{2859893E-8300-477A-83B0-C1E52BA45127}" srcOrd="3" destOrd="0" presId="urn:microsoft.com/office/officeart/2005/8/layout/chevron1"/>
    <dgm:cxn modelId="{42BD1D11-5092-444C-A07D-129E880896F9}" type="presParOf" srcId="{260260B4-1F27-421D-9515-F5EDE0693CF2}" destId="{5F11C5BE-D878-45C1-9E58-E739AC873F4F}" srcOrd="4" destOrd="0" presId="urn:microsoft.com/office/officeart/2005/8/layout/chevron1"/>
    <dgm:cxn modelId="{E8F9D153-8148-4E30-9DB7-95B28BFF295F}" type="presParOf" srcId="{260260B4-1F27-421D-9515-F5EDE0693CF2}" destId="{507CA600-A51C-45FE-8B0B-6139F717AA1A}" srcOrd="5" destOrd="0" presId="urn:microsoft.com/office/officeart/2005/8/layout/chevron1"/>
    <dgm:cxn modelId="{532F797C-C4DC-4B65-8F3D-16208CF70901}" type="presParOf" srcId="{260260B4-1F27-421D-9515-F5EDE0693CF2}" destId="{C4A17AB2-1E31-4EBE-8F06-314D9A5FB634}" srcOrd="6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83B7DA6-DDF8-4BCE-AE76-5ECB3F39BC99}" type="doc">
      <dgm:prSet loTypeId="urn:microsoft.com/office/officeart/2005/8/layout/chevron1" loCatId="process" qsTypeId="urn:microsoft.com/office/officeart/2005/8/quickstyle/simple3" qsCatId="simple" csTypeId="urn:microsoft.com/office/officeart/2005/8/colors/accent5_2" csCatId="accent5" phldr="1"/>
      <dgm:spPr/>
    </dgm:pt>
    <dgm:pt modelId="{FA4ABB04-C16A-4B34-A8A8-6DA0538F7DFC}">
      <dgm:prSet phldrT="[Text]" custT="1"/>
      <dgm:spPr/>
      <dgm:t>
        <a:bodyPr/>
        <a:lstStyle/>
        <a:p>
          <a:r>
            <a:rPr lang="en-GB" sz="2000" dirty="0" smtClean="0"/>
            <a:t>Some instruments</a:t>
          </a:r>
          <a:endParaRPr lang="en-GB" sz="2000" dirty="0"/>
        </a:p>
      </dgm:t>
    </dgm:pt>
    <dgm:pt modelId="{577520E3-5A04-4A58-88D7-ED8E1C303D6E}" type="parTrans" cxnId="{74680D62-E4D7-4309-8BEA-C78B3B520077}">
      <dgm:prSet/>
      <dgm:spPr/>
      <dgm:t>
        <a:bodyPr/>
        <a:lstStyle/>
        <a:p>
          <a:endParaRPr lang="en-GB"/>
        </a:p>
      </dgm:t>
    </dgm:pt>
    <dgm:pt modelId="{62123055-F674-43B2-A741-DB240B50FA7F}" type="sibTrans" cxnId="{74680D62-E4D7-4309-8BEA-C78B3B520077}">
      <dgm:prSet/>
      <dgm:spPr/>
      <dgm:t>
        <a:bodyPr/>
        <a:lstStyle/>
        <a:p>
          <a:endParaRPr lang="en-GB"/>
        </a:p>
      </dgm:t>
    </dgm:pt>
    <dgm:pt modelId="{8366A274-37BF-4644-A1E6-00EA5859389C}">
      <dgm:prSet phldrT="[Text]" custT="1"/>
      <dgm:spPr/>
      <dgm:t>
        <a:bodyPr/>
        <a:lstStyle/>
        <a:p>
          <a:r>
            <a:rPr lang="en-GB" sz="2000" dirty="0" smtClean="0"/>
            <a:t>Trade distortions or opportunities</a:t>
          </a:r>
          <a:endParaRPr lang="en-GB" sz="2000" dirty="0"/>
        </a:p>
      </dgm:t>
    </dgm:pt>
    <dgm:pt modelId="{B5D7174C-8F39-4785-8B3B-BA355F649016}" type="parTrans" cxnId="{583DA15D-3C2A-409A-BCA8-27757DB46628}">
      <dgm:prSet/>
      <dgm:spPr/>
      <dgm:t>
        <a:bodyPr/>
        <a:lstStyle/>
        <a:p>
          <a:endParaRPr lang="en-GB"/>
        </a:p>
      </dgm:t>
    </dgm:pt>
    <dgm:pt modelId="{1C028552-75E2-4B5D-B0E8-A83D079763D5}" type="sibTrans" cxnId="{583DA15D-3C2A-409A-BCA8-27757DB46628}">
      <dgm:prSet/>
      <dgm:spPr/>
      <dgm:t>
        <a:bodyPr/>
        <a:lstStyle/>
        <a:p>
          <a:endParaRPr lang="en-GB"/>
        </a:p>
      </dgm:t>
    </dgm:pt>
    <dgm:pt modelId="{0F6656ED-970D-4728-BB69-C7F6E6BD76C1}">
      <dgm:prSet phldrT="[Text]" custT="1"/>
      <dgm:spPr/>
      <dgm:t>
        <a:bodyPr/>
        <a:lstStyle/>
        <a:p>
          <a:r>
            <a:rPr lang="en-GB" sz="2000" dirty="0" smtClean="0"/>
            <a:t>Market access / Discrimination</a:t>
          </a:r>
          <a:endParaRPr lang="en-GB" sz="2000" dirty="0"/>
        </a:p>
      </dgm:t>
    </dgm:pt>
    <dgm:pt modelId="{3467E5E7-42CF-4F70-AF53-50807EF31BE3}" type="parTrans" cxnId="{5807C7CD-84D5-4D82-8257-9CC0E5D359FE}">
      <dgm:prSet/>
      <dgm:spPr/>
      <dgm:t>
        <a:bodyPr/>
        <a:lstStyle/>
        <a:p>
          <a:endParaRPr lang="en-GB"/>
        </a:p>
      </dgm:t>
    </dgm:pt>
    <dgm:pt modelId="{9BB1A278-848A-48DF-AD12-EC1D5ED2D30D}" type="sibTrans" cxnId="{5807C7CD-84D5-4D82-8257-9CC0E5D359FE}">
      <dgm:prSet/>
      <dgm:spPr/>
      <dgm:t>
        <a:bodyPr/>
        <a:lstStyle/>
        <a:p>
          <a:endParaRPr lang="en-GB"/>
        </a:p>
      </dgm:t>
    </dgm:pt>
    <dgm:pt modelId="{260260B4-1F27-421D-9515-F5EDE0693CF2}" type="pres">
      <dgm:prSet presAssocID="{D83B7DA6-DDF8-4BCE-AE76-5ECB3F39BC99}" presName="Name0" presStyleCnt="0">
        <dgm:presLayoutVars>
          <dgm:dir/>
          <dgm:animLvl val="lvl"/>
          <dgm:resizeHandles val="exact"/>
        </dgm:presLayoutVars>
      </dgm:prSet>
      <dgm:spPr/>
    </dgm:pt>
    <dgm:pt modelId="{39107002-99C6-43D9-9E54-DB3B7C69F14C}" type="pres">
      <dgm:prSet presAssocID="{FA4ABB04-C16A-4B34-A8A8-6DA0538F7DFC}" presName="parTxOnly" presStyleLbl="node1" presStyleIdx="0" presStyleCnt="3" custLinFactNeighborX="-23785" custLinFactNeighborY="-6991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D354A411-0030-49C5-BF80-8F3A032B6EAD}" type="pres">
      <dgm:prSet presAssocID="{62123055-F674-43B2-A741-DB240B50FA7F}" presName="parTxOnlySpace" presStyleCnt="0"/>
      <dgm:spPr/>
    </dgm:pt>
    <dgm:pt modelId="{F96718A9-3730-4292-8053-9438138C66B7}" type="pres">
      <dgm:prSet presAssocID="{0F6656ED-970D-4728-BB69-C7F6E6BD76C1}" presName="parTxOnly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2859893E-8300-477A-83B0-C1E52BA45127}" type="pres">
      <dgm:prSet presAssocID="{9BB1A278-848A-48DF-AD12-EC1D5ED2D30D}" presName="parTxOnlySpace" presStyleCnt="0"/>
      <dgm:spPr/>
    </dgm:pt>
    <dgm:pt modelId="{5F11C5BE-D878-45C1-9E58-E739AC873F4F}" type="pres">
      <dgm:prSet presAssocID="{8366A274-37BF-4644-A1E6-00EA5859389C}" presName="parTxOnly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GB"/>
        </a:p>
      </dgm:t>
    </dgm:pt>
  </dgm:ptLst>
  <dgm:cxnLst>
    <dgm:cxn modelId="{AEBD3C81-DD33-4158-A4DB-7360E98D850B}" type="presOf" srcId="{0F6656ED-970D-4728-BB69-C7F6E6BD76C1}" destId="{F96718A9-3730-4292-8053-9438138C66B7}" srcOrd="0" destOrd="0" presId="urn:microsoft.com/office/officeart/2005/8/layout/chevron1"/>
    <dgm:cxn modelId="{92CF7C47-F92C-45EA-B284-992FE7FB1ECB}" type="presOf" srcId="{D83B7DA6-DDF8-4BCE-AE76-5ECB3F39BC99}" destId="{260260B4-1F27-421D-9515-F5EDE0693CF2}" srcOrd="0" destOrd="0" presId="urn:microsoft.com/office/officeart/2005/8/layout/chevron1"/>
    <dgm:cxn modelId="{78AC1761-46DA-451A-B754-508C6A35B5B2}" type="presOf" srcId="{FA4ABB04-C16A-4B34-A8A8-6DA0538F7DFC}" destId="{39107002-99C6-43D9-9E54-DB3B7C69F14C}" srcOrd="0" destOrd="0" presId="urn:microsoft.com/office/officeart/2005/8/layout/chevron1"/>
    <dgm:cxn modelId="{83A65791-ABA4-427F-B435-A74D0393A154}" type="presOf" srcId="{8366A274-37BF-4644-A1E6-00EA5859389C}" destId="{5F11C5BE-D878-45C1-9E58-E739AC873F4F}" srcOrd="0" destOrd="0" presId="urn:microsoft.com/office/officeart/2005/8/layout/chevron1"/>
    <dgm:cxn modelId="{5807C7CD-84D5-4D82-8257-9CC0E5D359FE}" srcId="{D83B7DA6-DDF8-4BCE-AE76-5ECB3F39BC99}" destId="{0F6656ED-970D-4728-BB69-C7F6E6BD76C1}" srcOrd="1" destOrd="0" parTransId="{3467E5E7-42CF-4F70-AF53-50807EF31BE3}" sibTransId="{9BB1A278-848A-48DF-AD12-EC1D5ED2D30D}"/>
    <dgm:cxn modelId="{583DA15D-3C2A-409A-BCA8-27757DB46628}" srcId="{D83B7DA6-DDF8-4BCE-AE76-5ECB3F39BC99}" destId="{8366A274-37BF-4644-A1E6-00EA5859389C}" srcOrd="2" destOrd="0" parTransId="{B5D7174C-8F39-4785-8B3B-BA355F649016}" sibTransId="{1C028552-75E2-4B5D-B0E8-A83D079763D5}"/>
    <dgm:cxn modelId="{74680D62-E4D7-4309-8BEA-C78B3B520077}" srcId="{D83B7DA6-DDF8-4BCE-AE76-5ECB3F39BC99}" destId="{FA4ABB04-C16A-4B34-A8A8-6DA0538F7DFC}" srcOrd="0" destOrd="0" parTransId="{577520E3-5A04-4A58-88D7-ED8E1C303D6E}" sibTransId="{62123055-F674-43B2-A741-DB240B50FA7F}"/>
    <dgm:cxn modelId="{5B1D320C-5EFB-431D-BDE4-043EC455690C}" type="presParOf" srcId="{260260B4-1F27-421D-9515-F5EDE0693CF2}" destId="{39107002-99C6-43D9-9E54-DB3B7C69F14C}" srcOrd="0" destOrd="0" presId="urn:microsoft.com/office/officeart/2005/8/layout/chevron1"/>
    <dgm:cxn modelId="{C969A619-318E-4430-BB7C-FD25BB75D439}" type="presParOf" srcId="{260260B4-1F27-421D-9515-F5EDE0693CF2}" destId="{D354A411-0030-49C5-BF80-8F3A032B6EAD}" srcOrd="1" destOrd="0" presId="urn:microsoft.com/office/officeart/2005/8/layout/chevron1"/>
    <dgm:cxn modelId="{20E5D5D6-D27F-47AD-BAFE-231DB283B975}" type="presParOf" srcId="{260260B4-1F27-421D-9515-F5EDE0693CF2}" destId="{F96718A9-3730-4292-8053-9438138C66B7}" srcOrd="2" destOrd="0" presId="urn:microsoft.com/office/officeart/2005/8/layout/chevron1"/>
    <dgm:cxn modelId="{46A154D3-5B8C-43BF-921F-EFAE6B87BABB}" type="presParOf" srcId="{260260B4-1F27-421D-9515-F5EDE0693CF2}" destId="{2859893E-8300-477A-83B0-C1E52BA45127}" srcOrd="3" destOrd="0" presId="urn:microsoft.com/office/officeart/2005/8/layout/chevron1"/>
    <dgm:cxn modelId="{C24B8690-2CC8-4F94-A745-207460647024}" type="presParOf" srcId="{260260B4-1F27-421D-9515-F5EDE0693CF2}" destId="{5F11C5BE-D878-45C1-9E58-E739AC873F4F}" srcOrd="4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9107002-99C6-43D9-9E54-DB3B7C69F14C}">
      <dsp:nvSpPr>
        <dsp:cNvPr id="0" name=""/>
        <dsp:cNvSpPr/>
      </dsp:nvSpPr>
      <dsp:spPr>
        <a:xfrm>
          <a:off x="4141" y="382193"/>
          <a:ext cx="2411002" cy="964400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26670" rIns="26670" bIns="2667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000" kern="1200" dirty="0" smtClean="0"/>
            <a:t>All successful instruments</a:t>
          </a:r>
          <a:endParaRPr lang="en-GB" sz="2000" kern="1200" dirty="0"/>
        </a:p>
      </dsp:txBody>
      <dsp:txXfrm>
        <a:off x="486341" y="382193"/>
        <a:ext cx="1446602" cy="964400"/>
      </dsp:txXfrm>
    </dsp:sp>
    <dsp:sp modelId="{F96718A9-3730-4292-8053-9438138C66B7}">
      <dsp:nvSpPr>
        <dsp:cNvPr id="0" name=""/>
        <dsp:cNvSpPr/>
      </dsp:nvSpPr>
      <dsp:spPr>
        <a:xfrm>
          <a:off x="2174043" y="382193"/>
          <a:ext cx="2411002" cy="964400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26670" rIns="26670" bIns="2667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000" kern="1200" dirty="0" smtClean="0"/>
            <a:t>Substitution/ Demand reduction</a:t>
          </a:r>
          <a:endParaRPr lang="en-GB" sz="2000" kern="1200" dirty="0"/>
        </a:p>
      </dsp:txBody>
      <dsp:txXfrm>
        <a:off x="2656243" y="382193"/>
        <a:ext cx="1446602" cy="964400"/>
      </dsp:txXfrm>
    </dsp:sp>
    <dsp:sp modelId="{5F11C5BE-D878-45C1-9E58-E739AC873F4F}">
      <dsp:nvSpPr>
        <dsp:cNvPr id="0" name=""/>
        <dsp:cNvSpPr/>
      </dsp:nvSpPr>
      <dsp:spPr>
        <a:xfrm>
          <a:off x="4343945" y="382193"/>
          <a:ext cx="2411002" cy="964400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26670" rIns="26670" bIns="2667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000" kern="1200" dirty="0" smtClean="0"/>
            <a:t>Changes in demand patterns</a:t>
          </a:r>
          <a:endParaRPr lang="en-GB" sz="2000" kern="1200" dirty="0"/>
        </a:p>
      </dsp:txBody>
      <dsp:txXfrm>
        <a:off x="4826145" y="382193"/>
        <a:ext cx="1446602" cy="964400"/>
      </dsp:txXfrm>
    </dsp:sp>
    <dsp:sp modelId="{C4A17AB2-1E31-4EBE-8F06-314D9A5FB634}">
      <dsp:nvSpPr>
        <dsp:cNvPr id="0" name=""/>
        <dsp:cNvSpPr/>
      </dsp:nvSpPr>
      <dsp:spPr>
        <a:xfrm>
          <a:off x="6513847" y="382193"/>
          <a:ext cx="2411002" cy="964400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26670" rIns="26670" bIns="2667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000" kern="1200" dirty="0" smtClean="0"/>
            <a:t>Changes in trade flows</a:t>
          </a:r>
          <a:endParaRPr lang="en-GB" sz="2000" kern="1200" dirty="0"/>
        </a:p>
      </dsp:txBody>
      <dsp:txXfrm>
        <a:off x="6996047" y="382193"/>
        <a:ext cx="1446602" cy="96440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9107002-99C6-43D9-9E54-DB3B7C69F14C}">
      <dsp:nvSpPr>
        <dsp:cNvPr id="0" name=""/>
        <dsp:cNvSpPr/>
      </dsp:nvSpPr>
      <dsp:spPr>
        <a:xfrm>
          <a:off x="0" y="0"/>
          <a:ext cx="3135653" cy="939099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26670" rIns="26670" bIns="2667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000" kern="1200" dirty="0" smtClean="0"/>
            <a:t>Some instruments</a:t>
          </a:r>
          <a:endParaRPr lang="en-GB" sz="2000" kern="1200" dirty="0"/>
        </a:p>
      </dsp:txBody>
      <dsp:txXfrm>
        <a:off x="469550" y="0"/>
        <a:ext cx="2196554" cy="939099"/>
      </dsp:txXfrm>
    </dsp:sp>
    <dsp:sp modelId="{F96718A9-3730-4292-8053-9438138C66B7}">
      <dsp:nvSpPr>
        <dsp:cNvPr id="0" name=""/>
        <dsp:cNvSpPr/>
      </dsp:nvSpPr>
      <dsp:spPr>
        <a:xfrm>
          <a:off x="2824661" y="0"/>
          <a:ext cx="3135653" cy="939099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26670" rIns="26670" bIns="2667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000" kern="1200" dirty="0" smtClean="0"/>
            <a:t>Market access / Discrimination</a:t>
          </a:r>
          <a:endParaRPr lang="en-GB" sz="2000" kern="1200" dirty="0"/>
        </a:p>
      </dsp:txBody>
      <dsp:txXfrm>
        <a:off x="3294211" y="0"/>
        <a:ext cx="2196554" cy="939099"/>
      </dsp:txXfrm>
    </dsp:sp>
    <dsp:sp modelId="{5F11C5BE-D878-45C1-9E58-E739AC873F4F}">
      <dsp:nvSpPr>
        <dsp:cNvPr id="0" name=""/>
        <dsp:cNvSpPr/>
      </dsp:nvSpPr>
      <dsp:spPr>
        <a:xfrm>
          <a:off x="5646749" y="0"/>
          <a:ext cx="3135653" cy="939099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26670" rIns="26670" bIns="2667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000" kern="1200" dirty="0" smtClean="0"/>
            <a:t>Trade distortions or opportunities</a:t>
          </a:r>
          <a:endParaRPr lang="en-GB" sz="2000" kern="1200" dirty="0"/>
        </a:p>
      </dsp:txBody>
      <dsp:txXfrm>
        <a:off x="6116299" y="0"/>
        <a:ext cx="2196554" cy="93909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png"/></Relationships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0.12708</cdr:x>
      <cdr:y>0.90172</cdr:y>
    </cdr:from>
    <cdr:to>
      <cdr:x>0.48129</cdr:x>
      <cdr:y>0.97047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1104238" y="4562677"/>
          <a:ext cx="3077800" cy="347871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GB" sz="1600" dirty="0"/>
            <a:t>Territorial </a:t>
          </a:r>
          <a:r>
            <a:rPr lang="en-GB" sz="1600" dirty="0" smtClean="0"/>
            <a:t>emissions</a:t>
          </a:r>
          <a:endParaRPr lang="en-GB" sz="1600" dirty="0"/>
        </a:p>
      </cdr:txBody>
    </cdr:sp>
  </cdr:relSizeAnchor>
  <cdr:relSizeAnchor xmlns:cdr="http://schemas.openxmlformats.org/drawingml/2006/chartDrawing">
    <cdr:from>
      <cdr:x>0.41345</cdr:x>
      <cdr:y>0.90484</cdr:y>
    </cdr:from>
    <cdr:to>
      <cdr:x>0.80881</cdr:x>
      <cdr:y>0.98401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3592529" y="4578433"/>
          <a:ext cx="3435360" cy="40059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GB" sz="1600" dirty="0"/>
            <a:t>Consumption </a:t>
          </a:r>
          <a:r>
            <a:rPr lang="en-GB" sz="1600" dirty="0" smtClean="0"/>
            <a:t>emissions</a:t>
          </a:r>
          <a:endParaRPr lang="en-GB" sz="1600" dirty="0"/>
        </a:p>
      </cdr:txBody>
    </cdr:sp>
  </cdr:relSizeAnchor>
  <cdr:relSizeAnchor xmlns:cdr="http://schemas.openxmlformats.org/drawingml/2006/chartDrawing">
    <cdr:from>
      <cdr:x>0.70046</cdr:x>
      <cdr:y>0.92292</cdr:y>
    </cdr:from>
    <cdr:to>
      <cdr:x>0.97153</cdr:x>
      <cdr:y>0.975</cdr:y>
    </cdr:to>
    <cdr:sp macro="" textlink="">
      <cdr:nvSpPr>
        <cdr:cNvPr id="4" name="TextBox 3"/>
        <cdr:cNvSpPr txBox="1"/>
      </cdr:nvSpPr>
      <cdr:spPr>
        <a:xfrm xmlns:a="http://schemas.openxmlformats.org/drawingml/2006/main">
          <a:off x="4686300" y="3375660"/>
          <a:ext cx="1813560" cy="1905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endParaRPr lang="en-GB" sz="1100"/>
        </a:p>
      </cdr:txBody>
    </cdr:sp>
  </cdr:relSizeAnchor>
  <cdr:relSizeAnchor xmlns:cdr="http://schemas.openxmlformats.org/drawingml/2006/chartDrawing">
    <cdr:from>
      <cdr:x>0.74033</cdr:x>
      <cdr:y>0.89909</cdr:y>
    </cdr:from>
    <cdr:to>
      <cdr:x>0.95925</cdr:x>
      <cdr:y>0.97128</cdr:y>
    </cdr:to>
    <cdr:sp macro="" textlink="">
      <cdr:nvSpPr>
        <cdr:cNvPr id="5" name="TextBox 4"/>
        <cdr:cNvSpPr txBox="1"/>
      </cdr:nvSpPr>
      <cdr:spPr>
        <a:xfrm xmlns:a="http://schemas.openxmlformats.org/drawingml/2006/main">
          <a:off x="6432830" y="4549350"/>
          <a:ext cx="1902275" cy="36527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GB" sz="1600" dirty="0"/>
            <a:t>Transfer </a:t>
          </a:r>
          <a:r>
            <a:rPr lang="en-GB" sz="1600" dirty="0" smtClean="0"/>
            <a:t>emissions</a:t>
          </a:r>
          <a:r>
            <a:rPr lang="en-GB" sz="1600" baseline="0" dirty="0" smtClean="0"/>
            <a:t> </a:t>
          </a:r>
          <a:endParaRPr lang="en-GB" sz="1600" dirty="0"/>
        </a:p>
      </cdr:txBody>
    </cdr:sp>
  </cdr:relSizeAnchor>
  <cdr:relSizeAnchor xmlns:cdr="http://schemas.openxmlformats.org/drawingml/2006/chartDrawing">
    <cdr:from>
      <cdr:x>0.01106</cdr:x>
      <cdr:y>0.03492</cdr:y>
    </cdr:from>
    <cdr:to>
      <cdr:x>0.09393</cdr:x>
      <cdr:y>0.10607</cdr:y>
    </cdr:to>
    <cdr:sp macro="" textlink="">
      <cdr:nvSpPr>
        <cdr:cNvPr id="6" name="TextBox 5"/>
        <cdr:cNvSpPr txBox="1"/>
      </cdr:nvSpPr>
      <cdr:spPr>
        <a:xfrm xmlns:a="http://schemas.openxmlformats.org/drawingml/2006/main">
          <a:off x="96126" y="176678"/>
          <a:ext cx="720080" cy="36004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endParaRPr lang="en-GB" sz="1100" dirty="0"/>
        </a:p>
      </cdr:txBody>
    </cdr:sp>
  </cdr:relSizeAnchor>
</c:userShapes>
</file>

<file path=ppt/media/image1.png>
</file>

<file path=ppt/media/image2.png>
</file>

<file path=ppt/media/image3.png>
</file>

<file path=ppt/media/image4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C20580D-0AD0-4BF8-B3BB-FC07F138B3B6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ED98-993B-4F06-B4A4-04E8FB016B75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4409663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Specific</a:t>
            </a:r>
            <a:r>
              <a:rPr lang="en-GB" baseline="0" dirty="0" smtClean="0"/>
              <a:t> issue: interactions b/w instruments and intl. trade 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0DED98-993B-4F06-B4A4-04E8FB016B75}" type="slidenum">
              <a:rPr lang="en-GB" smtClean="0"/>
              <a:t>1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9883865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0DED98-993B-4F06-B4A4-04E8FB016B75}" type="slidenum">
              <a:rPr lang="en-GB" smtClean="0"/>
              <a:t>2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4009465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0DED98-993B-4F06-B4A4-04E8FB016B75}" type="slidenum">
              <a:rPr lang="en-GB" smtClean="0"/>
              <a:t>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2575331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0DED98-993B-4F06-B4A4-04E8FB016B75}" type="slidenum">
              <a:rPr lang="en-GB" smtClean="0"/>
              <a:t>4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9965222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0DED98-993B-4F06-B4A4-04E8FB016B75}" type="slidenum">
              <a:rPr lang="en-GB" smtClean="0"/>
              <a:t>5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2592552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0DED98-993B-4F06-B4A4-04E8FB016B75}" type="slidenum">
              <a:rPr lang="en-GB" smtClean="0"/>
              <a:t>6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5468493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0DED98-993B-4F06-B4A4-04E8FB016B75}" type="slidenum">
              <a:rPr lang="en-GB" smtClean="0"/>
              <a:t>7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7894764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0DED98-993B-4F06-B4A4-04E8FB016B75}" type="slidenum">
              <a:rPr lang="en-GB" smtClean="0"/>
              <a:t>8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3679357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0DED98-993B-4F06-B4A4-04E8FB016B75}" type="slidenum">
              <a:rPr lang="en-GB" smtClean="0"/>
              <a:t>10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6785754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51049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386776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013872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1556792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992625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7377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78515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215558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3568" y="2492896"/>
            <a:ext cx="3308176" cy="34892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60032" y="2492896"/>
            <a:ext cx="3466728" cy="3705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51553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741759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endParaRPr lang="en-US" dirty="0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7584" y="2564903"/>
            <a:ext cx="3669804" cy="3561259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74176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endParaRPr lang="en-US" dirty="0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32040" y="2564903"/>
            <a:ext cx="3754760" cy="35612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775452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3528" y="1628800"/>
            <a:ext cx="8229600" cy="1143000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931841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783646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60032" y="278681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55976" y="1700808"/>
            <a:ext cx="4330824" cy="442535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3568" y="1700808"/>
            <a:ext cx="2781945" cy="442535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327870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99592" y="1628800"/>
            <a:ext cx="7704856" cy="331236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835020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71634" y="3469534"/>
            <a:ext cx="3251941" cy="3388466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484784"/>
            <a:ext cx="8229600" cy="7829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7619" y="2492896"/>
            <a:ext cx="7499176" cy="36332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85A338-8059-478D-BAF3-B2C3BBCE5AEB}" type="datetimeFigureOut">
              <a:rPr lang="en-GB" smtClean="0"/>
              <a:t>05/11/2015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A47D72-C3DA-46CD-AA3B-04F156C69C80}" type="slidenum">
              <a:rPr lang="en-GB" smtClean="0"/>
              <a:t>‹#›</a:t>
            </a:fld>
            <a:endParaRPr lang="en-GB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1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9553" y="356932"/>
            <a:ext cx="2808311" cy="86029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264579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3.png"/><Relationship Id="rId4" Type="http://schemas.openxmlformats.org/officeDocument/2006/relationships/oleObject" Target="../embeddings/oleObject1.bin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ctsd.org/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4" Type="http://schemas.openxmlformats.org/officeDocument/2006/relationships/hyperlink" Target="mailto:shawkins@ictsd.ch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lobalcarbonatlas.org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jp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globalcarbonatlas.org/" TargetMode="Externa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772816"/>
            <a:ext cx="7704856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3600" b="1" dirty="0" smtClean="0"/>
              <a:t>Trade Interactions of Consumption-related </a:t>
            </a:r>
            <a:r>
              <a:rPr lang="en-GB" sz="3600" b="1" dirty="0"/>
              <a:t>C</a:t>
            </a:r>
            <a:r>
              <a:rPr lang="en-GB" sz="3600" b="1" dirty="0" smtClean="0"/>
              <a:t>limate </a:t>
            </a:r>
            <a:r>
              <a:rPr lang="en-GB" sz="3600" b="1" dirty="0"/>
              <a:t>P</a:t>
            </a:r>
            <a:r>
              <a:rPr lang="en-GB" sz="3600" b="1" dirty="0" smtClean="0"/>
              <a:t>olicy Instruments</a:t>
            </a:r>
            <a:endParaRPr lang="en-GB" sz="3600" b="1" dirty="0"/>
          </a:p>
          <a:p>
            <a:endParaRPr lang="en-GB" altLang="en-US" sz="2400" b="1" dirty="0" smtClean="0"/>
          </a:p>
          <a:p>
            <a:r>
              <a:rPr lang="en-GB" altLang="en-US" sz="2000" dirty="0" smtClean="0"/>
              <a:t>Carbon-CAP stakeholder workshop, 11 November 2015, Beijing, China</a:t>
            </a:r>
          </a:p>
          <a:p>
            <a:endParaRPr lang="en-GB" altLang="en-US" sz="2400" b="1" dirty="0"/>
          </a:p>
          <a:p>
            <a:r>
              <a:rPr lang="en-GB" altLang="en-US" sz="2000" dirty="0" smtClean="0"/>
              <a:t>Sonja Hawkins, International Centre for Trade and Sustainable Development (ICTSD)</a:t>
            </a:r>
            <a:endParaRPr lang="en-GB" altLang="en-US" sz="2000" dirty="0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 dirty="0"/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73461323"/>
              </p:ext>
            </p:extLst>
          </p:nvPr>
        </p:nvGraphicFramePr>
        <p:xfrm>
          <a:off x="755576" y="5018211"/>
          <a:ext cx="1656184" cy="13506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254" r:id="rId4" imgW="3147333" imgH="2567619" progId="MSPhotoEd.3">
                  <p:embed/>
                </p:oleObj>
              </mc:Choice>
              <mc:Fallback>
                <p:oleObj r:id="rId4" imgW="3147333" imgH="2567619" progId="MSPhotoEd.3">
                  <p:embed/>
                  <p:pic>
                    <p:nvPicPr>
                      <p:cNvPr id="0" name="Objec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55576" y="5018211"/>
                        <a:ext cx="1656184" cy="1350675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2616270" y="5827799"/>
            <a:ext cx="571695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b="1" dirty="0" smtClean="0">
                <a:solidFill>
                  <a:schemeClr val="tx2"/>
                </a:solidFill>
              </a:rPr>
              <a:t>GLOBAL PLATFORM ON CLIMATE CHANGE, TRADE &amp; SUSTAINABLE ENERGY</a:t>
            </a:r>
          </a:p>
          <a:p>
            <a:r>
              <a:rPr lang="en-GB" sz="1400" b="1" dirty="0" smtClean="0">
                <a:solidFill>
                  <a:schemeClr val="tx2"/>
                </a:solidFill>
              </a:rPr>
              <a:t>www.ictsd.org</a:t>
            </a:r>
            <a:endParaRPr lang="en-GB" sz="14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50564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67544" y="1988840"/>
            <a:ext cx="8352927" cy="3456384"/>
          </a:xfrm>
        </p:spPr>
        <p:txBody>
          <a:bodyPr/>
          <a:lstStyle/>
          <a:p>
            <a:pPr marL="0" indent="0" algn="ctr">
              <a:buNone/>
            </a:pPr>
            <a:r>
              <a:rPr lang="en-GB" dirty="0" smtClean="0"/>
              <a:t>Thank you for your attention</a:t>
            </a:r>
          </a:p>
          <a:p>
            <a:pPr marL="0" indent="0" algn="ctr">
              <a:buNone/>
            </a:pPr>
            <a:endParaRPr lang="en-GB" dirty="0" smtClean="0"/>
          </a:p>
          <a:p>
            <a:pPr marL="0" indent="0" algn="ctr">
              <a:buNone/>
            </a:pPr>
            <a:r>
              <a:rPr lang="en-GB" sz="2400" dirty="0" smtClean="0"/>
              <a:t>Sonja Hawkins (ICTSD)</a:t>
            </a:r>
          </a:p>
          <a:p>
            <a:pPr marL="0" indent="0" algn="ctr">
              <a:buNone/>
            </a:pPr>
            <a:r>
              <a:rPr lang="en-GB" sz="2400" dirty="0" smtClean="0">
                <a:hlinkClick r:id="rId3"/>
              </a:rPr>
              <a:t>www.ictsd.org</a:t>
            </a:r>
            <a:endParaRPr lang="en-GB" sz="2400" dirty="0" smtClean="0"/>
          </a:p>
          <a:p>
            <a:pPr marL="0" indent="0" algn="ctr">
              <a:buNone/>
            </a:pPr>
            <a:r>
              <a:rPr lang="en-GB" sz="2400" dirty="0" smtClean="0">
                <a:hlinkClick r:id="rId4"/>
              </a:rPr>
              <a:t>shawkins@ictsd.ch</a:t>
            </a:r>
            <a:r>
              <a:rPr lang="en-GB" sz="2400" dirty="0" smtClean="0"/>
              <a:t> </a:t>
            </a: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24954232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635896" y="136721"/>
            <a:ext cx="5760640" cy="1296144"/>
          </a:xfrm>
        </p:spPr>
        <p:txBody>
          <a:bodyPr>
            <a:noAutofit/>
          </a:bodyPr>
          <a:lstStyle/>
          <a:p>
            <a:pPr algn="l"/>
            <a:r>
              <a:rPr lang="en-GB" sz="3600" dirty="0" smtClean="0"/>
              <a:t>¼ of emissions embedded in international trade</a:t>
            </a:r>
            <a:endParaRPr lang="en-GB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67544" y="1988840"/>
            <a:ext cx="8352927" cy="3456384"/>
          </a:xfrm>
        </p:spPr>
        <p:txBody>
          <a:bodyPr/>
          <a:lstStyle/>
          <a:p>
            <a:pPr marL="0" indent="0">
              <a:buNone/>
            </a:pPr>
            <a:endParaRPr lang="en-GB" dirty="0" smtClean="0"/>
          </a:p>
          <a:p>
            <a:pPr marL="0" indent="0">
              <a:buNone/>
            </a:pPr>
            <a:endParaRPr lang="en-GB" dirty="0"/>
          </a:p>
        </p:txBody>
      </p:sp>
      <p:sp>
        <p:nvSpPr>
          <p:cNvPr id="6" name="TextBox 5"/>
          <p:cNvSpPr txBox="1"/>
          <p:nvPr/>
        </p:nvSpPr>
        <p:spPr>
          <a:xfrm>
            <a:off x="494656" y="6482625"/>
            <a:ext cx="68794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i="1" dirty="0"/>
              <a:t>Source: Copyright Global Carbon Atlas, </a:t>
            </a:r>
            <a:r>
              <a:rPr lang="en-GB" sz="1400" i="1" u="sng" dirty="0">
                <a:hlinkClick r:id="rId3"/>
              </a:rPr>
              <a:t>www.globalcarbonatlas.org</a:t>
            </a:r>
            <a:endParaRPr lang="en-GB" sz="1400" dirty="0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304" y="1569585"/>
            <a:ext cx="8058689" cy="484936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778873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491880" y="199664"/>
            <a:ext cx="5904656" cy="1176028"/>
          </a:xfrm>
        </p:spPr>
        <p:txBody>
          <a:bodyPr>
            <a:noAutofit/>
          </a:bodyPr>
          <a:lstStyle/>
          <a:p>
            <a:pPr algn="l"/>
            <a:r>
              <a:rPr lang="en-GB" sz="3200" dirty="0" smtClean="0"/>
              <a:t>China and EU emissions in 2012</a:t>
            </a:r>
            <a:endParaRPr lang="en-GB" sz="32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67544" y="1772816"/>
            <a:ext cx="8352927" cy="4680520"/>
          </a:xfrm>
        </p:spPr>
        <p:txBody>
          <a:bodyPr/>
          <a:lstStyle/>
          <a:p>
            <a:pPr marL="0" indent="0">
              <a:buNone/>
            </a:pPr>
            <a:endParaRPr lang="en-GB" dirty="0" smtClean="0"/>
          </a:p>
          <a:p>
            <a:pPr marL="0" indent="0">
              <a:buNone/>
            </a:pPr>
            <a:endParaRPr lang="en-GB" dirty="0"/>
          </a:p>
        </p:txBody>
      </p:sp>
      <p:graphicFrame>
        <p:nvGraphicFramePr>
          <p:cNvPr id="11" name="Chart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98320167"/>
              </p:ext>
            </p:extLst>
          </p:nvPr>
        </p:nvGraphicFramePr>
        <p:xfrm>
          <a:off x="227402" y="1380114"/>
          <a:ext cx="8689195" cy="50599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Rectangle 11"/>
          <p:cNvSpPr/>
          <p:nvPr/>
        </p:nvSpPr>
        <p:spPr>
          <a:xfrm>
            <a:off x="579694" y="6419847"/>
            <a:ext cx="590465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1400" i="1" dirty="0" smtClean="0"/>
              <a:t>Data from </a:t>
            </a:r>
            <a:r>
              <a:rPr lang="en-GB" sz="1400" i="1" dirty="0"/>
              <a:t>Global Carbon Atlas, </a:t>
            </a:r>
            <a:r>
              <a:rPr lang="en-GB" sz="1400" i="1" u="sng" dirty="0">
                <a:hlinkClick r:id="rId4"/>
              </a:rPr>
              <a:t>www.globalcarbonatlas.org</a:t>
            </a:r>
            <a:endParaRPr lang="en-GB" sz="1400" dirty="0"/>
          </a:p>
        </p:txBody>
      </p:sp>
      <p:sp>
        <p:nvSpPr>
          <p:cNvPr id="2" name="Rectangle 1"/>
          <p:cNvSpPr/>
          <p:nvPr/>
        </p:nvSpPr>
        <p:spPr>
          <a:xfrm>
            <a:off x="174999" y="1498528"/>
            <a:ext cx="80938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dirty="0" err="1"/>
              <a:t>MtCO</a:t>
            </a:r>
            <a:r>
              <a:rPr lang="en-GB" dirty="0">
                <a:latin typeface="Calibri" panose="020F0502020204030204" pitchFamily="34" charset="0"/>
              </a:rPr>
              <a:t>₂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897070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707904" y="160585"/>
            <a:ext cx="5760640" cy="1296144"/>
          </a:xfrm>
        </p:spPr>
        <p:txBody>
          <a:bodyPr>
            <a:noAutofit/>
          </a:bodyPr>
          <a:lstStyle/>
          <a:p>
            <a:pPr algn="l"/>
            <a:r>
              <a:rPr lang="en-GB" sz="3600" dirty="0" smtClean="0"/>
              <a:t>Consumption-based climate policy instruments</a:t>
            </a:r>
            <a:endParaRPr lang="en-GB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67544" y="1988840"/>
            <a:ext cx="8352927" cy="4176464"/>
          </a:xfrm>
        </p:spPr>
        <p:txBody>
          <a:bodyPr>
            <a:normAutofit lnSpcReduction="10000"/>
          </a:bodyPr>
          <a:lstStyle/>
          <a:p>
            <a:pPr>
              <a:buFontTx/>
              <a:buChar char="-"/>
            </a:pPr>
            <a:r>
              <a:rPr lang="en-GB" sz="2800" dirty="0" smtClean="0"/>
              <a:t>Address embedded carbon and role of consumption as a driver of emissions</a:t>
            </a:r>
          </a:p>
          <a:p>
            <a:pPr marL="0" indent="0">
              <a:buNone/>
            </a:pPr>
            <a:endParaRPr lang="en-GB" sz="2800" dirty="0" smtClean="0"/>
          </a:p>
          <a:p>
            <a:pPr>
              <a:buFontTx/>
              <a:buChar char="-"/>
            </a:pPr>
            <a:r>
              <a:rPr lang="en-GB" sz="2800" dirty="0" smtClean="0"/>
              <a:t>Responsibility for extra-territorial emissions</a:t>
            </a:r>
          </a:p>
          <a:p>
            <a:pPr marL="0" indent="0">
              <a:buNone/>
            </a:pPr>
            <a:endParaRPr lang="en-GB" sz="2800" dirty="0" smtClean="0"/>
          </a:p>
          <a:p>
            <a:pPr>
              <a:buFontTx/>
              <a:buChar char="-"/>
            </a:pPr>
            <a:r>
              <a:rPr lang="en-GB" sz="2800" dirty="0" smtClean="0"/>
              <a:t>Opportunity for cooperation between producing and consuming countries</a:t>
            </a:r>
          </a:p>
          <a:p>
            <a:pPr marL="0" indent="0">
              <a:buNone/>
            </a:pPr>
            <a:endParaRPr lang="en-GB" sz="2800" dirty="0" smtClean="0"/>
          </a:p>
          <a:p>
            <a:pPr>
              <a:buFontTx/>
              <a:buChar char="-"/>
            </a:pPr>
            <a:r>
              <a:rPr lang="en-GB" sz="2800" dirty="0" smtClean="0"/>
              <a:t>Consider interactions with trade</a:t>
            </a:r>
          </a:p>
          <a:p>
            <a:pPr marL="0" indent="0">
              <a:buNone/>
            </a:pPr>
            <a:endParaRPr lang="en-GB" sz="2800" dirty="0" smtClean="0"/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247576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635896" y="140786"/>
            <a:ext cx="5760640" cy="1296144"/>
          </a:xfrm>
        </p:spPr>
        <p:txBody>
          <a:bodyPr>
            <a:noAutofit/>
          </a:bodyPr>
          <a:lstStyle/>
          <a:p>
            <a:pPr algn="l"/>
            <a:r>
              <a:rPr lang="en-GB" sz="3800" dirty="0" smtClean="0"/>
              <a:t>Trade and climate change</a:t>
            </a:r>
            <a:endParaRPr lang="en-GB" sz="38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67544" y="1571400"/>
            <a:ext cx="8352927" cy="5025951"/>
          </a:xfrm>
        </p:spPr>
        <p:txBody>
          <a:bodyPr/>
          <a:lstStyle/>
          <a:p>
            <a:pPr marL="0" indent="0">
              <a:buNone/>
            </a:pPr>
            <a:r>
              <a:rPr lang="en-GB" sz="2600" b="1" dirty="0"/>
              <a:t>UNFCCC Art. </a:t>
            </a:r>
            <a:r>
              <a:rPr lang="en-GB" sz="2600" b="1" dirty="0" smtClean="0"/>
              <a:t>3.5:</a:t>
            </a:r>
          </a:p>
          <a:p>
            <a:pPr marL="0" indent="0">
              <a:buNone/>
            </a:pPr>
            <a:r>
              <a:rPr lang="en-GB" sz="2600" i="1" dirty="0" smtClean="0"/>
              <a:t>“Measures </a:t>
            </a:r>
            <a:r>
              <a:rPr lang="en-GB" sz="2600" i="1" dirty="0"/>
              <a:t>taken to combat climate change, including unilateral ones, should not constitute a means of arbitrary or unjustifiable discrimination or a disguised restriction on international </a:t>
            </a:r>
            <a:r>
              <a:rPr lang="en-GB" sz="2600" i="1" dirty="0" smtClean="0"/>
              <a:t>trade.”</a:t>
            </a:r>
          </a:p>
          <a:p>
            <a:pPr marL="0" indent="0">
              <a:buNone/>
            </a:pPr>
            <a:endParaRPr lang="en-GB" sz="2800" i="1" dirty="0"/>
          </a:p>
          <a:p>
            <a:pPr marL="0" indent="0">
              <a:buNone/>
            </a:pPr>
            <a:r>
              <a:rPr lang="en-GB" sz="2600" b="1" dirty="0" smtClean="0"/>
              <a:t>Preamble </a:t>
            </a:r>
            <a:r>
              <a:rPr lang="en-GB" sz="2600" b="1" dirty="0"/>
              <a:t>Marrakesh </a:t>
            </a:r>
            <a:r>
              <a:rPr lang="en-GB" sz="2600" b="1" dirty="0" smtClean="0"/>
              <a:t>Agreement (WTO):</a:t>
            </a:r>
            <a:endParaRPr lang="en-GB" sz="2600" b="1" i="1" dirty="0"/>
          </a:p>
          <a:p>
            <a:pPr marL="0" indent="0">
              <a:buNone/>
            </a:pPr>
            <a:r>
              <a:rPr lang="en-GB" sz="2600" i="1" dirty="0"/>
              <a:t>“…while allowing for the optimal use of the world’s resources in accordance with the objective of sustainable development, seeking both to protect and preserve the environment…”</a:t>
            </a:r>
          </a:p>
          <a:p>
            <a:pPr marL="0" indent="0">
              <a:buNone/>
            </a:pPr>
            <a:endParaRPr lang="en-GB" sz="2800" i="1" dirty="0" smtClean="0"/>
          </a:p>
          <a:p>
            <a:pPr marL="0" indent="0">
              <a:buNone/>
            </a:pPr>
            <a:endParaRPr lang="en-GB" i="1" dirty="0"/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45871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923928" y="158156"/>
            <a:ext cx="5760640" cy="1296144"/>
          </a:xfrm>
        </p:spPr>
        <p:txBody>
          <a:bodyPr>
            <a:noAutofit/>
          </a:bodyPr>
          <a:lstStyle/>
          <a:p>
            <a:pPr algn="l"/>
            <a:r>
              <a:rPr lang="en-GB" sz="3800" dirty="0" smtClean="0"/>
              <a:t>Trade dimensions</a:t>
            </a:r>
            <a:endParaRPr lang="en-GB" sz="3800" dirty="0"/>
          </a:p>
        </p:txBody>
      </p:sp>
      <p:sp>
        <p:nvSpPr>
          <p:cNvPr id="2" name="Oval 1"/>
          <p:cNvSpPr/>
          <p:nvPr/>
        </p:nvSpPr>
        <p:spPr>
          <a:xfrm>
            <a:off x="611560" y="1700808"/>
            <a:ext cx="3528392" cy="1512168"/>
          </a:xfrm>
          <a:prstGeom prst="ellipse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2800" dirty="0" smtClean="0"/>
              <a:t>Trade Law</a:t>
            </a:r>
            <a:endParaRPr lang="en-GB" sz="2800" dirty="0"/>
          </a:p>
        </p:txBody>
      </p:sp>
      <p:sp>
        <p:nvSpPr>
          <p:cNvPr id="6" name="Oval 5"/>
          <p:cNvSpPr/>
          <p:nvPr/>
        </p:nvSpPr>
        <p:spPr>
          <a:xfrm>
            <a:off x="583777" y="4025479"/>
            <a:ext cx="3528392" cy="1512168"/>
          </a:xfrm>
          <a:prstGeom prst="ellipse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2800" dirty="0" smtClean="0"/>
              <a:t>Spillover effects on trade</a:t>
            </a:r>
            <a:endParaRPr lang="en-GB" sz="2800" dirty="0"/>
          </a:p>
        </p:txBody>
      </p:sp>
      <p:sp>
        <p:nvSpPr>
          <p:cNvPr id="7" name="Right Arrow 6"/>
          <p:cNvSpPr/>
          <p:nvPr/>
        </p:nvSpPr>
        <p:spPr>
          <a:xfrm>
            <a:off x="4283968" y="2276872"/>
            <a:ext cx="1440160" cy="360040"/>
          </a:xfrm>
          <a:prstGeom prst="right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9" name="TextBox 8"/>
          <p:cNvSpPr txBox="1"/>
          <p:nvPr/>
        </p:nvSpPr>
        <p:spPr>
          <a:xfrm>
            <a:off x="5868145" y="1875037"/>
            <a:ext cx="3168352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200" dirty="0" smtClean="0"/>
              <a:t>- A lot of space</a:t>
            </a:r>
          </a:p>
          <a:p>
            <a:r>
              <a:rPr lang="en-GB" sz="2200" dirty="0" smtClean="0"/>
              <a:t>- Does not trump climate</a:t>
            </a:r>
          </a:p>
          <a:p>
            <a:r>
              <a:rPr lang="en-GB" sz="2200" dirty="0" smtClean="0"/>
              <a:t>- Respect key principles </a:t>
            </a:r>
            <a:endParaRPr lang="en-GB" sz="2200" dirty="0"/>
          </a:p>
        </p:txBody>
      </p:sp>
      <p:sp>
        <p:nvSpPr>
          <p:cNvPr id="11" name="Right Arrow 10"/>
          <p:cNvSpPr/>
          <p:nvPr/>
        </p:nvSpPr>
        <p:spPr>
          <a:xfrm>
            <a:off x="4283969" y="3840814"/>
            <a:ext cx="1440160" cy="360040"/>
          </a:xfrm>
          <a:prstGeom prst="right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2" name="Right Arrow 11"/>
          <p:cNvSpPr/>
          <p:nvPr/>
        </p:nvSpPr>
        <p:spPr>
          <a:xfrm>
            <a:off x="4283969" y="4596898"/>
            <a:ext cx="1440159" cy="360040"/>
          </a:xfrm>
          <a:prstGeom prst="right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3" name="Right Arrow 12"/>
          <p:cNvSpPr/>
          <p:nvPr/>
        </p:nvSpPr>
        <p:spPr>
          <a:xfrm>
            <a:off x="4283968" y="5352982"/>
            <a:ext cx="1440160" cy="360040"/>
          </a:xfrm>
          <a:prstGeom prst="right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4" name="TextBox 13"/>
          <p:cNvSpPr txBox="1"/>
          <p:nvPr/>
        </p:nvSpPr>
        <p:spPr>
          <a:xfrm>
            <a:off x="6067727" y="3805390"/>
            <a:ext cx="288032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200" dirty="0" smtClean="0"/>
              <a:t>Indirect (trade flows)</a:t>
            </a:r>
            <a:endParaRPr lang="en-GB" sz="2200" dirty="0"/>
          </a:p>
        </p:txBody>
      </p:sp>
      <p:sp>
        <p:nvSpPr>
          <p:cNvPr id="15" name="TextBox 14"/>
          <p:cNvSpPr txBox="1"/>
          <p:nvPr/>
        </p:nvSpPr>
        <p:spPr>
          <a:xfrm>
            <a:off x="6067727" y="4482785"/>
            <a:ext cx="293414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200" dirty="0" smtClean="0"/>
              <a:t>Direct (market access / equal treatment)</a:t>
            </a:r>
            <a:endParaRPr lang="en-GB" sz="2200" dirty="0"/>
          </a:p>
        </p:txBody>
      </p:sp>
      <p:sp>
        <p:nvSpPr>
          <p:cNvPr id="16" name="TextBox 15"/>
          <p:cNvSpPr txBox="1"/>
          <p:nvPr/>
        </p:nvSpPr>
        <p:spPr>
          <a:xfrm>
            <a:off x="6084168" y="5352982"/>
            <a:ext cx="2592288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200" dirty="0" smtClean="0"/>
              <a:t>Positive or negative</a:t>
            </a:r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4560310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779912" y="113638"/>
            <a:ext cx="5760640" cy="1296144"/>
          </a:xfrm>
        </p:spPr>
        <p:txBody>
          <a:bodyPr>
            <a:noAutofit/>
          </a:bodyPr>
          <a:lstStyle/>
          <a:p>
            <a:pPr algn="l"/>
            <a:r>
              <a:rPr lang="en-GB" sz="3800" dirty="0" smtClean="0"/>
              <a:t>Indirect trade impacts</a:t>
            </a:r>
            <a:endParaRPr lang="en-GB" sz="3800" dirty="0"/>
          </a:p>
        </p:txBody>
      </p:sp>
      <p:graphicFrame>
        <p:nvGraphicFramePr>
          <p:cNvPr id="2" name="Content Placeholder 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47733766"/>
              </p:ext>
            </p:extLst>
          </p:nvPr>
        </p:nvGraphicFramePr>
        <p:xfrm>
          <a:off x="107504" y="1268760"/>
          <a:ext cx="8928992" cy="172878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71836" y="3140968"/>
            <a:ext cx="8352928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200" b="1" dirty="0" smtClean="0"/>
              <a:t>Some instruments would only cause indirect trade impacts. Ex:</a:t>
            </a:r>
          </a:p>
          <a:p>
            <a:endParaRPr lang="en-GB" sz="2200" b="1" dirty="0"/>
          </a:p>
          <a:p>
            <a:pPr marL="285750" indent="-285750">
              <a:buFontTx/>
              <a:buChar char="-"/>
            </a:pPr>
            <a:r>
              <a:rPr lang="en-GB" sz="2200" dirty="0" smtClean="0"/>
              <a:t>Waste and recycling instruments</a:t>
            </a:r>
          </a:p>
          <a:p>
            <a:endParaRPr lang="en-GB" sz="2200" dirty="0" smtClean="0"/>
          </a:p>
          <a:p>
            <a:pPr marL="285750" indent="-285750">
              <a:buFontTx/>
              <a:buChar char="-"/>
            </a:pPr>
            <a:r>
              <a:rPr lang="en-GB" sz="2200" dirty="0" smtClean="0"/>
              <a:t>Infrastructure improvements</a:t>
            </a:r>
          </a:p>
          <a:p>
            <a:endParaRPr lang="en-GB" sz="2200" dirty="0" smtClean="0"/>
          </a:p>
          <a:p>
            <a:pPr marL="285750" indent="-285750">
              <a:buFontTx/>
              <a:buChar char="-"/>
            </a:pPr>
            <a:r>
              <a:rPr lang="en-GB" sz="2200" dirty="0" smtClean="0"/>
              <a:t>Information campaigns</a:t>
            </a:r>
          </a:p>
          <a:p>
            <a:endParaRPr lang="en-GB" sz="2200" dirty="0" smtClean="0"/>
          </a:p>
          <a:p>
            <a:pPr marL="285750" indent="-285750">
              <a:buFontTx/>
              <a:buChar char="-"/>
            </a:pPr>
            <a:r>
              <a:rPr lang="en-GB" sz="2200" dirty="0" smtClean="0"/>
              <a:t>Benchmarked carbon-intensive charge</a:t>
            </a:r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27972897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779912" y="53916"/>
            <a:ext cx="5760640" cy="1296144"/>
          </a:xfrm>
        </p:spPr>
        <p:txBody>
          <a:bodyPr>
            <a:noAutofit/>
          </a:bodyPr>
          <a:lstStyle/>
          <a:p>
            <a:pPr algn="l"/>
            <a:r>
              <a:rPr lang="en-GB" sz="3800" dirty="0"/>
              <a:t>D</a:t>
            </a:r>
            <a:r>
              <a:rPr lang="en-GB" sz="3800" dirty="0" smtClean="0"/>
              <a:t>irect trade impacts</a:t>
            </a:r>
            <a:endParaRPr lang="en-GB" sz="3800" dirty="0"/>
          </a:p>
        </p:txBody>
      </p:sp>
      <p:graphicFrame>
        <p:nvGraphicFramePr>
          <p:cNvPr id="2" name="Content Placeholder 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85466882"/>
              </p:ext>
            </p:extLst>
          </p:nvPr>
        </p:nvGraphicFramePr>
        <p:xfrm>
          <a:off x="179512" y="1409329"/>
          <a:ext cx="8784976" cy="93909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251520" y="2646204"/>
            <a:ext cx="8352928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b="1" dirty="0" smtClean="0"/>
              <a:t>Some instruments could also cause direct trade impacts. Ex:</a:t>
            </a:r>
          </a:p>
          <a:p>
            <a:endParaRPr lang="en-GB" sz="2000" dirty="0"/>
          </a:p>
          <a:p>
            <a:pPr marL="285750" indent="-285750">
              <a:buFontTx/>
              <a:buChar char="-"/>
            </a:pPr>
            <a:r>
              <a:rPr lang="en-GB" sz="2000" dirty="0" smtClean="0"/>
              <a:t>Regulatory standards / Carbon labelling</a:t>
            </a:r>
          </a:p>
          <a:p>
            <a:endParaRPr lang="en-GB" sz="2000" dirty="0" smtClean="0"/>
          </a:p>
          <a:p>
            <a:pPr marL="285750" indent="-285750">
              <a:buFontTx/>
              <a:buChar char="-"/>
            </a:pPr>
            <a:r>
              <a:rPr lang="en-GB" sz="2000" dirty="0" smtClean="0"/>
              <a:t>Voluntary supply chain requirements</a:t>
            </a:r>
          </a:p>
          <a:p>
            <a:endParaRPr lang="en-GB" sz="2000" dirty="0" smtClean="0"/>
          </a:p>
          <a:p>
            <a:pPr marL="285750" indent="-285750">
              <a:buFontTx/>
              <a:buChar char="-"/>
            </a:pPr>
            <a:r>
              <a:rPr lang="en-GB" sz="2000" dirty="0" smtClean="0"/>
              <a:t>Carbon embodied charge</a:t>
            </a:r>
          </a:p>
          <a:p>
            <a:endParaRPr lang="en-GB" sz="2000" dirty="0" smtClean="0"/>
          </a:p>
          <a:p>
            <a:pPr marL="285750" indent="-285750">
              <a:buFontTx/>
              <a:buChar char="-"/>
            </a:pPr>
            <a:r>
              <a:rPr lang="en-GB" sz="2000" dirty="0" smtClean="0"/>
              <a:t>Subsidies / </a:t>
            </a:r>
            <a:r>
              <a:rPr lang="en-GB" sz="2000" dirty="0"/>
              <a:t>P</a:t>
            </a:r>
            <a:r>
              <a:rPr lang="en-GB" sz="2000" dirty="0" smtClean="0"/>
              <a:t>roduct </a:t>
            </a:r>
            <a:r>
              <a:rPr lang="en-GB" sz="2000" dirty="0"/>
              <a:t>tax incentives </a:t>
            </a:r>
            <a:r>
              <a:rPr lang="en-GB" sz="2000" dirty="0" smtClean="0"/>
              <a:t>/ Preferential </a:t>
            </a:r>
            <a:r>
              <a:rPr lang="en-GB" sz="2000" dirty="0"/>
              <a:t>finance terms</a:t>
            </a:r>
            <a:endParaRPr lang="en-GB" sz="2000" dirty="0" smtClean="0"/>
          </a:p>
          <a:p>
            <a:endParaRPr lang="en-GB" sz="2000" dirty="0" smtClean="0"/>
          </a:p>
          <a:p>
            <a:pPr marL="285750" indent="-285750">
              <a:buFontTx/>
              <a:buChar char="-"/>
            </a:pPr>
            <a:r>
              <a:rPr lang="en-GB" sz="2000" dirty="0" smtClean="0"/>
              <a:t>Government procurement / Approved technology lists</a:t>
            </a:r>
          </a:p>
          <a:p>
            <a:endParaRPr lang="en-GB" sz="2000" dirty="0" smtClean="0"/>
          </a:p>
          <a:p>
            <a:pPr marL="285750" indent="-285750">
              <a:buFontTx/>
              <a:buChar char="-"/>
            </a:pPr>
            <a:r>
              <a:rPr lang="en-GB" sz="2000" dirty="0" smtClean="0"/>
              <a:t>Product bans</a:t>
            </a:r>
            <a:endParaRPr lang="en-GB" sz="2000" dirty="0"/>
          </a:p>
        </p:txBody>
      </p:sp>
    </p:spTree>
    <p:extLst>
      <p:ext uri="{BB962C8B-B14F-4D97-AF65-F5344CB8AC3E}">
        <p14:creationId xmlns:p14="http://schemas.microsoft.com/office/powerpoint/2010/main" val="32541584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772816"/>
            <a:ext cx="8640960" cy="496855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sz="2800" dirty="0"/>
              <a:t>Consider potential trade </a:t>
            </a:r>
            <a:r>
              <a:rPr lang="en-GB" sz="2800" dirty="0" smtClean="0"/>
              <a:t>impacts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GB" sz="2400" dirty="0">
                <a:latin typeface="Calibri" panose="020F0502020204030204" pitchFamily="34" charset="0"/>
              </a:rPr>
              <a:t>C</a:t>
            </a:r>
            <a:r>
              <a:rPr lang="en-GB" sz="2400" dirty="0" smtClean="0"/>
              <a:t>areful design and implementation can limit adverse direct      trade impacts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GB" sz="2400" dirty="0" smtClean="0"/>
              <a:t>But do not rule out promising instruments</a:t>
            </a:r>
          </a:p>
          <a:p>
            <a:pPr marL="0" indent="0">
              <a:buNone/>
            </a:pPr>
            <a:r>
              <a:rPr lang="en-GB" sz="2600" dirty="0" smtClean="0"/>
              <a:t> </a:t>
            </a:r>
          </a:p>
          <a:p>
            <a:pPr marL="0" indent="0">
              <a:buNone/>
            </a:pPr>
            <a:r>
              <a:rPr lang="en-GB" sz="2600" dirty="0" smtClean="0"/>
              <a:t>Remember</a:t>
            </a:r>
            <a:endParaRPr lang="en-GB" sz="2600" dirty="0"/>
          </a:p>
          <a:p>
            <a:pPr>
              <a:buFont typeface="Wingdings" panose="05000000000000000000" pitchFamily="2" charset="2"/>
              <a:buChar char="Ø"/>
            </a:pPr>
            <a:r>
              <a:rPr lang="en-GB" sz="2400" dirty="0" smtClean="0"/>
              <a:t>Not designed to specifically target imports, also affect domestic products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GB" sz="2400" dirty="0" smtClean="0"/>
              <a:t>Not only negative, can also create trade opportunities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GB" sz="2400" dirty="0" smtClean="0"/>
              <a:t>Opportunity for cooperation</a:t>
            </a:r>
          </a:p>
          <a:p>
            <a:pPr>
              <a:buFontTx/>
              <a:buChar char="-"/>
            </a:pPr>
            <a:endParaRPr lang="en-GB" dirty="0" smtClean="0"/>
          </a:p>
          <a:p>
            <a:pPr>
              <a:buFontTx/>
              <a:buChar char="-"/>
            </a:pPr>
            <a:endParaRPr lang="en-GB" dirty="0"/>
          </a:p>
        </p:txBody>
      </p:sp>
      <p:sp>
        <p:nvSpPr>
          <p:cNvPr id="4" name="TextBox 3"/>
          <p:cNvSpPr txBox="1"/>
          <p:nvPr/>
        </p:nvSpPr>
        <p:spPr>
          <a:xfrm>
            <a:off x="3923928" y="476672"/>
            <a:ext cx="482453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Concluding remarks</a:t>
            </a:r>
            <a:endParaRPr lang="en-GB" sz="4000" dirty="0"/>
          </a:p>
        </p:txBody>
      </p:sp>
    </p:spTree>
    <p:extLst>
      <p:ext uri="{BB962C8B-B14F-4D97-AF65-F5344CB8AC3E}">
        <p14:creationId xmlns:p14="http://schemas.microsoft.com/office/powerpoint/2010/main" val="18922606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4903</TotalTime>
  <Words>394</Words>
  <Application>Microsoft Office PowerPoint</Application>
  <PresentationFormat>On-screen Show (4:3)</PresentationFormat>
  <Paragraphs>94</Paragraphs>
  <Slides>10</Slides>
  <Notes>9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Calibri</vt:lpstr>
      <vt:lpstr>Wingdings</vt:lpstr>
      <vt:lpstr>Office Theme</vt:lpstr>
      <vt:lpstr>MSPhotoEd.3</vt:lpstr>
      <vt:lpstr>PowerPoint Presentation</vt:lpstr>
      <vt:lpstr>¼ of emissions embedded in international trade</vt:lpstr>
      <vt:lpstr>China and EU emissions in 2012</vt:lpstr>
      <vt:lpstr>Consumption-based climate policy instruments</vt:lpstr>
      <vt:lpstr>Trade and climate change</vt:lpstr>
      <vt:lpstr>Trade dimensions</vt:lpstr>
      <vt:lpstr>Indirect trade impacts</vt:lpstr>
      <vt:lpstr>Direct trade impacts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EA</dc:creator>
  <cp:lastModifiedBy>Sonja Hawkins</cp:lastModifiedBy>
  <cp:revision>115</cp:revision>
  <dcterms:created xsi:type="dcterms:W3CDTF">2014-03-18T16:43:43Z</dcterms:created>
  <dcterms:modified xsi:type="dcterms:W3CDTF">2015-11-05T09:36:30Z</dcterms:modified>
</cp:coreProperties>
</file>

<file path=docProps/thumbnail.jpeg>
</file>