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441" r:id="rId3"/>
    <p:sldId id="473" r:id="rId4"/>
    <p:sldId id="466" r:id="rId5"/>
    <p:sldId id="442" r:id="rId6"/>
    <p:sldId id="452" r:id="rId7"/>
    <p:sldId id="455" r:id="rId8"/>
    <p:sldId id="456" r:id="rId9"/>
    <p:sldId id="457" r:id="rId10"/>
    <p:sldId id="458" r:id="rId11"/>
    <p:sldId id="459" r:id="rId12"/>
    <p:sldId id="460" r:id="rId13"/>
    <p:sldId id="461" r:id="rId14"/>
    <p:sldId id="462" r:id="rId15"/>
    <p:sldId id="467" r:id="rId16"/>
    <p:sldId id="468" r:id="rId17"/>
    <p:sldId id="469" r:id="rId18"/>
    <p:sldId id="470" r:id="rId19"/>
    <p:sldId id="471" r:id="rId20"/>
    <p:sldId id="472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36" autoAdjust="0"/>
    <p:restoredTop sz="89336" autoAdjust="0"/>
  </p:normalViewPr>
  <p:slideViewPr>
    <p:cSldViewPr>
      <p:cViewPr>
        <p:scale>
          <a:sx n="66" d="100"/>
          <a:sy n="66" d="100"/>
        </p:scale>
        <p:origin x="-2122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2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2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6F1036-9C38-41BD-ADD5-C8A9EAB094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31589-1894-4D1E-A6D4-BF6157903E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B6D8B-551D-4BB8-8C5A-B1FBD1C8570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22FA3-C335-4E06-BA97-A3506C0B89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BAE15-E9F4-47B8-94A0-48E78B2E81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019BA-4127-4DD2-8423-3C30173A0F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BBC9A-5E7B-4698-B5F8-FAAB87F921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7B79F-EB9A-45FB-A881-A83C5AE3E0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3EC6-46F1-4257-B906-B526BE01C7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74B82-65DA-4A09-A8BA-56DAAAFEFD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60CD4-7424-47D2-9BB5-5A50F13CE3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2E253-FD2C-4670-9876-43C2657E4F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41D5B00-7E5F-465F-8364-899E3E8906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769209" y="785813"/>
            <a:ext cx="531190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altLang="zh-CN" sz="2000" dirty="0">
              <a:solidFill>
                <a:srgbClr val="FFCC00"/>
              </a:solidFill>
            </a:endParaRPr>
          </a:p>
          <a:p>
            <a:pPr algn="ctr"/>
            <a:r>
              <a:rPr lang="zh-CN" altLang="en-US" b="1" dirty="0">
                <a:solidFill>
                  <a:srgbClr val="FFCC00"/>
                </a:solidFill>
              </a:rPr>
              <a:t>终端消费品碳含量</a:t>
            </a:r>
            <a:r>
              <a:rPr lang="zh-CN" altLang="en-US" b="1" dirty="0" smtClean="0">
                <a:solidFill>
                  <a:srgbClr val="FFCC00"/>
                </a:solidFill>
              </a:rPr>
              <a:t>研究</a:t>
            </a:r>
            <a:endParaRPr lang="en-US" altLang="zh-CN" b="1" dirty="0" smtClean="0">
              <a:solidFill>
                <a:srgbClr val="FFCC00"/>
              </a:solidFill>
            </a:endParaRPr>
          </a:p>
          <a:p>
            <a:pPr algn="ctr"/>
            <a:r>
              <a:rPr lang="en-US" altLang="zh-CN" b="1" dirty="0" smtClean="0">
                <a:solidFill>
                  <a:srgbClr val="FFCC00"/>
                </a:solidFill>
              </a:rPr>
              <a:t>Embodied Carbon in Consumer Goods</a:t>
            </a:r>
          </a:p>
          <a:p>
            <a:pPr algn="ctr"/>
            <a:endParaRPr lang="en-US" altLang="zh-CN" b="1" dirty="0">
              <a:solidFill>
                <a:srgbClr val="FFCC00"/>
              </a:solidFill>
            </a:endParaRPr>
          </a:p>
          <a:p>
            <a:pPr algn="ctr"/>
            <a:r>
              <a:rPr lang="en-US" altLang="zh-CN" b="1" dirty="0" smtClean="0">
                <a:solidFill>
                  <a:srgbClr val="FFCC00"/>
                </a:solidFill>
              </a:rPr>
              <a:t>For Carbon </a:t>
            </a:r>
            <a:r>
              <a:rPr lang="en-US" altLang="zh-CN" b="1" dirty="0" err="1" smtClean="0">
                <a:solidFill>
                  <a:srgbClr val="FFCC00"/>
                </a:solidFill>
              </a:rPr>
              <a:t>Labelling</a:t>
            </a:r>
            <a:endParaRPr lang="en-US" altLang="zh-CN" b="1" dirty="0">
              <a:solidFill>
                <a:srgbClr val="FFCC00"/>
              </a:solidFill>
            </a:endParaRPr>
          </a:p>
          <a:p>
            <a:pPr algn="ctr"/>
            <a:endParaRPr lang="en-US" altLang="zh-CN" dirty="0">
              <a:solidFill>
                <a:srgbClr val="FFCC00"/>
              </a:solidFill>
            </a:endParaRPr>
          </a:p>
          <a:p>
            <a:pPr algn="ctr"/>
            <a:endParaRPr lang="en-US" altLang="zh-CN" dirty="0">
              <a:solidFill>
                <a:srgbClr val="FFCC00"/>
              </a:solidFill>
            </a:endParaRPr>
          </a:p>
          <a:p>
            <a:pPr algn="ctr"/>
            <a:r>
              <a:rPr lang="en-US" altLang="zh-CN" dirty="0" smtClean="0">
                <a:solidFill>
                  <a:srgbClr val="FFCC00"/>
                </a:solidFill>
              </a:rPr>
              <a:t>Jiang </a:t>
            </a:r>
            <a:r>
              <a:rPr lang="en-US" altLang="zh-CN" dirty="0" err="1" smtClean="0">
                <a:solidFill>
                  <a:srgbClr val="FFCC00"/>
                </a:solidFill>
              </a:rPr>
              <a:t>Kejun</a:t>
            </a:r>
            <a:endParaRPr lang="en-US" altLang="zh-CN" dirty="0">
              <a:solidFill>
                <a:srgbClr val="FFCC00"/>
              </a:solidFill>
            </a:endParaRPr>
          </a:p>
          <a:p>
            <a:pPr algn="ctr"/>
            <a:r>
              <a:rPr lang="en-US" altLang="zh-CN" sz="2000" dirty="0">
                <a:solidFill>
                  <a:srgbClr val="FFCC00"/>
                </a:solidFill>
              </a:rPr>
              <a:t> </a:t>
            </a:r>
            <a:r>
              <a:rPr lang="en-US" altLang="zh-CN" sz="2000" dirty="0" smtClean="0">
                <a:solidFill>
                  <a:srgbClr val="FFCC00"/>
                </a:solidFill>
              </a:rPr>
              <a:t>Energy Research Institute</a:t>
            </a:r>
            <a:endParaRPr lang="en-US" altLang="zh-CN" sz="2000" dirty="0">
              <a:solidFill>
                <a:srgbClr val="FFCC00"/>
              </a:solidFill>
            </a:endParaRPr>
          </a:p>
          <a:p>
            <a:pPr algn="ctr"/>
            <a:r>
              <a:rPr lang="zh-CN" altLang="en-US" sz="2000" dirty="0" smtClean="0">
                <a:solidFill>
                  <a:srgbClr val="FFCC00"/>
                </a:solidFill>
              </a:rPr>
              <a:t>姜克隽</a:t>
            </a:r>
            <a:endParaRPr lang="en-US" altLang="zh-CN" sz="2000" dirty="0" smtClean="0">
              <a:solidFill>
                <a:srgbClr val="FFCC00"/>
              </a:solidFill>
            </a:endParaRPr>
          </a:p>
          <a:p>
            <a:pPr algn="ctr"/>
            <a:endParaRPr lang="en-US" altLang="zh-CN" sz="2000" dirty="0">
              <a:solidFill>
                <a:srgbClr val="FFCC00"/>
              </a:solidFill>
            </a:endParaRPr>
          </a:p>
          <a:p>
            <a:pPr algn="ctr"/>
            <a:endParaRPr lang="zh-CN" altLang="en-US" sz="2000" dirty="0">
              <a:solidFill>
                <a:srgbClr val="FFCC00"/>
              </a:solidFill>
            </a:endParaRPr>
          </a:p>
          <a:p>
            <a:pPr algn="ctr"/>
            <a:r>
              <a:rPr lang="zh-CN" altLang="en-US" sz="2000" dirty="0">
                <a:solidFill>
                  <a:srgbClr val="FFCC00"/>
                </a:solidFill>
              </a:rPr>
              <a:t> 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3714750" y="4500563"/>
            <a:ext cx="14668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rgbClr val="FFCC00"/>
                </a:solidFill>
              </a:rPr>
              <a:t>能源研究所</a:t>
            </a:r>
          </a:p>
          <a:p>
            <a:pPr algn="ctr"/>
            <a:endParaRPr lang="zh-CN" altLang="en-US" sz="2000">
              <a:solidFill>
                <a:srgbClr val="FFCC00"/>
              </a:solidFill>
            </a:endParaRPr>
          </a:p>
          <a:p>
            <a:pPr algn="ctr"/>
            <a:endParaRPr lang="zh-CN" altLang="en-US" sz="2000">
              <a:solidFill>
                <a:srgbClr val="FFCC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946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A4</a:t>
            </a:r>
            <a:r>
              <a:rPr lang="zh-CN" altLang="en-US">
                <a:solidFill>
                  <a:schemeClr val="bg1"/>
                </a:solidFill>
              </a:rPr>
              <a:t> 纸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一张</a:t>
            </a:r>
            <a:r>
              <a:rPr lang="en-US" altLang="zh-CN">
                <a:solidFill>
                  <a:schemeClr val="bg1"/>
                </a:solidFill>
              </a:rPr>
              <a:t>A4</a:t>
            </a:r>
            <a:r>
              <a:rPr lang="zh-CN" altLang="en-US">
                <a:solidFill>
                  <a:schemeClr val="bg1"/>
                </a:solidFill>
              </a:rPr>
              <a:t>纸：</a:t>
            </a:r>
            <a:r>
              <a:rPr lang="en-US" altLang="zh-CN">
                <a:solidFill>
                  <a:schemeClr val="bg1"/>
                </a:solidFill>
              </a:rPr>
              <a:t>4.98</a:t>
            </a:r>
            <a:r>
              <a:rPr lang="zh-CN" altLang="en-US">
                <a:solidFill>
                  <a:schemeClr val="bg1"/>
                </a:solidFill>
              </a:rPr>
              <a:t>克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复印纸</a:t>
            </a:r>
            <a:r>
              <a:rPr lang="en-US" altLang="zh-CN">
                <a:solidFill>
                  <a:schemeClr val="bg1"/>
                </a:solidFill>
              </a:rPr>
              <a:t>CO2</a:t>
            </a:r>
            <a:r>
              <a:rPr lang="zh-CN" altLang="en-US">
                <a:solidFill>
                  <a:schemeClr val="bg1"/>
                </a:solidFill>
              </a:rPr>
              <a:t>排放量 ：</a:t>
            </a:r>
            <a:r>
              <a:rPr lang="en-US" altLang="zh-CN">
                <a:solidFill>
                  <a:schemeClr val="bg1"/>
                </a:solidFill>
              </a:rPr>
              <a:t>1890kg/</a:t>
            </a:r>
            <a:r>
              <a:rPr lang="zh-CN" altLang="en-US">
                <a:solidFill>
                  <a:schemeClr val="bg1"/>
                </a:solidFill>
              </a:rPr>
              <a:t>吨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一张</a:t>
            </a:r>
            <a:r>
              <a:rPr lang="en-US" altLang="zh-CN">
                <a:solidFill>
                  <a:schemeClr val="bg1"/>
                </a:solidFill>
              </a:rPr>
              <a:t>A4</a:t>
            </a:r>
            <a:r>
              <a:rPr lang="zh-CN" altLang="en-US">
                <a:solidFill>
                  <a:schemeClr val="bg1"/>
                </a:solidFill>
              </a:rPr>
              <a:t>纸</a:t>
            </a:r>
            <a:r>
              <a:rPr lang="en-US" altLang="zh-CN">
                <a:solidFill>
                  <a:schemeClr val="bg1"/>
                </a:solidFill>
              </a:rPr>
              <a:t>CO2</a:t>
            </a:r>
            <a:r>
              <a:rPr lang="zh-CN" altLang="en-US">
                <a:solidFill>
                  <a:schemeClr val="bg1"/>
                </a:solidFill>
              </a:rPr>
              <a:t>排放量：</a:t>
            </a:r>
            <a:r>
              <a:rPr lang="en-US" altLang="zh-CN">
                <a:solidFill>
                  <a:schemeClr val="bg1"/>
                </a:solidFill>
              </a:rPr>
              <a:t>9.41</a:t>
            </a:r>
            <a:r>
              <a:rPr lang="zh-CN" altLang="en-US">
                <a:solidFill>
                  <a:schemeClr val="bg1"/>
                </a:solidFill>
              </a:rPr>
              <a:t>克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714375"/>
            <a:ext cx="8462962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714500"/>
            <a:ext cx="869473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25"/>
            <a:ext cx="8888413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42938" y="1000125"/>
            <a:ext cx="6340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一些国家和地区对复印纸制定的环境标志标准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326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洗衣粉、洗衣液和肥皂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洗衣粉综合能耗：</a:t>
            </a:r>
            <a:r>
              <a:rPr lang="en-US" altLang="zh-CN">
                <a:solidFill>
                  <a:schemeClr val="bg1"/>
                </a:solidFill>
              </a:rPr>
              <a:t>280kgce/</a:t>
            </a:r>
            <a:r>
              <a:rPr lang="zh-CN" altLang="en-US">
                <a:solidFill>
                  <a:schemeClr val="bg1"/>
                </a:solidFill>
              </a:rPr>
              <a:t>吨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洗衣液综合能耗：</a:t>
            </a:r>
            <a:r>
              <a:rPr lang="en-US" altLang="zh-CN">
                <a:solidFill>
                  <a:schemeClr val="bg1"/>
                </a:solidFill>
              </a:rPr>
              <a:t>5kgce/</a:t>
            </a:r>
            <a:r>
              <a:rPr lang="zh-CN" altLang="en-US">
                <a:solidFill>
                  <a:schemeClr val="bg1"/>
                </a:solidFill>
              </a:rPr>
              <a:t>吨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肥皂粉综合能耗：</a:t>
            </a:r>
            <a:r>
              <a:rPr lang="en-US" altLang="zh-CN">
                <a:solidFill>
                  <a:schemeClr val="bg1"/>
                </a:solidFill>
              </a:rPr>
              <a:t>280kgce/</a:t>
            </a:r>
            <a:r>
              <a:rPr lang="zh-CN" altLang="en-US">
                <a:solidFill>
                  <a:schemeClr val="bg1"/>
                </a:solidFill>
              </a:rPr>
              <a:t>吨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642938" y="1000125"/>
            <a:ext cx="3570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乙烯生产过程物料平衡图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571625"/>
            <a:ext cx="838358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塑料能耗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塑料原料生产的载能量为：</a:t>
            </a:r>
            <a:r>
              <a:rPr lang="en-US" altLang="zh-CN">
                <a:solidFill>
                  <a:schemeClr val="bg1"/>
                </a:solidFill>
              </a:rPr>
              <a:t>1.602kgce/t</a:t>
            </a:r>
          </a:p>
          <a:p>
            <a:r>
              <a:rPr lang="zh-CN" altLang="en-US">
                <a:solidFill>
                  <a:schemeClr val="bg1"/>
                </a:solidFill>
              </a:rPr>
              <a:t>塑料制品生产过程的载能量：</a:t>
            </a:r>
            <a:r>
              <a:rPr lang="en-US" altLang="zh-CN">
                <a:solidFill>
                  <a:schemeClr val="bg1"/>
                </a:solidFill>
              </a:rPr>
              <a:t>383kgce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108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塑料袋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塑料袋重量：</a:t>
            </a:r>
            <a:r>
              <a:rPr lang="en-US" altLang="zh-CN">
                <a:solidFill>
                  <a:schemeClr val="bg1"/>
                </a:solidFill>
              </a:rPr>
              <a:t>0.05292g</a:t>
            </a:r>
          </a:p>
          <a:p>
            <a:r>
              <a:rPr lang="zh-CN" altLang="en-US">
                <a:solidFill>
                  <a:schemeClr val="bg1"/>
                </a:solidFill>
              </a:rPr>
              <a:t>印刷制袋一体机：</a:t>
            </a:r>
            <a:r>
              <a:rPr lang="en-US" altLang="zh-CN">
                <a:solidFill>
                  <a:schemeClr val="bg1"/>
                </a:solidFill>
              </a:rPr>
              <a:t>400W</a:t>
            </a:r>
          </a:p>
          <a:p>
            <a:r>
              <a:rPr lang="zh-CN" altLang="en-US">
                <a:solidFill>
                  <a:schemeClr val="bg1"/>
                </a:solidFill>
              </a:rPr>
              <a:t>塑料袋制造能耗：</a:t>
            </a:r>
            <a:r>
              <a:rPr lang="en-US" altLang="zh-CN">
                <a:solidFill>
                  <a:schemeClr val="bg1"/>
                </a:solidFill>
              </a:rPr>
              <a:t>0.137Wh/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塑料袋原料碳含量：</a:t>
            </a:r>
            <a:r>
              <a:rPr lang="en-US" altLang="zh-CN">
                <a:solidFill>
                  <a:schemeClr val="bg1"/>
                </a:solidFill>
              </a:rPr>
              <a:t>0.2864gCO2/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塑料袋制造碳排放：</a:t>
            </a:r>
            <a:r>
              <a:rPr lang="en-US" altLang="zh-CN">
                <a:solidFill>
                  <a:schemeClr val="bg1"/>
                </a:solidFill>
              </a:rPr>
              <a:t>0.111gCO2 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塑料袋碳含量：</a:t>
            </a:r>
            <a:r>
              <a:rPr lang="en-US" altLang="zh-CN">
                <a:solidFill>
                  <a:schemeClr val="bg1"/>
                </a:solidFill>
              </a:rPr>
              <a:t>0.397gCO2 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203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一次性塑料杯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塑料杯重量：</a:t>
            </a:r>
            <a:r>
              <a:rPr lang="en-US" altLang="zh-CN">
                <a:solidFill>
                  <a:schemeClr val="bg1"/>
                </a:solidFill>
              </a:rPr>
              <a:t>2g</a:t>
            </a:r>
          </a:p>
          <a:p>
            <a:r>
              <a:rPr lang="zh-CN" altLang="en-US">
                <a:solidFill>
                  <a:schemeClr val="bg1"/>
                </a:solidFill>
              </a:rPr>
              <a:t>加热额定功率 ：</a:t>
            </a:r>
            <a:r>
              <a:rPr lang="en-US" altLang="zh-CN">
                <a:solidFill>
                  <a:schemeClr val="bg1"/>
                </a:solidFill>
              </a:rPr>
              <a:t>38kW</a:t>
            </a:r>
          </a:p>
          <a:p>
            <a:r>
              <a:rPr lang="zh-CN" altLang="en-US">
                <a:solidFill>
                  <a:schemeClr val="bg1"/>
                </a:solidFill>
              </a:rPr>
              <a:t>主机额定功率</a:t>
            </a:r>
            <a:r>
              <a:rPr lang="en-US" altLang="zh-CN">
                <a:solidFill>
                  <a:schemeClr val="bg1"/>
                </a:solidFill>
              </a:rPr>
              <a:t>:</a:t>
            </a:r>
            <a:r>
              <a:rPr lang="zh-CN" altLang="en-US">
                <a:solidFill>
                  <a:schemeClr val="bg1"/>
                </a:solidFill>
              </a:rPr>
              <a:t>    </a:t>
            </a:r>
            <a:r>
              <a:rPr lang="en-US" altLang="zh-CN">
                <a:solidFill>
                  <a:schemeClr val="bg1"/>
                </a:solidFill>
              </a:rPr>
              <a:t>5.5kW</a:t>
            </a:r>
          </a:p>
          <a:p>
            <a:r>
              <a:rPr lang="zh-CN" altLang="en-US">
                <a:solidFill>
                  <a:schemeClr val="bg1"/>
                </a:solidFill>
              </a:rPr>
              <a:t>塑料杯制造能耗：</a:t>
            </a:r>
            <a:r>
              <a:rPr lang="en-US" altLang="zh-CN">
                <a:solidFill>
                  <a:schemeClr val="bg1"/>
                </a:solidFill>
              </a:rPr>
              <a:t>0.029kWh/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塑料杯原料碳含量：</a:t>
            </a:r>
            <a:r>
              <a:rPr lang="en-US" altLang="zh-CN">
                <a:solidFill>
                  <a:schemeClr val="bg1"/>
                </a:solidFill>
              </a:rPr>
              <a:t>10.82gCO2/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塑料杯制造碳排放：</a:t>
            </a:r>
            <a:r>
              <a:rPr lang="en-US" altLang="zh-CN">
                <a:solidFill>
                  <a:schemeClr val="bg1"/>
                </a:solidFill>
              </a:rPr>
              <a:t>53.8CO2 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塑料杯碳含量：</a:t>
            </a:r>
            <a:r>
              <a:rPr lang="en-US" altLang="zh-CN">
                <a:solidFill>
                  <a:schemeClr val="bg1"/>
                </a:solidFill>
              </a:rPr>
              <a:t>64.62gCO2 /</a:t>
            </a:r>
            <a:r>
              <a:rPr lang="zh-CN" altLang="en-US">
                <a:solidFill>
                  <a:schemeClr val="bg1"/>
                </a:solidFill>
              </a:rPr>
              <a:t>个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108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洗衣粉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生产能耗：</a:t>
            </a:r>
            <a:r>
              <a:rPr lang="en-US" altLang="zh-CN">
                <a:solidFill>
                  <a:schemeClr val="bg1"/>
                </a:solidFill>
              </a:rPr>
              <a:t>280kgce/</a:t>
            </a:r>
            <a:r>
              <a:rPr lang="zh-CN" altLang="en-US">
                <a:solidFill>
                  <a:schemeClr val="bg1"/>
                </a:solidFill>
              </a:rPr>
              <a:t>吨</a:t>
            </a:r>
            <a:endParaRPr lang="en-US" altLang="zh-CN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原料：</a:t>
            </a:r>
            <a:endParaRPr lang="en-US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十二烷基硫酸钠：</a:t>
            </a:r>
            <a:r>
              <a:rPr lang="en-US" altLang="zh-CN">
                <a:solidFill>
                  <a:schemeClr val="bg1"/>
                </a:solidFill>
              </a:rPr>
              <a:t>	4kg</a:t>
            </a:r>
          </a:p>
          <a:p>
            <a:r>
              <a:rPr lang="zh-CN" altLang="en-US">
                <a:solidFill>
                  <a:schemeClr val="bg1"/>
                </a:solidFill>
              </a:rPr>
              <a:t>三聚磷酸钠</a:t>
            </a:r>
            <a:r>
              <a:rPr lang="en-US" altLang="zh-CN">
                <a:solidFill>
                  <a:schemeClr val="bg1"/>
                </a:solidFill>
              </a:rPr>
              <a:t>:		6kg</a:t>
            </a:r>
          </a:p>
          <a:p>
            <a:r>
              <a:rPr lang="zh-CN" altLang="en-US">
                <a:solidFill>
                  <a:schemeClr val="bg1"/>
                </a:solidFill>
              </a:rPr>
              <a:t>纯碱</a:t>
            </a:r>
            <a:r>
              <a:rPr lang="en-US" altLang="zh-CN">
                <a:solidFill>
                  <a:schemeClr val="bg1"/>
                </a:solidFill>
              </a:rPr>
              <a:t>:			25kg</a:t>
            </a:r>
          </a:p>
          <a:p>
            <a:r>
              <a:rPr lang="zh-CN" altLang="en-US">
                <a:solidFill>
                  <a:schemeClr val="bg1"/>
                </a:solidFill>
              </a:rPr>
              <a:t>元明粉</a:t>
            </a:r>
            <a:r>
              <a:rPr lang="en-US" altLang="zh-CN">
                <a:solidFill>
                  <a:schemeClr val="bg1"/>
                </a:solidFill>
              </a:rPr>
              <a:t>: 		50kg</a:t>
            </a:r>
          </a:p>
          <a:p>
            <a:r>
              <a:rPr lang="zh-CN" altLang="en-US">
                <a:solidFill>
                  <a:schemeClr val="bg1"/>
                </a:solidFill>
              </a:rPr>
              <a:t>一般用水：</a:t>
            </a:r>
            <a:r>
              <a:rPr lang="en-US" altLang="zh-CN">
                <a:solidFill>
                  <a:schemeClr val="bg1"/>
                </a:solidFill>
              </a:rPr>
              <a:t>		10-15kg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7571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 i="1" dirty="0">
                <a:solidFill>
                  <a:srgbClr val="FFFF66"/>
                </a:solidFill>
              </a:rPr>
              <a:t>终端</a:t>
            </a:r>
            <a:r>
              <a:rPr lang="zh-CN" altLang="en-US" b="1" i="1" dirty="0" smtClean="0">
                <a:solidFill>
                  <a:srgbClr val="FFFF66"/>
                </a:solidFill>
              </a:rPr>
              <a:t>消费品 </a:t>
            </a:r>
            <a:r>
              <a:rPr lang="en-US" altLang="zh-CN" b="1" i="1" dirty="0" smtClean="0">
                <a:solidFill>
                  <a:srgbClr val="FFFF66"/>
                </a:solidFill>
              </a:rPr>
              <a:t>Goods for consumer selected for the study	</a:t>
            </a:r>
            <a:endParaRPr lang="en-US" b="1" i="1" dirty="0">
              <a:solidFill>
                <a:srgbClr val="FFFF66"/>
              </a:solidFill>
              <a:ea typeface="MS PGothic" pitchFamily="34" charset="-128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1828800"/>
            <a:ext cx="7391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zh-CN">
                <a:solidFill>
                  <a:schemeClr val="bg1"/>
                </a:solidFill>
              </a:rPr>
              <a:t>	Bottle water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Boiling water for drinking from taped water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Tissues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Canned Milk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A4 duplication paper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Paper cup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Plastic cup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Glass cup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China cup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laundry detergents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en-GB" altLang="zh-CN">
                <a:solidFill>
                  <a:schemeClr val="bg1"/>
                </a:solidFill>
              </a:rPr>
              <a:t>	Soap</a:t>
            </a:r>
            <a:endParaRPr lang="en-US" altLang="ja-JP">
              <a:solidFill>
                <a:schemeClr val="bg1"/>
              </a:solidFill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其他研究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石家庄市区居民碳足迹研究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en-US" altLang="zh-CN">
                <a:solidFill>
                  <a:schemeClr val="bg1"/>
                </a:solidFill>
              </a:rPr>
              <a:t>WRI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Carbon</a:t>
            </a:r>
            <a:r>
              <a:rPr lang="zh-CN" altLang="en-US">
                <a:solidFill>
                  <a:schemeClr val="bg1"/>
                </a:solidFill>
              </a:rPr>
              <a:t> </a:t>
            </a:r>
            <a:r>
              <a:rPr lang="en-US" altLang="zh-CN">
                <a:solidFill>
                  <a:schemeClr val="bg1"/>
                </a:solidFill>
              </a:rPr>
              <a:t>Protocol</a:t>
            </a:r>
          </a:p>
          <a:p>
            <a:r>
              <a:rPr lang="zh-CN" altLang="en-US">
                <a:solidFill>
                  <a:schemeClr val="bg1"/>
                </a:solidFill>
              </a:rPr>
              <a:t>大宗贸易品碳含量对比分析</a:t>
            </a:r>
            <a:endParaRPr lang="en-US" altLang="zh-CN">
              <a:solidFill>
                <a:schemeClr val="bg1"/>
              </a:solidFill>
            </a:endParaRPr>
          </a:p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17525" y="4778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altLang="zh-CN">
              <a:latin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741488" y="4116388"/>
            <a:ext cx="5181600" cy="896937"/>
          </a:xfrm>
          <a:prstGeom prst="rect">
            <a:avLst/>
          </a:prstGeom>
          <a:solidFill>
            <a:srgbClr val="33CCCC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692275" y="3098800"/>
            <a:ext cx="5137150" cy="793750"/>
          </a:xfrm>
          <a:prstGeom prst="rect">
            <a:avLst/>
          </a:prstGeom>
          <a:solidFill>
            <a:srgbClr val="33CCCC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720850" y="2178050"/>
            <a:ext cx="5137150" cy="674688"/>
          </a:xfrm>
          <a:prstGeom prst="rect">
            <a:avLst/>
          </a:prstGeom>
          <a:solidFill>
            <a:srgbClr val="33CCCC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720850" y="958850"/>
            <a:ext cx="5181600" cy="990600"/>
          </a:xfrm>
          <a:prstGeom prst="rect">
            <a:avLst/>
          </a:prstGeom>
          <a:solidFill>
            <a:srgbClr val="33CCCC"/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720850" y="806450"/>
            <a:ext cx="5181600" cy="5105400"/>
          </a:xfrm>
          <a:prstGeom prst="rect">
            <a:avLst/>
          </a:prstGeom>
          <a:noFill/>
          <a:ln w="22225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111250" y="150813"/>
            <a:ext cx="614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ja-JP" sz="1800" b="1" i="1">
                <a:solidFill>
                  <a:srgbClr val="99FF33"/>
                </a:solidFill>
                <a:latin typeface="Arial" pitchFamily="34" charset="0"/>
              </a:rPr>
              <a:t>Framework of </a:t>
            </a:r>
            <a:r>
              <a:rPr kumimoji="0" lang="en-US" altLang="zh-CN" sz="1800" b="1" i="1">
                <a:solidFill>
                  <a:srgbClr val="99FF33"/>
                </a:solidFill>
                <a:latin typeface="Arial" pitchFamily="34" charset="0"/>
              </a:rPr>
              <a:t>Integrated Policy Model for China (IPAC)</a:t>
            </a:r>
            <a:endParaRPr kumimoji="0" lang="en-US" altLang="ja-JP" sz="1800" b="1" i="1">
              <a:solidFill>
                <a:srgbClr val="99FF33"/>
              </a:solidFill>
              <a:latin typeface="Arial" pitchFamily="34" charset="0"/>
            </a:endParaRPr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425450" y="552450"/>
            <a:ext cx="80772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7816850" y="642778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800" b="1">
                <a:solidFill>
                  <a:srgbClr val="00CCFF"/>
                </a:solidFill>
                <a:latin typeface="Arial" pitchFamily="34" charset="0"/>
              </a:rPr>
              <a:t>ERI, China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7816850" y="6427788"/>
            <a:ext cx="132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800" b="1">
                <a:solidFill>
                  <a:srgbClr val="00CCFF"/>
                </a:solidFill>
                <a:latin typeface="Arial" pitchFamily="34" charset="0"/>
              </a:rPr>
              <a:t>ERI, China</a:t>
            </a:r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7816850" y="6750050"/>
            <a:ext cx="12954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406650" y="1233488"/>
            <a:ext cx="1323975" cy="376237"/>
          </a:xfrm>
          <a:prstGeom prst="rect">
            <a:avLst/>
          </a:prstGeom>
          <a:solidFill>
            <a:srgbClr val="FF5050"/>
          </a:solidFill>
          <a:ln w="9525">
            <a:solidFill>
              <a:srgbClr val="99FF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IPAC-SGM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084763" y="4187825"/>
            <a:ext cx="1695450" cy="366713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IPAC-AIM/tech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419600" y="2336800"/>
            <a:ext cx="1720850" cy="366713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IPAC-Emission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2555875" y="3213100"/>
            <a:ext cx="3130550" cy="641350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IPAC/Tech(Power/Transport)</a:t>
            </a:r>
          </a:p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IPAC/SE, IPAC/EAlarm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127250" y="2336800"/>
            <a:ext cx="1504950" cy="366713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IPAC-TIMER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1987550" y="4187825"/>
            <a:ext cx="1809750" cy="366713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IPAC/AIM-Local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0" y="889000"/>
            <a:ext cx="23415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Energy demand and supply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Price/investment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Economic impact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Medium/long-term analysis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7086600" y="4038600"/>
            <a:ext cx="20574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Medium/short term analysis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Technology assessment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Detailed technology flow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0" y="4775200"/>
            <a:ext cx="23415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Region analysis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Medium/short analysis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Energy demand and supply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Technology policy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4356100" y="1233488"/>
            <a:ext cx="2416175" cy="376237"/>
          </a:xfrm>
          <a:prstGeom prst="rect">
            <a:avLst/>
          </a:prstGeom>
          <a:solidFill>
            <a:srgbClr val="FF5050"/>
          </a:solidFill>
          <a:ln w="9525">
            <a:solidFill>
              <a:srgbClr val="99FF33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IPAC-AIM/MATERIAL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010400" y="1981200"/>
            <a:ext cx="2341563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Energy demand and supply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Full range emission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Price, resource, technology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Medium-long term analysis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Economic impact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086600" y="762000"/>
            <a:ext cx="23018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Environment industry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Pollutant emission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Medium/long-term analysis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0" y="3352800"/>
            <a:ext cx="21637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Technology development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Environment impact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Technology policy</a:t>
            </a:r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H="1">
            <a:off x="1608138" y="4543425"/>
            <a:ext cx="304800" cy="22860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6740525" y="4476750"/>
            <a:ext cx="457200" cy="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H="1">
            <a:off x="1387475" y="3502025"/>
            <a:ext cx="1211263" cy="130175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 flipH="1">
            <a:off x="1644650" y="2711450"/>
            <a:ext cx="228600" cy="7620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6369050" y="2635250"/>
            <a:ext cx="838200" cy="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 flipV="1">
            <a:off x="6673850" y="1339850"/>
            <a:ext cx="533400" cy="7620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 flipH="1">
            <a:off x="1568450" y="1416050"/>
            <a:ext cx="914400" cy="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3016250" y="1949450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2987675" y="2870200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2987675" y="3933825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 flipV="1">
            <a:off x="5273675" y="2870200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 flipV="1">
            <a:off x="5286375" y="3921125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 flipV="1">
            <a:off x="5302250" y="1949450"/>
            <a:ext cx="0" cy="228600"/>
          </a:xfrm>
          <a:prstGeom prst="line">
            <a:avLst/>
          </a:prstGeom>
          <a:noFill/>
          <a:ln w="476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7286625" y="32829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en-US" altLang="zh-CN">
              <a:latin typeface="Arial" pitchFamily="34" charset="0"/>
            </a:endParaRPr>
          </a:p>
        </p:txBody>
      </p:sp>
      <p:sp>
        <p:nvSpPr>
          <p:cNvPr id="8232" name="Text Box 40"/>
          <p:cNvSpPr txBox="1">
            <a:spLocks noChangeArrowheads="1"/>
          </p:cNvSpPr>
          <p:nvPr/>
        </p:nvSpPr>
        <p:spPr bwMode="auto">
          <a:xfrm>
            <a:off x="2751138" y="5229225"/>
            <a:ext cx="1166812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zh-CN">
                <a:latin typeface="Arial" pitchFamily="34" charset="0"/>
              </a:rPr>
              <a:t>AIM-air</a:t>
            </a:r>
          </a:p>
        </p:txBody>
      </p:sp>
      <p:sp>
        <p:nvSpPr>
          <p:cNvPr id="8233" name="Text Box 41"/>
          <p:cNvSpPr txBox="1">
            <a:spLocks noChangeArrowheads="1"/>
          </p:cNvSpPr>
          <p:nvPr/>
        </p:nvSpPr>
        <p:spPr bwMode="auto">
          <a:xfrm>
            <a:off x="4427538" y="5229225"/>
            <a:ext cx="1828800" cy="45720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altLang="zh-CN">
                <a:latin typeface="Arial" pitchFamily="34" charset="0"/>
              </a:rPr>
              <a:t>IPAC-health</a:t>
            </a:r>
          </a:p>
        </p:txBody>
      </p:sp>
      <p:sp>
        <p:nvSpPr>
          <p:cNvPr id="8234" name="Text Box 42"/>
          <p:cNvSpPr txBox="1">
            <a:spLocks noChangeArrowheads="1"/>
          </p:cNvSpPr>
          <p:nvPr/>
        </p:nvSpPr>
        <p:spPr bwMode="auto">
          <a:xfrm>
            <a:off x="0" y="2122488"/>
            <a:ext cx="2341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Energy demand and supply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Price/investment</a:t>
            </a:r>
          </a:p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Medium/long-term analysis</a:t>
            </a:r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>
            <a:off x="2771775" y="4581525"/>
            <a:ext cx="284163" cy="57150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>
            <a:off x="3894138" y="5457825"/>
            <a:ext cx="533400" cy="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7" name="Line 45"/>
          <p:cNvSpPr>
            <a:spLocks noChangeShapeType="1"/>
          </p:cNvSpPr>
          <p:nvPr/>
        </p:nvSpPr>
        <p:spPr bwMode="auto">
          <a:xfrm flipH="1" flipV="1">
            <a:off x="3276600" y="4652963"/>
            <a:ext cx="236538" cy="576262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 flipV="1">
            <a:off x="5480050" y="3429000"/>
            <a:ext cx="1655763" cy="288925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7235825" y="3213100"/>
            <a:ext cx="2057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kumimoji="0" lang="en-US" altLang="zh-CN" sz="1400">
                <a:solidFill>
                  <a:srgbClr val="FFCC00"/>
                </a:solidFill>
                <a:latin typeface="Arial" pitchFamily="34" charset="0"/>
              </a:rPr>
              <a:t>Short term forecast/ energy early warning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3140075" y="5988050"/>
            <a:ext cx="20177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FF00"/>
                </a:solidFill>
              </a:rPr>
              <a:t>Climate Model</a:t>
            </a:r>
          </a:p>
        </p:txBody>
      </p:sp>
      <p:sp>
        <p:nvSpPr>
          <p:cNvPr id="8241" name="Line 49"/>
          <p:cNvSpPr>
            <a:spLocks noChangeShapeType="1"/>
          </p:cNvSpPr>
          <p:nvPr/>
        </p:nvSpPr>
        <p:spPr bwMode="auto">
          <a:xfrm>
            <a:off x="4067175" y="5949950"/>
            <a:ext cx="0" cy="215900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3541713" y="4619625"/>
            <a:ext cx="1898650" cy="366713"/>
          </a:xfrm>
          <a:prstGeom prst="rect">
            <a:avLst/>
          </a:prstGeom>
          <a:solidFill>
            <a:srgbClr val="FF5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zh-CN" sz="1800">
                <a:solidFill>
                  <a:schemeClr val="bg1"/>
                </a:solidFill>
                <a:latin typeface="Arial" pitchFamily="34" charset="0"/>
              </a:rPr>
              <a:t>IPAC/Gains-Asia</a:t>
            </a:r>
          </a:p>
        </p:txBody>
      </p:sp>
      <p:sp>
        <p:nvSpPr>
          <p:cNvPr id="8243" name="Line 51"/>
          <p:cNvSpPr>
            <a:spLocks noChangeShapeType="1"/>
          </p:cNvSpPr>
          <p:nvPr/>
        </p:nvSpPr>
        <p:spPr bwMode="auto">
          <a:xfrm flipH="1">
            <a:off x="3716338" y="4979988"/>
            <a:ext cx="358775" cy="288925"/>
          </a:xfrm>
          <a:prstGeom prst="line">
            <a:avLst/>
          </a:prstGeom>
          <a:noFill/>
          <a:ln w="44450">
            <a:solidFill>
              <a:srgbClr val="FF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66775" y="460375"/>
            <a:ext cx="44354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58850" y="525463"/>
            <a:ext cx="42497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b="1" i="1">
                <a:solidFill>
                  <a:srgbClr val="FFFF66"/>
                </a:solidFill>
              </a:rPr>
              <a:t>Steel production process in China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03225" y="1128713"/>
            <a:ext cx="8458200" cy="34925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365625" y="1298575"/>
            <a:ext cx="1149350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462463" y="1362075"/>
            <a:ext cx="954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Coke making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5889625" y="1298575"/>
            <a:ext cx="846138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986463" y="1362075"/>
            <a:ext cx="6508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Sintering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127625" y="1984375"/>
            <a:ext cx="1068388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224463" y="2047875"/>
            <a:ext cx="8731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Iron making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6651625" y="1984375"/>
            <a:ext cx="771525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748463" y="2047875"/>
            <a:ext cx="5762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Pig Iron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5280025" y="3051175"/>
            <a:ext cx="915988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5376863" y="3114675"/>
            <a:ext cx="720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Convertor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6575425" y="3051175"/>
            <a:ext cx="1109663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6672263" y="3114675"/>
            <a:ext cx="914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Open Hearth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3298825" y="3051175"/>
            <a:ext cx="1365250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3395663" y="3114675"/>
            <a:ext cx="11699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Electric Furnace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3679825" y="1984375"/>
            <a:ext cx="992188" cy="528638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3952875" y="2047875"/>
            <a:ext cx="4445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Direct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808413" y="2260600"/>
            <a:ext cx="731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Reduction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2384425" y="1755775"/>
            <a:ext cx="798513" cy="74136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2574925" y="1819275"/>
            <a:ext cx="4143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DIOS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2708275" y="2032000"/>
            <a:ext cx="1476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or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2481263" y="2244725"/>
            <a:ext cx="603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COREX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1165225" y="2822575"/>
            <a:ext cx="915988" cy="528638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1290638" y="2886075"/>
            <a:ext cx="6635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Recycled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1458913" y="3098800"/>
            <a:ext cx="327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steel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4518025" y="3813175"/>
            <a:ext cx="739775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4614863" y="3876675"/>
            <a:ext cx="5445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Casting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4518025" y="4346575"/>
            <a:ext cx="758825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>
            <a:off x="4614863" y="4410075"/>
            <a:ext cx="563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Heating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4213225" y="4879975"/>
            <a:ext cx="1439863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4310063" y="4943475"/>
            <a:ext cx="1244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Hot Rolling Steel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4518025" y="5413375"/>
            <a:ext cx="758825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4614863" y="5476875"/>
            <a:ext cx="5635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Heating</a:t>
            </a:r>
            <a:endParaRPr lang="en-US" altLang="zh-CN">
              <a:solidFill>
                <a:srgbClr val="FFFF66"/>
              </a:solidFill>
            </a:endParaRPr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4213225" y="6022975"/>
            <a:ext cx="1519238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4310063" y="6086475"/>
            <a:ext cx="13239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Cool Rolling Steel</a:t>
            </a:r>
            <a:endParaRPr lang="en-US" altLang="zh-CN">
              <a:solidFill>
                <a:srgbClr val="FFFF66"/>
              </a:solidFill>
            </a:endParaRPr>
          </a:p>
        </p:txBody>
      </p:sp>
      <p:grpSp>
        <p:nvGrpSpPr>
          <p:cNvPr id="7207" name="Group 39"/>
          <p:cNvGrpSpPr>
            <a:grpSpLocks/>
          </p:cNvGrpSpPr>
          <p:nvPr/>
        </p:nvGrpSpPr>
        <p:grpSpPr bwMode="auto">
          <a:xfrm>
            <a:off x="4822825" y="1603375"/>
            <a:ext cx="685800" cy="381000"/>
            <a:chOff x="3038" y="1010"/>
            <a:chExt cx="432" cy="240"/>
          </a:xfrm>
        </p:grpSpPr>
        <p:sp>
          <p:nvSpPr>
            <p:cNvPr id="7445" name="Line 40"/>
            <p:cNvSpPr>
              <a:spLocks noChangeShapeType="1"/>
            </p:cNvSpPr>
            <p:nvPr/>
          </p:nvSpPr>
          <p:spPr bwMode="auto">
            <a:xfrm>
              <a:off x="3038" y="1010"/>
              <a:ext cx="380" cy="212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46" name="Freeform 41"/>
            <p:cNvSpPr>
              <a:spLocks/>
            </p:cNvSpPr>
            <p:nvPr/>
          </p:nvSpPr>
          <p:spPr bwMode="auto">
            <a:xfrm>
              <a:off x="3400" y="1193"/>
              <a:ext cx="70" cy="57"/>
            </a:xfrm>
            <a:custGeom>
              <a:avLst/>
              <a:gdLst>
                <a:gd name="T0" fmla="*/ 0 w 70"/>
                <a:gd name="T1" fmla="*/ 55 h 57"/>
                <a:gd name="T2" fmla="*/ 70 w 70"/>
                <a:gd name="T3" fmla="*/ 57 h 57"/>
                <a:gd name="T4" fmla="*/ 31 w 70"/>
                <a:gd name="T5" fmla="*/ 0 h 57"/>
                <a:gd name="T6" fmla="*/ 0 w 70"/>
                <a:gd name="T7" fmla="*/ 55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57"/>
                <a:gd name="T14" fmla="*/ 70 w 70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57">
                  <a:moveTo>
                    <a:pt x="0" y="55"/>
                  </a:moveTo>
                  <a:lnTo>
                    <a:pt x="70" y="57"/>
                  </a:lnTo>
                  <a:lnTo>
                    <a:pt x="31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08" name="Group 42"/>
          <p:cNvGrpSpPr>
            <a:grpSpLocks/>
          </p:cNvGrpSpPr>
          <p:nvPr/>
        </p:nvGrpSpPr>
        <p:grpSpPr bwMode="auto">
          <a:xfrm>
            <a:off x="5737225" y="1603375"/>
            <a:ext cx="533400" cy="381000"/>
            <a:chOff x="3614" y="1010"/>
            <a:chExt cx="336" cy="240"/>
          </a:xfrm>
        </p:grpSpPr>
        <p:sp>
          <p:nvSpPr>
            <p:cNvPr id="7443" name="Line 43"/>
            <p:cNvSpPr>
              <a:spLocks noChangeShapeType="1"/>
            </p:cNvSpPr>
            <p:nvPr/>
          </p:nvSpPr>
          <p:spPr bwMode="auto">
            <a:xfrm flipH="1">
              <a:off x="3662" y="1010"/>
              <a:ext cx="288" cy="206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44" name="Freeform 44"/>
            <p:cNvSpPr>
              <a:spLocks/>
            </p:cNvSpPr>
            <p:nvPr/>
          </p:nvSpPr>
          <p:spPr bwMode="auto">
            <a:xfrm>
              <a:off x="3614" y="1188"/>
              <a:ext cx="68" cy="62"/>
            </a:xfrm>
            <a:custGeom>
              <a:avLst/>
              <a:gdLst>
                <a:gd name="T0" fmla="*/ 32 w 68"/>
                <a:gd name="T1" fmla="*/ 0 h 62"/>
                <a:gd name="T2" fmla="*/ 0 w 68"/>
                <a:gd name="T3" fmla="*/ 62 h 62"/>
                <a:gd name="T4" fmla="*/ 68 w 68"/>
                <a:gd name="T5" fmla="*/ 51 h 62"/>
                <a:gd name="T6" fmla="*/ 32 w 68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62"/>
                <a:gd name="T14" fmla="*/ 68 w 68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62">
                  <a:moveTo>
                    <a:pt x="32" y="0"/>
                  </a:moveTo>
                  <a:lnTo>
                    <a:pt x="0" y="62"/>
                  </a:lnTo>
                  <a:lnTo>
                    <a:pt x="68" y="5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09" name="Group 45"/>
          <p:cNvGrpSpPr>
            <a:grpSpLocks/>
          </p:cNvGrpSpPr>
          <p:nvPr/>
        </p:nvGrpSpPr>
        <p:grpSpPr bwMode="auto">
          <a:xfrm>
            <a:off x="5610225" y="2365375"/>
            <a:ext cx="100013" cy="685800"/>
            <a:chOff x="3534" y="1490"/>
            <a:chExt cx="63" cy="432"/>
          </a:xfrm>
        </p:grpSpPr>
        <p:sp>
          <p:nvSpPr>
            <p:cNvPr id="7441" name="Line 46"/>
            <p:cNvSpPr>
              <a:spLocks noChangeShapeType="1"/>
            </p:cNvSpPr>
            <p:nvPr/>
          </p:nvSpPr>
          <p:spPr bwMode="auto">
            <a:xfrm>
              <a:off x="3566" y="1490"/>
              <a:ext cx="1" cy="372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42" name="Freeform 47"/>
            <p:cNvSpPr>
              <a:spLocks/>
            </p:cNvSpPr>
            <p:nvPr/>
          </p:nvSpPr>
          <p:spPr bwMode="auto">
            <a:xfrm>
              <a:off x="3534" y="1860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0" name="Group 48"/>
          <p:cNvGrpSpPr>
            <a:grpSpLocks/>
          </p:cNvGrpSpPr>
          <p:nvPr/>
        </p:nvGrpSpPr>
        <p:grpSpPr bwMode="auto">
          <a:xfrm>
            <a:off x="4162425" y="2517775"/>
            <a:ext cx="100013" cy="533400"/>
            <a:chOff x="2622" y="1586"/>
            <a:chExt cx="63" cy="336"/>
          </a:xfrm>
        </p:grpSpPr>
        <p:sp>
          <p:nvSpPr>
            <p:cNvPr id="7439" name="Line 49"/>
            <p:cNvSpPr>
              <a:spLocks noChangeShapeType="1"/>
            </p:cNvSpPr>
            <p:nvPr/>
          </p:nvSpPr>
          <p:spPr bwMode="auto">
            <a:xfrm>
              <a:off x="2654" y="1586"/>
              <a:ext cx="1" cy="276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40" name="Freeform 50"/>
            <p:cNvSpPr>
              <a:spLocks/>
            </p:cNvSpPr>
            <p:nvPr/>
          </p:nvSpPr>
          <p:spPr bwMode="auto">
            <a:xfrm>
              <a:off x="2622" y="1860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1" name="Group 51"/>
          <p:cNvGrpSpPr>
            <a:grpSpLocks/>
          </p:cNvGrpSpPr>
          <p:nvPr/>
        </p:nvGrpSpPr>
        <p:grpSpPr bwMode="auto">
          <a:xfrm>
            <a:off x="4848225" y="4194175"/>
            <a:ext cx="100013" cy="152400"/>
            <a:chOff x="3054" y="2642"/>
            <a:chExt cx="63" cy="96"/>
          </a:xfrm>
        </p:grpSpPr>
        <p:sp>
          <p:nvSpPr>
            <p:cNvPr id="7437" name="Line 52"/>
            <p:cNvSpPr>
              <a:spLocks noChangeShapeType="1"/>
            </p:cNvSpPr>
            <p:nvPr/>
          </p:nvSpPr>
          <p:spPr bwMode="auto">
            <a:xfrm>
              <a:off x="3086" y="2642"/>
              <a:ext cx="1" cy="36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38" name="Freeform 53"/>
            <p:cNvSpPr>
              <a:spLocks/>
            </p:cNvSpPr>
            <p:nvPr/>
          </p:nvSpPr>
          <p:spPr bwMode="auto">
            <a:xfrm>
              <a:off x="3054" y="2676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2" name="Group 54"/>
          <p:cNvGrpSpPr>
            <a:grpSpLocks/>
          </p:cNvGrpSpPr>
          <p:nvPr/>
        </p:nvGrpSpPr>
        <p:grpSpPr bwMode="auto">
          <a:xfrm>
            <a:off x="2079625" y="3078163"/>
            <a:ext cx="1219200" cy="100012"/>
            <a:chOff x="1310" y="1939"/>
            <a:chExt cx="768" cy="63"/>
          </a:xfrm>
        </p:grpSpPr>
        <p:sp>
          <p:nvSpPr>
            <p:cNvPr id="7435" name="Line 55"/>
            <p:cNvSpPr>
              <a:spLocks noChangeShapeType="1"/>
            </p:cNvSpPr>
            <p:nvPr/>
          </p:nvSpPr>
          <p:spPr bwMode="auto">
            <a:xfrm>
              <a:off x="1310" y="1970"/>
              <a:ext cx="708" cy="1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36" name="Freeform 56"/>
            <p:cNvSpPr>
              <a:spLocks/>
            </p:cNvSpPr>
            <p:nvPr/>
          </p:nvSpPr>
          <p:spPr bwMode="auto">
            <a:xfrm>
              <a:off x="2016" y="1939"/>
              <a:ext cx="62" cy="63"/>
            </a:xfrm>
            <a:custGeom>
              <a:avLst/>
              <a:gdLst>
                <a:gd name="T0" fmla="*/ 0 w 62"/>
                <a:gd name="T1" fmla="*/ 63 h 63"/>
                <a:gd name="T2" fmla="*/ 62 w 62"/>
                <a:gd name="T3" fmla="*/ 31 h 63"/>
                <a:gd name="T4" fmla="*/ 0 w 62"/>
                <a:gd name="T5" fmla="*/ 0 h 63"/>
                <a:gd name="T6" fmla="*/ 0 w 62"/>
                <a:gd name="T7" fmla="*/ 63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3"/>
                <a:gd name="T14" fmla="*/ 62 w 62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3">
                  <a:moveTo>
                    <a:pt x="0" y="63"/>
                  </a:moveTo>
                  <a:lnTo>
                    <a:pt x="62" y="31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3" name="Group 57"/>
          <p:cNvGrpSpPr>
            <a:grpSpLocks/>
          </p:cNvGrpSpPr>
          <p:nvPr/>
        </p:nvGrpSpPr>
        <p:grpSpPr bwMode="auto">
          <a:xfrm>
            <a:off x="6194425" y="2087563"/>
            <a:ext cx="457200" cy="100012"/>
            <a:chOff x="3902" y="1315"/>
            <a:chExt cx="288" cy="63"/>
          </a:xfrm>
        </p:grpSpPr>
        <p:sp>
          <p:nvSpPr>
            <p:cNvPr id="7433" name="Line 58"/>
            <p:cNvSpPr>
              <a:spLocks noChangeShapeType="1"/>
            </p:cNvSpPr>
            <p:nvPr/>
          </p:nvSpPr>
          <p:spPr bwMode="auto">
            <a:xfrm>
              <a:off x="3902" y="1346"/>
              <a:ext cx="228" cy="1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34" name="Freeform 59"/>
            <p:cNvSpPr>
              <a:spLocks/>
            </p:cNvSpPr>
            <p:nvPr/>
          </p:nvSpPr>
          <p:spPr bwMode="auto">
            <a:xfrm>
              <a:off x="4128" y="1315"/>
              <a:ext cx="62" cy="63"/>
            </a:xfrm>
            <a:custGeom>
              <a:avLst/>
              <a:gdLst>
                <a:gd name="T0" fmla="*/ 0 w 62"/>
                <a:gd name="T1" fmla="*/ 63 h 63"/>
                <a:gd name="T2" fmla="*/ 62 w 62"/>
                <a:gd name="T3" fmla="*/ 31 h 63"/>
                <a:gd name="T4" fmla="*/ 0 w 62"/>
                <a:gd name="T5" fmla="*/ 0 h 63"/>
                <a:gd name="T6" fmla="*/ 0 w 62"/>
                <a:gd name="T7" fmla="*/ 63 h 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3"/>
                <a:gd name="T14" fmla="*/ 62 w 62"/>
                <a:gd name="T15" fmla="*/ 63 h 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3">
                  <a:moveTo>
                    <a:pt x="0" y="63"/>
                  </a:moveTo>
                  <a:lnTo>
                    <a:pt x="62" y="31"/>
                  </a:lnTo>
                  <a:lnTo>
                    <a:pt x="0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4" name="Group 60"/>
          <p:cNvGrpSpPr>
            <a:grpSpLocks/>
          </p:cNvGrpSpPr>
          <p:nvPr/>
        </p:nvGrpSpPr>
        <p:grpSpPr bwMode="auto">
          <a:xfrm>
            <a:off x="4848225" y="4651375"/>
            <a:ext cx="100013" cy="228600"/>
            <a:chOff x="3054" y="2930"/>
            <a:chExt cx="63" cy="144"/>
          </a:xfrm>
        </p:grpSpPr>
        <p:sp>
          <p:nvSpPr>
            <p:cNvPr id="7431" name="Line 61"/>
            <p:cNvSpPr>
              <a:spLocks noChangeShapeType="1"/>
            </p:cNvSpPr>
            <p:nvPr/>
          </p:nvSpPr>
          <p:spPr bwMode="auto">
            <a:xfrm>
              <a:off x="3086" y="2930"/>
              <a:ext cx="1" cy="84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32" name="Freeform 62"/>
            <p:cNvSpPr>
              <a:spLocks/>
            </p:cNvSpPr>
            <p:nvPr/>
          </p:nvSpPr>
          <p:spPr bwMode="auto">
            <a:xfrm>
              <a:off x="3054" y="3012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5" name="Group 63"/>
          <p:cNvGrpSpPr>
            <a:grpSpLocks/>
          </p:cNvGrpSpPr>
          <p:nvPr/>
        </p:nvGrpSpPr>
        <p:grpSpPr bwMode="auto">
          <a:xfrm>
            <a:off x="4848225" y="5184775"/>
            <a:ext cx="100013" cy="228600"/>
            <a:chOff x="3054" y="3266"/>
            <a:chExt cx="63" cy="144"/>
          </a:xfrm>
        </p:grpSpPr>
        <p:sp>
          <p:nvSpPr>
            <p:cNvPr id="7429" name="Line 64"/>
            <p:cNvSpPr>
              <a:spLocks noChangeShapeType="1"/>
            </p:cNvSpPr>
            <p:nvPr/>
          </p:nvSpPr>
          <p:spPr bwMode="auto">
            <a:xfrm>
              <a:off x="3086" y="3266"/>
              <a:ext cx="1" cy="84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30" name="Freeform 65"/>
            <p:cNvSpPr>
              <a:spLocks/>
            </p:cNvSpPr>
            <p:nvPr/>
          </p:nvSpPr>
          <p:spPr bwMode="auto">
            <a:xfrm>
              <a:off x="3054" y="3348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6" name="Group 66"/>
          <p:cNvGrpSpPr>
            <a:grpSpLocks/>
          </p:cNvGrpSpPr>
          <p:nvPr/>
        </p:nvGrpSpPr>
        <p:grpSpPr bwMode="auto">
          <a:xfrm>
            <a:off x="4848225" y="5794375"/>
            <a:ext cx="100013" cy="228600"/>
            <a:chOff x="3054" y="3650"/>
            <a:chExt cx="63" cy="144"/>
          </a:xfrm>
        </p:grpSpPr>
        <p:sp>
          <p:nvSpPr>
            <p:cNvPr id="7427" name="Line 67"/>
            <p:cNvSpPr>
              <a:spLocks noChangeShapeType="1"/>
            </p:cNvSpPr>
            <p:nvPr/>
          </p:nvSpPr>
          <p:spPr bwMode="auto">
            <a:xfrm>
              <a:off x="3086" y="3650"/>
              <a:ext cx="1" cy="84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28" name="Freeform 68"/>
            <p:cNvSpPr>
              <a:spLocks/>
            </p:cNvSpPr>
            <p:nvPr/>
          </p:nvSpPr>
          <p:spPr bwMode="auto">
            <a:xfrm>
              <a:off x="3054" y="3732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17" name="Freeform 69"/>
          <p:cNvSpPr>
            <a:spLocks/>
          </p:cNvSpPr>
          <p:nvPr/>
        </p:nvSpPr>
        <p:spPr bwMode="auto">
          <a:xfrm>
            <a:off x="2841625" y="2517775"/>
            <a:ext cx="1371600" cy="152400"/>
          </a:xfrm>
          <a:custGeom>
            <a:avLst/>
            <a:gdLst>
              <a:gd name="T0" fmla="*/ 0 w 864"/>
              <a:gd name="T1" fmla="*/ 0 h 96"/>
              <a:gd name="T2" fmla="*/ 0 w 864"/>
              <a:gd name="T3" fmla="*/ 96 h 96"/>
              <a:gd name="T4" fmla="*/ 864 w 864"/>
              <a:gd name="T5" fmla="*/ 96 h 96"/>
              <a:gd name="T6" fmla="*/ 0 60000 65536"/>
              <a:gd name="T7" fmla="*/ 0 60000 65536"/>
              <a:gd name="T8" fmla="*/ 0 60000 65536"/>
              <a:gd name="T9" fmla="*/ 0 w 864"/>
              <a:gd name="T10" fmla="*/ 0 h 96"/>
              <a:gd name="T11" fmla="*/ 864 w 864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96">
                <a:moveTo>
                  <a:pt x="0" y="0"/>
                </a:moveTo>
                <a:lnTo>
                  <a:pt x="0" y="96"/>
                </a:lnTo>
                <a:lnTo>
                  <a:pt x="864" y="96"/>
                </a:lnTo>
              </a:path>
            </a:pathLst>
          </a:custGeom>
          <a:noFill/>
          <a:ln w="9525">
            <a:solidFill>
              <a:srgbClr val="99FF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218" name="Group 70"/>
          <p:cNvGrpSpPr>
            <a:grpSpLocks/>
          </p:cNvGrpSpPr>
          <p:nvPr/>
        </p:nvGrpSpPr>
        <p:grpSpPr bwMode="auto">
          <a:xfrm>
            <a:off x="4213225" y="2822575"/>
            <a:ext cx="1268413" cy="228600"/>
            <a:chOff x="2654" y="1778"/>
            <a:chExt cx="799" cy="144"/>
          </a:xfrm>
        </p:grpSpPr>
        <p:sp>
          <p:nvSpPr>
            <p:cNvPr id="7425" name="Freeform 71"/>
            <p:cNvSpPr>
              <a:spLocks/>
            </p:cNvSpPr>
            <p:nvPr/>
          </p:nvSpPr>
          <p:spPr bwMode="auto">
            <a:xfrm>
              <a:off x="2654" y="1778"/>
              <a:ext cx="768" cy="84"/>
            </a:xfrm>
            <a:custGeom>
              <a:avLst/>
              <a:gdLst>
                <a:gd name="T0" fmla="*/ 0 w 768"/>
                <a:gd name="T1" fmla="*/ 0 h 84"/>
                <a:gd name="T2" fmla="*/ 768 w 768"/>
                <a:gd name="T3" fmla="*/ 0 h 84"/>
                <a:gd name="T4" fmla="*/ 768 w 768"/>
                <a:gd name="T5" fmla="*/ 84 h 84"/>
                <a:gd name="T6" fmla="*/ 0 60000 65536"/>
                <a:gd name="T7" fmla="*/ 0 60000 65536"/>
                <a:gd name="T8" fmla="*/ 0 60000 65536"/>
                <a:gd name="T9" fmla="*/ 0 w 768"/>
                <a:gd name="T10" fmla="*/ 0 h 84"/>
                <a:gd name="T11" fmla="*/ 768 w 768"/>
                <a:gd name="T12" fmla="*/ 84 h 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8" h="84">
                  <a:moveTo>
                    <a:pt x="0" y="0"/>
                  </a:moveTo>
                  <a:lnTo>
                    <a:pt x="768" y="0"/>
                  </a:lnTo>
                  <a:lnTo>
                    <a:pt x="768" y="84"/>
                  </a:lnTo>
                </a:path>
              </a:pathLst>
            </a:cu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26" name="Freeform 72"/>
            <p:cNvSpPr>
              <a:spLocks/>
            </p:cNvSpPr>
            <p:nvPr/>
          </p:nvSpPr>
          <p:spPr bwMode="auto">
            <a:xfrm>
              <a:off x="3390" y="1860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19" name="Group 73"/>
          <p:cNvGrpSpPr>
            <a:grpSpLocks/>
          </p:cNvGrpSpPr>
          <p:nvPr/>
        </p:nvGrpSpPr>
        <p:grpSpPr bwMode="auto">
          <a:xfrm>
            <a:off x="5889625" y="2365375"/>
            <a:ext cx="1219200" cy="685800"/>
            <a:chOff x="3710" y="1490"/>
            <a:chExt cx="768" cy="432"/>
          </a:xfrm>
        </p:grpSpPr>
        <p:sp>
          <p:nvSpPr>
            <p:cNvPr id="7423" name="Line 74"/>
            <p:cNvSpPr>
              <a:spLocks noChangeShapeType="1"/>
            </p:cNvSpPr>
            <p:nvPr/>
          </p:nvSpPr>
          <p:spPr bwMode="auto">
            <a:xfrm>
              <a:off x="3710" y="1490"/>
              <a:ext cx="716" cy="404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24" name="Freeform 75"/>
            <p:cNvSpPr>
              <a:spLocks/>
            </p:cNvSpPr>
            <p:nvPr/>
          </p:nvSpPr>
          <p:spPr bwMode="auto">
            <a:xfrm>
              <a:off x="4408" y="1865"/>
              <a:ext cx="70" cy="57"/>
            </a:xfrm>
            <a:custGeom>
              <a:avLst/>
              <a:gdLst>
                <a:gd name="T0" fmla="*/ 0 w 70"/>
                <a:gd name="T1" fmla="*/ 55 h 57"/>
                <a:gd name="T2" fmla="*/ 70 w 70"/>
                <a:gd name="T3" fmla="*/ 57 h 57"/>
                <a:gd name="T4" fmla="*/ 31 w 70"/>
                <a:gd name="T5" fmla="*/ 0 h 57"/>
                <a:gd name="T6" fmla="*/ 0 w 70"/>
                <a:gd name="T7" fmla="*/ 55 h 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57"/>
                <a:gd name="T14" fmla="*/ 70 w 70"/>
                <a:gd name="T15" fmla="*/ 57 h 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57">
                  <a:moveTo>
                    <a:pt x="0" y="55"/>
                  </a:moveTo>
                  <a:lnTo>
                    <a:pt x="70" y="57"/>
                  </a:lnTo>
                  <a:lnTo>
                    <a:pt x="31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20" name="Rectangle 76"/>
          <p:cNvSpPr>
            <a:spLocks noChangeArrowheads="1"/>
          </p:cNvSpPr>
          <p:nvPr/>
        </p:nvSpPr>
        <p:spPr bwMode="auto">
          <a:xfrm>
            <a:off x="4060825" y="3355975"/>
            <a:ext cx="3048000" cy="152400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21" name="Line 77"/>
          <p:cNvSpPr>
            <a:spLocks noChangeShapeType="1"/>
          </p:cNvSpPr>
          <p:nvPr/>
        </p:nvSpPr>
        <p:spPr bwMode="auto">
          <a:xfrm>
            <a:off x="5737225" y="3355975"/>
            <a:ext cx="1588" cy="152400"/>
          </a:xfrm>
          <a:prstGeom prst="line">
            <a:avLst/>
          </a:prstGeom>
          <a:noFill/>
          <a:ln w="9525">
            <a:solidFill>
              <a:srgbClr val="99FF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222" name="Group 78"/>
          <p:cNvGrpSpPr>
            <a:grpSpLocks/>
          </p:cNvGrpSpPr>
          <p:nvPr/>
        </p:nvGrpSpPr>
        <p:grpSpPr bwMode="auto">
          <a:xfrm>
            <a:off x="4848225" y="3508375"/>
            <a:ext cx="100013" cy="304800"/>
            <a:chOff x="3054" y="2210"/>
            <a:chExt cx="63" cy="192"/>
          </a:xfrm>
        </p:grpSpPr>
        <p:sp>
          <p:nvSpPr>
            <p:cNvPr id="7421" name="Line 79"/>
            <p:cNvSpPr>
              <a:spLocks noChangeShapeType="1"/>
            </p:cNvSpPr>
            <p:nvPr/>
          </p:nvSpPr>
          <p:spPr bwMode="auto">
            <a:xfrm>
              <a:off x="3086" y="2210"/>
              <a:ext cx="1" cy="132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22" name="Freeform 80"/>
            <p:cNvSpPr>
              <a:spLocks/>
            </p:cNvSpPr>
            <p:nvPr/>
          </p:nvSpPr>
          <p:spPr bwMode="auto">
            <a:xfrm>
              <a:off x="3054" y="2340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23" name="Rectangle 81"/>
          <p:cNvSpPr>
            <a:spLocks noChangeArrowheads="1"/>
          </p:cNvSpPr>
          <p:nvPr/>
        </p:nvSpPr>
        <p:spPr bwMode="auto">
          <a:xfrm>
            <a:off x="5889625" y="4041775"/>
            <a:ext cx="1604963" cy="315913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24" name="Rectangle 82"/>
          <p:cNvSpPr>
            <a:spLocks noChangeArrowheads="1"/>
          </p:cNvSpPr>
          <p:nvPr/>
        </p:nvSpPr>
        <p:spPr bwMode="auto">
          <a:xfrm>
            <a:off x="5986463" y="4105275"/>
            <a:ext cx="14097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Continuous Casting</a:t>
            </a:r>
            <a:endParaRPr lang="en-US" altLang="zh-CN">
              <a:solidFill>
                <a:srgbClr val="FFFF66"/>
              </a:solidFill>
            </a:endParaRPr>
          </a:p>
        </p:txBody>
      </p:sp>
      <p:grpSp>
        <p:nvGrpSpPr>
          <p:cNvPr id="7225" name="Group 83"/>
          <p:cNvGrpSpPr>
            <a:grpSpLocks/>
          </p:cNvGrpSpPr>
          <p:nvPr/>
        </p:nvGrpSpPr>
        <p:grpSpPr bwMode="auto">
          <a:xfrm>
            <a:off x="6448425" y="3508375"/>
            <a:ext cx="100013" cy="533400"/>
            <a:chOff x="4062" y="2210"/>
            <a:chExt cx="63" cy="336"/>
          </a:xfrm>
        </p:grpSpPr>
        <p:sp>
          <p:nvSpPr>
            <p:cNvPr id="7419" name="Line 84"/>
            <p:cNvSpPr>
              <a:spLocks noChangeShapeType="1"/>
            </p:cNvSpPr>
            <p:nvPr/>
          </p:nvSpPr>
          <p:spPr bwMode="auto">
            <a:xfrm>
              <a:off x="4094" y="2210"/>
              <a:ext cx="1" cy="276"/>
            </a:xfrm>
            <a:prstGeom prst="line">
              <a:avLst/>
            </a:pr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20" name="Freeform 85"/>
            <p:cNvSpPr>
              <a:spLocks/>
            </p:cNvSpPr>
            <p:nvPr/>
          </p:nvSpPr>
          <p:spPr bwMode="auto">
            <a:xfrm>
              <a:off x="4062" y="2484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26" name="Group 86"/>
          <p:cNvGrpSpPr>
            <a:grpSpLocks/>
          </p:cNvGrpSpPr>
          <p:nvPr/>
        </p:nvGrpSpPr>
        <p:grpSpPr bwMode="auto">
          <a:xfrm>
            <a:off x="5381625" y="4346575"/>
            <a:ext cx="1117600" cy="533400"/>
            <a:chOff x="3390" y="2738"/>
            <a:chExt cx="704" cy="336"/>
          </a:xfrm>
        </p:grpSpPr>
        <p:sp>
          <p:nvSpPr>
            <p:cNvPr id="7417" name="Freeform 87"/>
            <p:cNvSpPr>
              <a:spLocks/>
            </p:cNvSpPr>
            <p:nvPr/>
          </p:nvSpPr>
          <p:spPr bwMode="auto">
            <a:xfrm>
              <a:off x="3422" y="2738"/>
              <a:ext cx="672" cy="276"/>
            </a:xfrm>
            <a:custGeom>
              <a:avLst/>
              <a:gdLst>
                <a:gd name="T0" fmla="*/ 672 w 672"/>
                <a:gd name="T1" fmla="*/ 0 h 276"/>
                <a:gd name="T2" fmla="*/ 672 w 672"/>
                <a:gd name="T3" fmla="*/ 240 h 276"/>
                <a:gd name="T4" fmla="*/ 0 w 672"/>
                <a:gd name="T5" fmla="*/ 240 h 276"/>
                <a:gd name="T6" fmla="*/ 0 w 672"/>
                <a:gd name="T7" fmla="*/ 276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2"/>
                <a:gd name="T13" fmla="*/ 0 h 276"/>
                <a:gd name="T14" fmla="*/ 672 w 672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2" h="276">
                  <a:moveTo>
                    <a:pt x="672" y="0"/>
                  </a:moveTo>
                  <a:lnTo>
                    <a:pt x="672" y="240"/>
                  </a:lnTo>
                  <a:lnTo>
                    <a:pt x="0" y="240"/>
                  </a:lnTo>
                  <a:lnTo>
                    <a:pt x="0" y="276"/>
                  </a:lnTo>
                </a:path>
              </a:pathLst>
            </a:custGeom>
            <a:noFill/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8" name="Freeform 88"/>
            <p:cNvSpPr>
              <a:spLocks/>
            </p:cNvSpPr>
            <p:nvPr/>
          </p:nvSpPr>
          <p:spPr bwMode="auto">
            <a:xfrm>
              <a:off x="3390" y="3012"/>
              <a:ext cx="63" cy="62"/>
            </a:xfrm>
            <a:custGeom>
              <a:avLst/>
              <a:gdLst>
                <a:gd name="T0" fmla="*/ 0 w 63"/>
                <a:gd name="T1" fmla="*/ 0 h 62"/>
                <a:gd name="T2" fmla="*/ 32 w 63"/>
                <a:gd name="T3" fmla="*/ 62 h 62"/>
                <a:gd name="T4" fmla="*/ 63 w 63"/>
                <a:gd name="T5" fmla="*/ 0 h 62"/>
                <a:gd name="T6" fmla="*/ 0 w 63"/>
                <a:gd name="T7" fmla="*/ 0 h 6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2"/>
                <a:gd name="T14" fmla="*/ 63 w 63"/>
                <a:gd name="T15" fmla="*/ 62 h 6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2">
                  <a:moveTo>
                    <a:pt x="0" y="0"/>
                  </a:moveTo>
                  <a:lnTo>
                    <a:pt x="32" y="62"/>
                  </a:lnTo>
                  <a:lnTo>
                    <a:pt x="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227" name="Group 89"/>
          <p:cNvGrpSpPr>
            <a:grpSpLocks/>
          </p:cNvGrpSpPr>
          <p:nvPr/>
        </p:nvGrpSpPr>
        <p:grpSpPr bwMode="auto">
          <a:xfrm>
            <a:off x="2819400" y="2743200"/>
            <a:ext cx="5360988" cy="922338"/>
            <a:chOff x="1787" y="1727"/>
            <a:chExt cx="3366" cy="582"/>
          </a:xfrm>
        </p:grpSpPr>
        <p:sp>
          <p:nvSpPr>
            <p:cNvPr id="7230" name="Freeform 90"/>
            <p:cNvSpPr>
              <a:spLocks/>
            </p:cNvSpPr>
            <p:nvPr/>
          </p:nvSpPr>
          <p:spPr bwMode="auto">
            <a:xfrm>
              <a:off x="1787" y="1727"/>
              <a:ext cx="21" cy="27"/>
            </a:xfrm>
            <a:custGeom>
              <a:avLst/>
              <a:gdLst>
                <a:gd name="T0" fmla="*/ 6 w 21"/>
                <a:gd name="T1" fmla="*/ 3 h 27"/>
                <a:gd name="T2" fmla="*/ 3 w 21"/>
                <a:gd name="T3" fmla="*/ 3 h 27"/>
                <a:gd name="T4" fmla="*/ 3 w 21"/>
                <a:gd name="T5" fmla="*/ 6 h 27"/>
                <a:gd name="T6" fmla="*/ 21 w 21"/>
                <a:gd name="T7" fmla="*/ 6 h 27"/>
                <a:gd name="T8" fmla="*/ 21 w 21"/>
                <a:gd name="T9" fmla="*/ 0 h 27"/>
                <a:gd name="T10" fmla="*/ 3 w 21"/>
                <a:gd name="T11" fmla="*/ 0 h 27"/>
                <a:gd name="T12" fmla="*/ 0 w 21"/>
                <a:gd name="T13" fmla="*/ 0 h 27"/>
                <a:gd name="T14" fmla="*/ 0 w 21"/>
                <a:gd name="T15" fmla="*/ 3 h 27"/>
                <a:gd name="T16" fmla="*/ 0 w 21"/>
                <a:gd name="T17" fmla="*/ 27 h 27"/>
                <a:gd name="T18" fmla="*/ 6 w 21"/>
                <a:gd name="T19" fmla="*/ 27 h 27"/>
                <a:gd name="T20" fmla="*/ 6 w 21"/>
                <a:gd name="T21" fmla="*/ 3 h 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"/>
                <a:gd name="T34" fmla="*/ 0 h 27"/>
                <a:gd name="T35" fmla="*/ 21 w 21"/>
                <a:gd name="T36" fmla="*/ 27 h 2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" h="27">
                  <a:moveTo>
                    <a:pt x="6" y="3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21" y="6"/>
                  </a:ln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27"/>
                  </a:lnTo>
                  <a:lnTo>
                    <a:pt x="6" y="27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Rectangle 91"/>
            <p:cNvSpPr>
              <a:spLocks noChangeArrowheads="1"/>
            </p:cNvSpPr>
            <p:nvPr/>
          </p:nvSpPr>
          <p:spPr bwMode="auto">
            <a:xfrm>
              <a:off x="1787" y="1772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Rectangle 92"/>
            <p:cNvSpPr>
              <a:spLocks noChangeArrowheads="1"/>
            </p:cNvSpPr>
            <p:nvPr/>
          </p:nvSpPr>
          <p:spPr bwMode="auto">
            <a:xfrm>
              <a:off x="1787" y="1814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Rectangle 93"/>
            <p:cNvSpPr>
              <a:spLocks noChangeArrowheads="1"/>
            </p:cNvSpPr>
            <p:nvPr/>
          </p:nvSpPr>
          <p:spPr bwMode="auto">
            <a:xfrm>
              <a:off x="1787" y="185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Rectangle 94"/>
            <p:cNvSpPr>
              <a:spLocks noChangeArrowheads="1"/>
            </p:cNvSpPr>
            <p:nvPr/>
          </p:nvSpPr>
          <p:spPr bwMode="auto">
            <a:xfrm>
              <a:off x="1787" y="1898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5" name="Rectangle 95"/>
            <p:cNvSpPr>
              <a:spLocks noChangeArrowheads="1"/>
            </p:cNvSpPr>
            <p:nvPr/>
          </p:nvSpPr>
          <p:spPr bwMode="auto">
            <a:xfrm>
              <a:off x="1787" y="1940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6" name="Rectangle 96"/>
            <p:cNvSpPr>
              <a:spLocks noChangeArrowheads="1"/>
            </p:cNvSpPr>
            <p:nvPr/>
          </p:nvSpPr>
          <p:spPr bwMode="auto">
            <a:xfrm>
              <a:off x="1787" y="1982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7" name="Rectangle 97"/>
            <p:cNvSpPr>
              <a:spLocks noChangeArrowheads="1"/>
            </p:cNvSpPr>
            <p:nvPr/>
          </p:nvSpPr>
          <p:spPr bwMode="auto">
            <a:xfrm>
              <a:off x="1787" y="2024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8" name="Rectangle 98"/>
            <p:cNvSpPr>
              <a:spLocks noChangeArrowheads="1"/>
            </p:cNvSpPr>
            <p:nvPr/>
          </p:nvSpPr>
          <p:spPr bwMode="auto">
            <a:xfrm>
              <a:off x="1787" y="206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9" name="Rectangle 99"/>
            <p:cNvSpPr>
              <a:spLocks noChangeArrowheads="1"/>
            </p:cNvSpPr>
            <p:nvPr/>
          </p:nvSpPr>
          <p:spPr bwMode="auto">
            <a:xfrm>
              <a:off x="1787" y="2108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0" name="Rectangle 100"/>
            <p:cNvSpPr>
              <a:spLocks noChangeArrowheads="1"/>
            </p:cNvSpPr>
            <p:nvPr/>
          </p:nvSpPr>
          <p:spPr bwMode="auto">
            <a:xfrm>
              <a:off x="1787" y="2150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1" name="Rectangle 101"/>
            <p:cNvSpPr>
              <a:spLocks noChangeArrowheads="1"/>
            </p:cNvSpPr>
            <p:nvPr/>
          </p:nvSpPr>
          <p:spPr bwMode="auto">
            <a:xfrm>
              <a:off x="1787" y="2192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2" name="Rectangle 102"/>
            <p:cNvSpPr>
              <a:spLocks noChangeArrowheads="1"/>
            </p:cNvSpPr>
            <p:nvPr/>
          </p:nvSpPr>
          <p:spPr bwMode="auto">
            <a:xfrm>
              <a:off x="1787" y="2234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3" name="Rectangle 103"/>
            <p:cNvSpPr>
              <a:spLocks noChangeArrowheads="1"/>
            </p:cNvSpPr>
            <p:nvPr/>
          </p:nvSpPr>
          <p:spPr bwMode="auto">
            <a:xfrm>
              <a:off x="1787" y="227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4" name="Rectangle 104"/>
            <p:cNvSpPr>
              <a:spLocks noChangeArrowheads="1"/>
            </p:cNvSpPr>
            <p:nvPr/>
          </p:nvSpPr>
          <p:spPr bwMode="auto">
            <a:xfrm>
              <a:off x="180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5" name="Rectangle 105"/>
            <p:cNvSpPr>
              <a:spLocks noChangeArrowheads="1"/>
            </p:cNvSpPr>
            <p:nvPr/>
          </p:nvSpPr>
          <p:spPr bwMode="auto">
            <a:xfrm>
              <a:off x="184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6" name="Rectangle 106"/>
            <p:cNvSpPr>
              <a:spLocks noChangeArrowheads="1"/>
            </p:cNvSpPr>
            <p:nvPr/>
          </p:nvSpPr>
          <p:spPr bwMode="auto">
            <a:xfrm>
              <a:off x="188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7" name="Rectangle 107"/>
            <p:cNvSpPr>
              <a:spLocks noChangeArrowheads="1"/>
            </p:cNvSpPr>
            <p:nvPr/>
          </p:nvSpPr>
          <p:spPr bwMode="auto">
            <a:xfrm>
              <a:off x="192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8" name="Rectangle 108"/>
            <p:cNvSpPr>
              <a:spLocks noChangeArrowheads="1"/>
            </p:cNvSpPr>
            <p:nvPr/>
          </p:nvSpPr>
          <p:spPr bwMode="auto">
            <a:xfrm>
              <a:off x="197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9" name="Rectangle 109"/>
            <p:cNvSpPr>
              <a:spLocks noChangeArrowheads="1"/>
            </p:cNvSpPr>
            <p:nvPr/>
          </p:nvSpPr>
          <p:spPr bwMode="auto">
            <a:xfrm>
              <a:off x="201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0" name="Rectangle 110"/>
            <p:cNvSpPr>
              <a:spLocks noChangeArrowheads="1"/>
            </p:cNvSpPr>
            <p:nvPr/>
          </p:nvSpPr>
          <p:spPr bwMode="auto">
            <a:xfrm>
              <a:off x="205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1" name="Rectangle 111"/>
            <p:cNvSpPr>
              <a:spLocks noChangeArrowheads="1"/>
            </p:cNvSpPr>
            <p:nvPr/>
          </p:nvSpPr>
          <p:spPr bwMode="auto">
            <a:xfrm>
              <a:off x="209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2" name="Rectangle 112"/>
            <p:cNvSpPr>
              <a:spLocks noChangeArrowheads="1"/>
            </p:cNvSpPr>
            <p:nvPr/>
          </p:nvSpPr>
          <p:spPr bwMode="auto">
            <a:xfrm>
              <a:off x="213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3" name="Rectangle 113"/>
            <p:cNvSpPr>
              <a:spLocks noChangeArrowheads="1"/>
            </p:cNvSpPr>
            <p:nvPr/>
          </p:nvSpPr>
          <p:spPr bwMode="auto">
            <a:xfrm>
              <a:off x="218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4" name="Rectangle 114"/>
            <p:cNvSpPr>
              <a:spLocks noChangeArrowheads="1"/>
            </p:cNvSpPr>
            <p:nvPr/>
          </p:nvSpPr>
          <p:spPr bwMode="auto">
            <a:xfrm>
              <a:off x="222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5" name="Rectangle 115"/>
            <p:cNvSpPr>
              <a:spLocks noChangeArrowheads="1"/>
            </p:cNvSpPr>
            <p:nvPr/>
          </p:nvSpPr>
          <p:spPr bwMode="auto">
            <a:xfrm>
              <a:off x="226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6" name="Rectangle 116"/>
            <p:cNvSpPr>
              <a:spLocks noChangeArrowheads="1"/>
            </p:cNvSpPr>
            <p:nvPr/>
          </p:nvSpPr>
          <p:spPr bwMode="auto">
            <a:xfrm>
              <a:off x="230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7" name="Rectangle 117"/>
            <p:cNvSpPr>
              <a:spLocks noChangeArrowheads="1"/>
            </p:cNvSpPr>
            <p:nvPr/>
          </p:nvSpPr>
          <p:spPr bwMode="auto">
            <a:xfrm>
              <a:off x="234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8" name="Rectangle 118"/>
            <p:cNvSpPr>
              <a:spLocks noChangeArrowheads="1"/>
            </p:cNvSpPr>
            <p:nvPr/>
          </p:nvSpPr>
          <p:spPr bwMode="auto">
            <a:xfrm>
              <a:off x="239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9" name="Rectangle 119"/>
            <p:cNvSpPr>
              <a:spLocks noChangeArrowheads="1"/>
            </p:cNvSpPr>
            <p:nvPr/>
          </p:nvSpPr>
          <p:spPr bwMode="auto">
            <a:xfrm>
              <a:off x="243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0" name="Rectangle 120"/>
            <p:cNvSpPr>
              <a:spLocks noChangeArrowheads="1"/>
            </p:cNvSpPr>
            <p:nvPr/>
          </p:nvSpPr>
          <p:spPr bwMode="auto">
            <a:xfrm>
              <a:off x="247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1" name="Rectangle 121"/>
            <p:cNvSpPr>
              <a:spLocks noChangeArrowheads="1"/>
            </p:cNvSpPr>
            <p:nvPr/>
          </p:nvSpPr>
          <p:spPr bwMode="auto">
            <a:xfrm>
              <a:off x="251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2" name="Rectangle 122"/>
            <p:cNvSpPr>
              <a:spLocks noChangeArrowheads="1"/>
            </p:cNvSpPr>
            <p:nvPr/>
          </p:nvSpPr>
          <p:spPr bwMode="auto">
            <a:xfrm>
              <a:off x="255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3" name="Rectangle 123"/>
            <p:cNvSpPr>
              <a:spLocks noChangeArrowheads="1"/>
            </p:cNvSpPr>
            <p:nvPr/>
          </p:nvSpPr>
          <p:spPr bwMode="auto">
            <a:xfrm>
              <a:off x="260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4" name="Rectangle 124"/>
            <p:cNvSpPr>
              <a:spLocks noChangeArrowheads="1"/>
            </p:cNvSpPr>
            <p:nvPr/>
          </p:nvSpPr>
          <p:spPr bwMode="auto">
            <a:xfrm>
              <a:off x="264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5" name="Rectangle 125"/>
            <p:cNvSpPr>
              <a:spLocks noChangeArrowheads="1"/>
            </p:cNvSpPr>
            <p:nvPr/>
          </p:nvSpPr>
          <p:spPr bwMode="auto">
            <a:xfrm>
              <a:off x="268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6" name="Rectangle 126"/>
            <p:cNvSpPr>
              <a:spLocks noChangeArrowheads="1"/>
            </p:cNvSpPr>
            <p:nvPr/>
          </p:nvSpPr>
          <p:spPr bwMode="auto">
            <a:xfrm>
              <a:off x="272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7" name="Rectangle 127"/>
            <p:cNvSpPr>
              <a:spLocks noChangeArrowheads="1"/>
            </p:cNvSpPr>
            <p:nvPr/>
          </p:nvSpPr>
          <p:spPr bwMode="auto">
            <a:xfrm>
              <a:off x="276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8" name="Rectangle 128"/>
            <p:cNvSpPr>
              <a:spLocks noChangeArrowheads="1"/>
            </p:cNvSpPr>
            <p:nvPr/>
          </p:nvSpPr>
          <p:spPr bwMode="auto">
            <a:xfrm>
              <a:off x="281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9" name="Rectangle 129"/>
            <p:cNvSpPr>
              <a:spLocks noChangeArrowheads="1"/>
            </p:cNvSpPr>
            <p:nvPr/>
          </p:nvSpPr>
          <p:spPr bwMode="auto">
            <a:xfrm>
              <a:off x="285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0" name="Rectangle 130"/>
            <p:cNvSpPr>
              <a:spLocks noChangeArrowheads="1"/>
            </p:cNvSpPr>
            <p:nvPr/>
          </p:nvSpPr>
          <p:spPr bwMode="auto">
            <a:xfrm>
              <a:off x="289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1" name="Rectangle 131"/>
            <p:cNvSpPr>
              <a:spLocks noChangeArrowheads="1"/>
            </p:cNvSpPr>
            <p:nvPr/>
          </p:nvSpPr>
          <p:spPr bwMode="auto">
            <a:xfrm>
              <a:off x="293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2" name="Rectangle 132"/>
            <p:cNvSpPr>
              <a:spLocks noChangeArrowheads="1"/>
            </p:cNvSpPr>
            <p:nvPr/>
          </p:nvSpPr>
          <p:spPr bwMode="auto">
            <a:xfrm>
              <a:off x="297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3" name="Rectangle 133"/>
            <p:cNvSpPr>
              <a:spLocks noChangeArrowheads="1"/>
            </p:cNvSpPr>
            <p:nvPr/>
          </p:nvSpPr>
          <p:spPr bwMode="auto">
            <a:xfrm>
              <a:off x="302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4" name="Rectangle 134"/>
            <p:cNvSpPr>
              <a:spLocks noChangeArrowheads="1"/>
            </p:cNvSpPr>
            <p:nvPr/>
          </p:nvSpPr>
          <p:spPr bwMode="auto">
            <a:xfrm>
              <a:off x="306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5" name="Rectangle 135"/>
            <p:cNvSpPr>
              <a:spLocks noChangeArrowheads="1"/>
            </p:cNvSpPr>
            <p:nvPr/>
          </p:nvSpPr>
          <p:spPr bwMode="auto">
            <a:xfrm>
              <a:off x="310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6" name="Rectangle 136"/>
            <p:cNvSpPr>
              <a:spLocks noChangeArrowheads="1"/>
            </p:cNvSpPr>
            <p:nvPr/>
          </p:nvSpPr>
          <p:spPr bwMode="auto">
            <a:xfrm>
              <a:off x="314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7" name="Rectangle 137"/>
            <p:cNvSpPr>
              <a:spLocks noChangeArrowheads="1"/>
            </p:cNvSpPr>
            <p:nvPr/>
          </p:nvSpPr>
          <p:spPr bwMode="auto">
            <a:xfrm>
              <a:off x="318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8" name="Rectangle 138"/>
            <p:cNvSpPr>
              <a:spLocks noChangeArrowheads="1"/>
            </p:cNvSpPr>
            <p:nvPr/>
          </p:nvSpPr>
          <p:spPr bwMode="auto">
            <a:xfrm>
              <a:off x="323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79" name="Rectangle 139"/>
            <p:cNvSpPr>
              <a:spLocks noChangeArrowheads="1"/>
            </p:cNvSpPr>
            <p:nvPr/>
          </p:nvSpPr>
          <p:spPr bwMode="auto">
            <a:xfrm>
              <a:off x="327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0" name="Rectangle 140"/>
            <p:cNvSpPr>
              <a:spLocks noChangeArrowheads="1"/>
            </p:cNvSpPr>
            <p:nvPr/>
          </p:nvSpPr>
          <p:spPr bwMode="auto">
            <a:xfrm>
              <a:off x="331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1" name="Rectangle 141"/>
            <p:cNvSpPr>
              <a:spLocks noChangeArrowheads="1"/>
            </p:cNvSpPr>
            <p:nvPr/>
          </p:nvSpPr>
          <p:spPr bwMode="auto">
            <a:xfrm>
              <a:off x="335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2" name="Rectangle 142"/>
            <p:cNvSpPr>
              <a:spLocks noChangeArrowheads="1"/>
            </p:cNvSpPr>
            <p:nvPr/>
          </p:nvSpPr>
          <p:spPr bwMode="auto">
            <a:xfrm>
              <a:off x="339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3" name="Rectangle 143"/>
            <p:cNvSpPr>
              <a:spLocks noChangeArrowheads="1"/>
            </p:cNvSpPr>
            <p:nvPr/>
          </p:nvSpPr>
          <p:spPr bwMode="auto">
            <a:xfrm>
              <a:off x="344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4" name="Rectangle 144"/>
            <p:cNvSpPr>
              <a:spLocks noChangeArrowheads="1"/>
            </p:cNvSpPr>
            <p:nvPr/>
          </p:nvSpPr>
          <p:spPr bwMode="auto">
            <a:xfrm>
              <a:off x="348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5" name="Rectangle 145"/>
            <p:cNvSpPr>
              <a:spLocks noChangeArrowheads="1"/>
            </p:cNvSpPr>
            <p:nvPr/>
          </p:nvSpPr>
          <p:spPr bwMode="auto">
            <a:xfrm>
              <a:off x="352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6" name="Rectangle 146"/>
            <p:cNvSpPr>
              <a:spLocks noChangeArrowheads="1"/>
            </p:cNvSpPr>
            <p:nvPr/>
          </p:nvSpPr>
          <p:spPr bwMode="auto">
            <a:xfrm>
              <a:off x="356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7" name="Rectangle 147"/>
            <p:cNvSpPr>
              <a:spLocks noChangeArrowheads="1"/>
            </p:cNvSpPr>
            <p:nvPr/>
          </p:nvSpPr>
          <p:spPr bwMode="auto">
            <a:xfrm>
              <a:off x="360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8" name="Rectangle 148"/>
            <p:cNvSpPr>
              <a:spLocks noChangeArrowheads="1"/>
            </p:cNvSpPr>
            <p:nvPr/>
          </p:nvSpPr>
          <p:spPr bwMode="auto">
            <a:xfrm>
              <a:off x="365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89" name="Rectangle 149"/>
            <p:cNvSpPr>
              <a:spLocks noChangeArrowheads="1"/>
            </p:cNvSpPr>
            <p:nvPr/>
          </p:nvSpPr>
          <p:spPr bwMode="auto">
            <a:xfrm>
              <a:off x="369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0" name="Rectangle 150"/>
            <p:cNvSpPr>
              <a:spLocks noChangeArrowheads="1"/>
            </p:cNvSpPr>
            <p:nvPr/>
          </p:nvSpPr>
          <p:spPr bwMode="auto">
            <a:xfrm>
              <a:off x="373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1" name="Rectangle 151"/>
            <p:cNvSpPr>
              <a:spLocks noChangeArrowheads="1"/>
            </p:cNvSpPr>
            <p:nvPr/>
          </p:nvSpPr>
          <p:spPr bwMode="auto">
            <a:xfrm>
              <a:off x="377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2" name="Rectangle 152"/>
            <p:cNvSpPr>
              <a:spLocks noChangeArrowheads="1"/>
            </p:cNvSpPr>
            <p:nvPr/>
          </p:nvSpPr>
          <p:spPr bwMode="auto">
            <a:xfrm>
              <a:off x="381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3" name="Rectangle 153"/>
            <p:cNvSpPr>
              <a:spLocks noChangeArrowheads="1"/>
            </p:cNvSpPr>
            <p:nvPr/>
          </p:nvSpPr>
          <p:spPr bwMode="auto">
            <a:xfrm>
              <a:off x="386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4" name="Rectangle 154"/>
            <p:cNvSpPr>
              <a:spLocks noChangeArrowheads="1"/>
            </p:cNvSpPr>
            <p:nvPr/>
          </p:nvSpPr>
          <p:spPr bwMode="auto">
            <a:xfrm>
              <a:off x="390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5" name="Rectangle 155"/>
            <p:cNvSpPr>
              <a:spLocks noChangeArrowheads="1"/>
            </p:cNvSpPr>
            <p:nvPr/>
          </p:nvSpPr>
          <p:spPr bwMode="auto">
            <a:xfrm>
              <a:off x="394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6" name="Rectangle 156"/>
            <p:cNvSpPr>
              <a:spLocks noChangeArrowheads="1"/>
            </p:cNvSpPr>
            <p:nvPr/>
          </p:nvSpPr>
          <p:spPr bwMode="auto">
            <a:xfrm>
              <a:off x="398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7" name="Rectangle 157"/>
            <p:cNvSpPr>
              <a:spLocks noChangeArrowheads="1"/>
            </p:cNvSpPr>
            <p:nvPr/>
          </p:nvSpPr>
          <p:spPr bwMode="auto">
            <a:xfrm>
              <a:off x="402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8" name="Rectangle 158"/>
            <p:cNvSpPr>
              <a:spLocks noChangeArrowheads="1"/>
            </p:cNvSpPr>
            <p:nvPr/>
          </p:nvSpPr>
          <p:spPr bwMode="auto">
            <a:xfrm>
              <a:off x="407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99" name="Rectangle 159"/>
            <p:cNvSpPr>
              <a:spLocks noChangeArrowheads="1"/>
            </p:cNvSpPr>
            <p:nvPr/>
          </p:nvSpPr>
          <p:spPr bwMode="auto">
            <a:xfrm>
              <a:off x="411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0" name="Rectangle 160"/>
            <p:cNvSpPr>
              <a:spLocks noChangeArrowheads="1"/>
            </p:cNvSpPr>
            <p:nvPr/>
          </p:nvSpPr>
          <p:spPr bwMode="auto">
            <a:xfrm>
              <a:off x="415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1" name="Rectangle 161"/>
            <p:cNvSpPr>
              <a:spLocks noChangeArrowheads="1"/>
            </p:cNvSpPr>
            <p:nvPr/>
          </p:nvSpPr>
          <p:spPr bwMode="auto">
            <a:xfrm>
              <a:off x="419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2" name="Rectangle 162"/>
            <p:cNvSpPr>
              <a:spLocks noChangeArrowheads="1"/>
            </p:cNvSpPr>
            <p:nvPr/>
          </p:nvSpPr>
          <p:spPr bwMode="auto">
            <a:xfrm>
              <a:off x="423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3" name="Rectangle 163"/>
            <p:cNvSpPr>
              <a:spLocks noChangeArrowheads="1"/>
            </p:cNvSpPr>
            <p:nvPr/>
          </p:nvSpPr>
          <p:spPr bwMode="auto">
            <a:xfrm>
              <a:off x="428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4" name="Rectangle 164"/>
            <p:cNvSpPr>
              <a:spLocks noChangeArrowheads="1"/>
            </p:cNvSpPr>
            <p:nvPr/>
          </p:nvSpPr>
          <p:spPr bwMode="auto">
            <a:xfrm>
              <a:off x="432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5" name="Rectangle 165"/>
            <p:cNvSpPr>
              <a:spLocks noChangeArrowheads="1"/>
            </p:cNvSpPr>
            <p:nvPr/>
          </p:nvSpPr>
          <p:spPr bwMode="auto">
            <a:xfrm>
              <a:off x="436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6" name="Rectangle 166"/>
            <p:cNvSpPr>
              <a:spLocks noChangeArrowheads="1"/>
            </p:cNvSpPr>
            <p:nvPr/>
          </p:nvSpPr>
          <p:spPr bwMode="auto">
            <a:xfrm>
              <a:off x="440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7" name="Rectangle 167"/>
            <p:cNvSpPr>
              <a:spLocks noChangeArrowheads="1"/>
            </p:cNvSpPr>
            <p:nvPr/>
          </p:nvSpPr>
          <p:spPr bwMode="auto">
            <a:xfrm>
              <a:off x="444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8" name="Rectangle 168"/>
            <p:cNvSpPr>
              <a:spLocks noChangeArrowheads="1"/>
            </p:cNvSpPr>
            <p:nvPr/>
          </p:nvSpPr>
          <p:spPr bwMode="auto">
            <a:xfrm>
              <a:off x="449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09" name="Rectangle 169"/>
            <p:cNvSpPr>
              <a:spLocks noChangeArrowheads="1"/>
            </p:cNvSpPr>
            <p:nvPr/>
          </p:nvSpPr>
          <p:spPr bwMode="auto">
            <a:xfrm>
              <a:off x="453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0" name="Rectangle 170"/>
            <p:cNvSpPr>
              <a:spLocks noChangeArrowheads="1"/>
            </p:cNvSpPr>
            <p:nvPr/>
          </p:nvSpPr>
          <p:spPr bwMode="auto">
            <a:xfrm>
              <a:off x="457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1" name="Rectangle 171"/>
            <p:cNvSpPr>
              <a:spLocks noChangeArrowheads="1"/>
            </p:cNvSpPr>
            <p:nvPr/>
          </p:nvSpPr>
          <p:spPr bwMode="auto">
            <a:xfrm>
              <a:off x="461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2" name="Rectangle 172"/>
            <p:cNvSpPr>
              <a:spLocks noChangeArrowheads="1"/>
            </p:cNvSpPr>
            <p:nvPr/>
          </p:nvSpPr>
          <p:spPr bwMode="auto">
            <a:xfrm>
              <a:off x="465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3" name="Rectangle 173"/>
            <p:cNvSpPr>
              <a:spLocks noChangeArrowheads="1"/>
            </p:cNvSpPr>
            <p:nvPr/>
          </p:nvSpPr>
          <p:spPr bwMode="auto">
            <a:xfrm>
              <a:off x="470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4" name="Rectangle 174"/>
            <p:cNvSpPr>
              <a:spLocks noChangeArrowheads="1"/>
            </p:cNvSpPr>
            <p:nvPr/>
          </p:nvSpPr>
          <p:spPr bwMode="auto">
            <a:xfrm>
              <a:off x="474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5" name="Rectangle 175"/>
            <p:cNvSpPr>
              <a:spLocks noChangeArrowheads="1"/>
            </p:cNvSpPr>
            <p:nvPr/>
          </p:nvSpPr>
          <p:spPr bwMode="auto">
            <a:xfrm>
              <a:off x="478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6" name="Rectangle 176"/>
            <p:cNvSpPr>
              <a:spLocks noChangeArrowheads="1"/>
            </p:cNvSpPr>
            <p:nvPr/>
          </p:nvSpPr>
          <p:spPr bwMode="auto">
            <a:xfrm>
              <a:off x="482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7" name="Rectangle 177"/>
            <p:cNvSpPr>
              <a:spLocks noChangeArrowheads="1"/>
            </p:cNvSpPr>
            <p:nvPr/>
          </p:nvSpPr>
          <p:spPr bwMode="auto">
            <a:xfrm>
              <a:off x="486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8" name="Rectangle 178"/>
            <p:cNvSpPr>
              <a:spLocks noChangeArrowheads="1"/>
            </p:cNvSpPr>
            <p:nvPr/>
          </p:nvSpPr>
          <p:spPr bwMode="auto">
            <a:xfrm>
              <a:off x="491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19" name="Rectangle 179"/>
            <p:cNvSpPr>
              <a:spLocks noChangeArrowheads="1"/>
            </p:cNvSpPr>
            <p:nvPr/>
          </p:nvSpPr>
          <p:spPr bwMode="auto">
            <a:xfrm>
              <a:off x="4952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0" name="Rectangle 180"/>
            <p:cNvSpPr>
              <a:spLocks noChangeArrowheads="1"/>
            </p:cNvSpPr>
            <p:nvPr/>
          </p:nvSpPr>
          <p:spPr bwMode="auto">
            <a:xfrm>
              <a:off x="4994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1" name="Rectangle 181"/>
            <p:cNvSpPr>
              <a:spLocks noChangeArrowheads="1"/>
            </p:cNvSpPr>
            <p:nvPr/>
          </p:nvSpPr>
          <p:spPr bwMode="auto">
            <a:xfrm>
              <a:off x="5036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2" name="Rectangle 182"/>
            <p:cNvSpPr>
              <a:spLocks noChangeArrowheads="1"/>
            </p:cNvSpPr>
            <p:nvPr/>
          </p:nvSpPr>
          <p:spPr bwMode="auto">
            <a:xfrm>
              <a:off x="5078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3" name="Rectangle 183"/>
            <p:cNvSpPr>
              <a:spLocks noChangeArrowheads="1"/>
            </p:cNvSpPr>
            <p:nvPr/>
          </p:nvSpPr>
          <p:spPr bwMode="auto">
            <a:xfrm>
              <a:off x="5120" y="2303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4" name="Rectangle 184"/>
            <p:cNvSpPr>
              <a:spLocks noChangeArrowheads="1"/>
            </p:cNvSpPr>
            <p:nvPr/>
          </p:nvSpPr>
          <p:spPr bwMode="auto">
            <a:xfrm>
              <a:off x="5147" y="2270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5" name="Rectangle 185"/>
            <p:cNvSpPr>
              <a:spLocks noChangeArrowheads="1"/>
            </p:cNvSpPr>
            <p:nvPr/>
          </p:nvSpPr>
          <p:spPr bwMode="auto">
            <a:xfrm>
              <a:off x="5147" y="2228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6" name="Rectangle 186"/>
            <p:cNvSpPr>
              <a:spLocks noChangeArrowheads="1"/>
            </p:cNvSpPr>
            <p:nvPr/>
          </p:nvSpPr>
          <p:spPr bwMode="auto">
            <a:xfrm>
              <a:off x="5147" y="218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7" name="Rectangle 187"/>
            <p:cNvSpPr>
              <a:spLocks noChangeArrowheads="1"/>
            </p:cNvSpPr>
            <p:nvPr/>
          </p:nvSpPr>
          <p:spPr bwMode="auto">
            <a:xfrm>
              <a:off x="5147" y="2144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8" name="Rectangle 188"/>
            <p:cNvSpPr>
              <a:spLocks noChangeArrowheads="1"/>
            </p:cNvSpPr>
            <p:nvPr/>
          </p:nvSpPr>
          <p:spPr bwMode="auto">
            <a:xfrm>
              <a:off x="5147" y="2102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29" name="Rectangle 189"/>
            <p:cNvSpPr>
              <a:spLocks noChangeArrowheads="1"/>
            </p:cNvSpPr>
            <p:nvPr/>
          </p:nvSpPr>
          <p:spPr bwMode="auto">
            <a:xfrm>
              <a:off x="5147" y="2060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0" name="Rectangle 190"/>
            <p:cNvSpPr>
              <a:spLocks noChangeArrowheads="1"/>
            </p:cNvSpPr>
            <p:nvPr/>
          </p:nvSpPr>
          <p:spPr bwMode="auto">
            <a:xfrm>
              <a:off x="5147" y="2018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1" name="Rectangle 191"/>
            <p:cNvSpPr>
              <a:spLocks noChangeArrowheads="1"/>
            </p:cNvSpPr>
            <p:nvPr/>
          </p:nvSpPr>
          <p:spPr bwMode="auto">
            <a:xfrm>
              <a:off x="5147" y="197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2" name="Rectangle 192"/>
            <p:cNvSpPr>
              <a:spLocks noChangeArrowheads="1"/>
            </p:cNvSpPr>
            <p:nvPr/>
          </p:nvSpPr>
          <p:spPr bwMode="auto">
            <a:xfrm>
              <a:off x="5147" y="1934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3" name="Rectangle 193"/>
            <p:cNvSpPr>
              <a:spLocks noChangeArrowheads="1"/>
            </p:cNvSpPr>
            <p:nvPr/>
          </p:nvSpPr>
          <p:spPr bwMode="auto">
            <a:xfrm>
              <a:off x="5147" y="1892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4" name="Rectangle 194"/>
            <p:cNvSpPr>
              <a:spLocks noChangeArrowheads="1"/>
            </p:cNvSpPr>
            <p:nvPr/>
          </p:nvSpPr>
          <p:spPr bwMode="auto">
            <a:xfrm>
              <a:off x="5147" y="1850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5" name="Rectangle 195"/>
            <p:cNvSpPr>
              <a:spLocks noChangeArrowheads="1"/>
            </p:cNvSpPr>
            <p:nvPr/>
          </p:nvSpPr>
          <p:spPr bwMode="auto">
            <a:xfrm>
              <a:off x="5147" y="1808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6" name="Rectangle 196"/>
            <p:cNvSpPr>
              <a:spLocks noChangeArrowheads="1"/>
            </p:cNvSpPr>
            <p:nvPr/>
          </p:nvSpPr>
          <p:spPr bwMode="auto">
            <a:xfrm>
              <a:off x="5147" y="1766"/>
              <a:ext cx="6" cy="2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7" name="Freeform 197"/>
            <p:cNvSpPr>
              <a:spLocks/>
            </p:cNvSpPr>
            <p:nvPr/>
          </p:nvSpPr>
          <p:spPr bwMode="auto">
            <a:xfrm>
              <a:off x="5144" y="1727"/>
              <a:ext cx="9" cy="21"/>
            </a:xfrm>
            <a:custGeom>
              <a:avLst/>
              <a:gdLst>
                <a:gd name="T0" fmla="*/ 3 w 9"/>
                <a:gd name="T1" fmla="*/ 21 h 21"/>
                <a:gd name="T2" fmla="*/ 9 w 9"/>
                <a:gd name="T3" fmla="*/ 21 h 21"/>
                <a:gd name="T4" fmla="*/ 9 w 9"/>
                <a:gd name="T5" fmla="*/ 3 h 21"/>
                <a:gd name="T6" fmla="*/ 9 w 9"/>
                <a:gd name="T7" fmla="*/ 0 h 21"/>
                <a:gd name="T8" fmla="*/ 6 w 9"/>
                <a:gd name="T9" fmla="*/ 0 h 21"/>
                <a:gd name="T10" fmla="*/ 0 w 9"/>
                <a:gd name="T11" fmla="*/ 0 h 21"/>
                <a:gd name="T12" fmla="*/ 0 w 9"/>
                <a:gd name="T13" fmla="*/ 6 h 21"/>
                <a:gd name="T14" fmla="*/ 6 w 9"/>
                <a:gd name="T15" fmla="*/ 6 h 21"/>
                <a:gd name="T16" fmla="*/ 6 w 9"/>
                <a:gd name="T17" fmla="*/ 3 h 21"/>
                <a:gd name="T18" fmla="*/ 3 w 9"/>
                <a:gd name="T19" fmla="*/ 3 h 21"/>
                <a:gd name="T20" fmla="*/ 3 w 9"/>
                <a:gd name="T21" fmla="*/ 2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21"/>
                <a:gd name="T35" fmla="*/ 9 w 9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21">
                  <a:moveTo>
                    <a:pt x="3" y="21"/>
                  </a:moveTo>
                  <a:lnTo>
                    <a:pt x="9" y="21"/>
                  </a:lnTo>
                  <a:lnTo>
                    <a:pt x="9" y="3"/>
                  </a:lnTo>
                  <a:lnTo>
                    <a:pt x="9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FFCC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8" name="Rectangle 198"/>
            <p:cNvSpPr>
              <a:spLocks noChangeArrowheads="1"/>
            </p:cNvSpPr>
            <p:nvPr/>
          </p:nvSpPr>
          <p:spPr bwMode="auto">
            <a:xfrm>
              <a:off x="510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39" name="Rectangle 199"/>
            <p:cNvSpPr>
              <a:spLocks noChangeArrowheads="1"/>
            </p:cNvSpPr>
            <p:nvPr/>
          </p:nvSpPr>
          <p:spPr bwMode="auto">
            <a:xfrm>
              <a:off x="506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0" name="Rectangle 200"/>
            <p:cNvSpPr>
              <a:spLocks noChangeArrowheads="1"/>
            </p:cNvSpPr>
            <p:nvPr/>
          </p:nvSpPr>
          <p:spPr bwMode="auto">
            <a:xfrm>
              <a:off x="501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1" name="Rectangle 201"/>
            <p:cNvSpPr>
              <a:spLocks noChangeArrowheads="1"/>
            </p:cNvSpPr>
            <p:nvPr/>
          </p:nvSpPr>
          <p:spPr bwMode="auto">
            <a:xfrm>
              <a:off x="497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2" name="Rectangle 202"/>
            <p:cNvSpPr>
              <a:spLocks noChangeArrowheads="1"/>
            </p:cNvSpPr>
            <p:nvPr/>
          </p:nvSpPr>
          <p:spPr bwMode="auto">
            <a:xfrm>
              <a:off x="493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3" name="Rectangle 203"/>
            <p:cNvSpPr>
              <a:spLocks noChangeArrowheads="1"/>
            </p:cNvSpPr>
            <p:nvPr/>
          </p:nvSpPr>
          <p:spPr bwMode="auto">
            <a:xfrm>
              <a:off x="489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4" name="Rectangle 204"/>
            <p:cNvSpPr>
              <a:spLocks noChangeArrowheads="1"/>
            </p:cNvSpPr>
            <p:nvPr/>
          </p:nvSpPr>
          <p:spPr bwMode="auto">
            <a:xfrm>
              <a:off x="485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5" name="Rectangle 205"/>
            <p:cNvSpPr>
              <a:spLocks noChangeArrowheads="1"/>
            </p:cNvSpPr>
            <p:nvPr/>
          </p:nvSpPr>
          <p:spPr bwMode="auto">
            <a:xfrm>
              <a:off x="480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6" name="Rectangle 206"/>
            <p:cNvSpPr>
              <a:spLocks noChangeArrowheads="1"/>
            </p:cNvSpPr>
            <p:nvPr/>
          </p:nvSpPr>
          <p:spPr bwMode="auto">
            <a:xfrm>
              <a:off x="476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7" name="Rectangle 207"/>
            <p:cNvSpPr>
              <a:spLocks noChangeArrowheads="1"/>
            </p:cNvSpPr>
            <p:nvPr/>
          </p:nvSpPr>
          <p:spPr bwMode="auto">
            <a:xfrm>
              <a:off x="472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8" name="Rectangle 208"/>
            <p:cNvSpPr>
              <a:spLocks noChangeArrowheads="1"/>
            </p:cNvSpPr>
            <p:nvPr/>
          </p:nvSpPr>
          <p:spPr bwMode="auto">
            <a:xfrm>
              <a:off x="468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49" name="Rectangle 209"/>
            <p:cNvSpPr>
              <a:spLocks noChangeArrowheads="1"/>
            </p:cNvSpPr>
            <p:nvPr/>
          </p:nvSpPr>
          <p:spPr bwMode="auto">
            <a:xfrm>
              <a:off x="464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0" name="Rectangle 210"/>
            <p:cNvSpPr>
              <a:spLocks noChangeArrowheads="1"/>
            </p:cNvSpPr>
            <p:nvPr/>
          </p:nvSpPr>
          <p:spPr bwMode="auto">
            <a:xfrm>
              <a:off x="459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1" name="Rectangle 211"/>
            <p:cNvSpPr>
              <a:spLocks noChangeArrowheads="1"/>
            </p:cNvSpPr>
            <p:nvPr/>
          </p:nvSpPr>
          <p:spPr bwMode="auto">
            <a:xfrm>
              <a:off x="455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2" name="Rectangle 212"/>
            <p:cNvSpPr>
              <a:spLocks noChangeArrowheads="1"/>
            </p:cNvSpPr>
            <p:nvPr/>
          </p:nvSpPr>
          <p:spPr bwMode="auto">
            <a:xfrm>
              <a:off x="451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3" name="Rectangle 213"/>
            <p:cNvSpPr>
              <a:spLocks noChangeArrowheads="1"/>
            </p:cNvSpPr>
            <p:nvPr/>
          </p:nvSpPr>
          <p:spPr bwMode="auto">
            <a:xfrm>
              <a:off x="447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4" name="Rectangle 214"/>
            <p:cNvSpPr>
              <a:spLocks noChangeArrowheads="1"/>
            </p:cNvSpPr>
            <p:nvPr/>
          </p:nvSpPr>
          <p:spPr bwMode="auto">
            <a:xfrm>
              <a:off x="443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5" name="Rectangle 215"/>
            <p:cNvSpPr>
              <a:spLocks noChangeArrowheads="1"/>
            </p:cNvSpPr>
            <p:nvPr/>
          </p:nvSpPr>
          <p:spPr bwMode="auto">
            <a:xfrm>
              <a:off x="438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6" name="Rectangle 216"/>
            <p:cNvSpPr>
              <a:spLocks noChangeArrowheads="1"/>
            </p:cNvSpPr>
            <p:nvPr/>
          </p:nvSpPr>
          <p:spPr bwMode="auto">
            <a:xfrm>
              <a:off x="434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7" name="Rectangle 217"/>
            <p:cNvSpPr>
              <a:spLocks noChangeArrowheads="1"/>
            </p:cNvSpPr>
            <p:nvPr/>
          </p:nvSpPr>
          <p:spPr bwMode="auto">
            <a:xfrm>
              <a:off x="430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8" name="Rectangle 218"/>
            <p:cNvSpPr>
              <a:spLocks noChangeArrowheads="1"/>
            </p:cNvSpPr>
            <p:nvPr/>
          </p:nvSpPr>
          <p:spPr bwMode="auto">
            <a:xfrm>
              <a:off x="426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59" name="Rectangle 219"/>
            <p:cNvSpPr>
              <a:spLocks noChangeArrowheads="1"/>
            </p:cNvSpPr>
            <p:nvPr/>
          </p:nvSpPr>
          <p:spPr bwMode="auto">
            <a:xfrm>
              <a:off x="422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0" name="Rectangle 220"/>
            <p:cNvSpPr>
              <a:spLocks noChangeArrowheads="1"/>
            </p:cNvSpPr>
            <p:nvPr/>
          </p:nvSpPr>
          <p:spPr bwMode="auto">
            <a:xfrm>
              <a:off x="417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1" name="Rectangle 221"/>
            <p:cNvSpPr>
              <a:spLocks noChangeArrowheads="1"/>
            </p:cNvSpPr>
            <p:nvPr/>
          </p:nvSpPr>
          <p:spPr bwMode="auto">
            <a:xfrm>
              <a:off x="413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2" name="Rectangle 222"/>
            <p:cNvSpPr>
              <a:spLocks noChangeArrowheads="1"/>
            </p:cNvSpPr>
            <p:nvPr/>
          </p:nvSpPr>
          <p:spPr bwMode="auto">
            <a:xfrm>
              <a:off x="409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3" name="Rectangle 223"/>
            <p:cNvSpPr>
              <a:spLocks noChangeArrowheads="1"/>
            </p:cNvSpPr>
            <p:nvPr/>
          </p:nvSpPr>
          <p:spPr bwMode="auto">
            <a:xfrm>
              <a:off x="405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4" name="Rectangle 224"/>
            <p:cNvSpPr>
              <a:spLocks noChangeArrowheads="1"/>
            </p:cNvSpPr>
            <p:nvPr/>
          </p:nvSpPr>
          <p:spPr bwMode="auto">
            <a:xfrm>
              <a:off x="401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5" name="Rectangle 225"/>
            <p:cNvSpPr>
              <a:spLocks noChangeArrowheads="1"/>
            </p:cNvSpPr>
            <p:nvPr/>
          </p:nvSpPr>
          <p:spPr bwMode="auto">
            <a:xfrm>
              <a:off x="396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6" name="Rectangle 226"/>
            <p:cNvSpPr>
              <a:spLocks noChangeArrowheads="1"/>
            </p:cNvSpPr>
            <p:nvPr/>
          </p:nvSpPr>
          <p:spPr bwMode="auto">
            <a:xfrm>
              <a:off x="392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7" name="Rectangle 227"/>
            <p:cNvSpPr>
              <a:spLocks noChangeArrowheads="1"/>
            </p:cNvSpPr>
            <p:nvPr/>
          </p:nvSpPr>
          <p:spPr bwMode="auto">
            <a:xfrm>
              <a:off x="388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8" name="Rectangle 228"/>
            <p:cNvSpPr>
              <a:spLocks noChangeArrowheads="1"/>
            </p:cNvSpPr>
            <p:nvPr/>
          </p:nvSpPr>
          <p:spPr bwMode="auto">
            <a:xfrm>
              <a:off x="384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69" name="Rectangle 229"/>
            <p:cNvSpPr>
              <a:spLocks noChangeArrowheads="1"/>
            </p:cNvSpPr>
            <p:nvPr/>
          </p:nvSpPr>
          <p:spPr bwMode="auto">
            <a:xfrm>
              <a:off x="380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0" name="Rectangle 230"/>
            <p:cNvSpPr>
              <a:spLocks noChangeArrowheads="1"/>
            </p:cNvSpPr>
            <p:nvPr/>
          </p:nvSpPr>
          <p:spPr bwMode="auto">
            <a:xfrm>
              <a:off x="375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1" name="Rectangle 231"/>
            <p:cNvSpPr>
              <a:spLocks noChangeArrowheads="1"/>
            </p:cNvSpPr>
            <p:nvPr/>
          </p:nvSpPr>
          <p:spPr bwMode="auto">
            <a:xfrm>
              <a:off x="371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2" name="Rectangle 232"/>
            <p:cNvSpPr>
              <a:spLocks noChangeArrowheads="1"/>
            </p:cNvSpPr>
            <p:nvPr/>
          </p:nvSpPr>
          <p:spPr bwMode="auto">
            <a:xfrm>
              <a:off x="367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3" name="Rectangle 233"/>
            <p:cNvSpPr>
              <a:spLocks noChangeArrowheads="1"/>
            </p:cNvSpPr>
            <p:nvPr/>
          </p:nvSpPr>
          <p:spPr bwMode="auto">
            <a:xfrm>
              <a:off x="363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4" name="Rectangle 234"/>
            <p:cNvSpPr>
              <a:spLocks noChangeArrowheads="1"/>
            </p:cNvSpPr>
            <p:nvPr/>
          </p:nvSpPr>
          <p:spPr bwMode="auto">
            <a:xfrm>
              <a:off x="359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5" name="Rectangle 235"/>
            <p:cNvSpPr>
              <a:spLocks noChangeArrowheads="1"/>
            </p:cNvSpPr>
            <p:nvPr/>
          </p:nvSpPr>
          <p:spPr bwMode="auto">
            <a:xfrm>
              <a:off x="354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6" name="Rectangle 236"/>
            <p:cNvSpPr>
              <a:spLocks noChangeArrowheads="1"/>
            </p:cNvSpPr>
            <p:nvPr/>
          </p:nvSpPr>
          <p:spPr bwMode="auto">
            <a:xfrm>
              <a:off x="350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7" name="Rectangle 237"/>
            <p:cNvSpPr>
              <a:spLocks noChangeArrowheads="1"/>
            </p:cNvSpPr>
            <p:nvPr/>
          </p:nvSpPr>
          <p:spPr bwMode="auto">
            <a:xfrm>
              <a:off x="346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8" name="Rectangle 238"/>
            <p:cNvSpPr>
              <a:spLocks noChangeArrowheads="1"/>
            </p:cNvSpPr>
            <p:nvPr/>
          </p:nvSpPr>
          <p:spPr bwMode="auto">
            <a:xfrm>
              <a:off x="342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79" name="Rectangle 239"/>
            <p:cNvSpPr>
              <a:spLocks noChangeArrowheads="1"/>
            </p:cNvSpPr>
            <p:nvPr/>
          </p:nvSpPr>
          <p:spPr bwMode="auto">
            <a:xfrm>
              <a:off x="338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0" name="Rectangle 240"/>
            <p:cNvSpPr>
              <a:spLocks noChangeArrowheads="1"/>
            </p:cNvSpPr>
            <p:nvPr/>
          </p:nvSpPr>
          <p:spPr bwMode="auto">
            <a:xfrm>
              <a:off x="333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1" name="Rectangle 241"/>
            <p:cNvSpPr>
              <a:spLocks noChangeArrowheads="1"/>
            </p:cNvSpPr>
            <p:nvPr/>
          </p:nvSpPr>
          <p:spPr bwMode="auto">
            <a:xfrm>
              <a:off x="329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2" name="Rectangle 242"/>
            <p:cNvSpPr>
              <a:spLocks noChangeArrowheads="1"/>
            </p:cNvSpPr>
            <p:nvPr/>
          </p:nvSpPr>
          <p:spPr bwMode="auto">
            <a:xfrm>
              <a:off x="325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3" name="Rectangle 243"/>
            <p:cNvSpPr>
              <a:spLocks noChangeArrowheads="1"/>
            </p:cNvSpPr>
            <p:nvPr/>
          </p:nvSpPr>
          <p:spPr bwMode="auto">
            <a:xfrm>
              <a:off x="321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4" name="Rectangle 244"/>
            <p:cNvSpPr>
              <a:spLocks noChangeArrowheads="1"/>
            </p:cNvSpPr>
            <p:nvPr/>
          </p:nvSpPr>
          <p:spPr bwMode="auto">
            <a:xfrm>
              <a:off x="317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5" name="Rectangle 245"/>
            <p:cNvSpPr>
              <a:spLocks noChangeArrowheads="1"/>
            </p:cNvSpPr>
            <p:nvPr/>
          </p:nvSpPr>
          <p:spPr bwMode="auto">
            <a:xfrm>
              <a:off x="312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6" name="Rectangle 246"/>
            <p:cNvSpPr>
              <a:spLocks noChangeArrowheads="1"/>
            </p:cNvSpPr>
            <p:nvPr/>
          </p:nvSpPr>
          <p:spPr bwMode="auto">
            <a:xfrm>
              <a:off x="308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7" name="Rectangle 247"/>
            <p:cNvSpPr>
              <a:spLocks noChangeArrowheads="1"/>
            </p:cNvSpPr>
            <p:nvPr/>
          </p:nvSpPr>
          <p:spPr bwMode="auto">
            <a:xfrm>
              <a:off x="304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8" name="Rectangle 248"/>
            <p:cNvSpPr>
              <a:spLocks noChangeArrowheads="1"/>
            </p:cNvSpPr>
            <p:nvPr/>
          </p:nvSpPr>
          <p:spPr bwMode="auto">
            <a:xfrm>
              <a:off x="300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89" name="Rectangle 249"/>
            <p:cNvSpPr>
              <a:spLocks noChangeArrowheads="1"/>
            </p:cNvSpPr>
            <p:nvPr/>
          </p:nvSpPr>
          <p:spPr bwMode="auto">
            <a:xfrm>
              <a:off x="296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0" name="Rectangle 250"/>
            <p:cNvSpPr>
              <a:spLocks noChangeArrowheads="1"/>
            </p:cNvSpPr>
            <p:nvPr/>
          </p:nvSpPr>
          <p:spPr bwMode="auto">
            <a:xfrm>
              <a:off x="291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1" name="Rectangle 251"/>
            <p:cNvSpPr>
              <a:spLocks noChangeArrowheads="1"/>
            </p:cNvSpPr>
            <p:nvPr/>
          </p:nvSpPr>
          <p:spPr bwMode="auto">
            <a:xfrm>
              <a:off x="287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2" name="Rectangle 252"/>
            <p:cNvSpPr>
              <a:spLocks noChangeArrowheads="1"/>
            </p:cNvSpPr>
            <p:nvPr/>
          </p:nvSpPr>
          <p:spPr bwMode="auto">
            <a:xfrm>
              <a:off x="283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3" name="Rectangle 253"/>
            <p:cNvSpPr>
              <a:spLocks noChangeArrowheads="1"/>
            </p:cNvSpPr>
            <p:nvPr/>
          </p:nvSpPr>
          <p:spPr bwMode="auto">
            <a:xfrm>
              <a:off x="279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4" name="Rectangle 254"/>
            <p:cNvSpPr>
              <a:spLocks noChangeArrowheads="1"/>
            </p:cNvSpPr>
            <p:nvPr/>
          </p:nvSpPr>
          <p:spPr bwMode="auto">
            <a:xfrm>
              <a:off x="275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5" name="Rectangle 255"/>
            <p:cNvSpPr>
              <a:spLocks noChangeArrowheads="1"/>
            </p:cNvSpPr>
            <p:nvPr/>
          </p:nvSpPr>
          <p:spPr bwMode="auto">
            <a:xfrm>
              <a:off x="270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6" name="Rectangle 256"/>
            <p:cNvSpPr>
              <a:spLocks noChangeArrowheads="1"/>
            </p:cNvSpPr>
            <p:nvPr/>
          </p:nvSpPr>
          <p:spPr bwMode="auto">
            <a:xfrm>
              <a:off x="266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7" name="Rectangle 257"/>
            <p:cNvSpPr>
              <a:spLocks noChangeArrowheads="1"/>
            </p:cNvSpPr>
            <p:nvPr/>
          </p:nvSpPr>
          <p:spPr bwMode="auto">
            <a:xfrm>
              <a:off x="262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8" name="Rectangle 258"/>
            <p:cNvSpPr>
              <a:spLocks noChangeArrowheads="1"/>
            </p:cNvSpPr>
            <p:nvPr/>
          </p:nvSpPr>
          <p:spPr bwMode="auto">
            <a:xfrm>
              <a:off x="258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99" name="Rectangle 259"/>
            <p:cNvSpPr>
              <a:spLocks noChangeArrowheads="1"/>
            </p:cNvSpPr>
            <p:nvPr/>
          </p:nvSpPr>
          <p:spPr bwMode="auto">
            <a:xfrm>
              <a:off x="254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0" name="Rectangle 260"/>
            <p:cNvSpPr>
              <a:spLocks noChangeArrowheads="1"/>
            </p:cNvSpPr>
            <p:nvPr/>
          </p:nvSpPr>
          <p:spPr bwMode="auto">
            <a:xfrm>
              <a:off x="249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1" name="Rectangle 261"/>
            <p:cNvSpPr>
              <a:spLocks noChangeArrowheads="1"/>
            </p:cNvSpPr>
            <p:nvPr/>
          </p:nvSpPr>
          <p:spPr bwMode="auto">
            <a:xfrm>
              <a:off x="245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2" name="Rectangle 262"/>
            <p:cNvSpPr>
              <a:spLocks noChangeArrowheads="1"/>
            </p:cNvSpPr>
            <p:nvPr/>
          </p:nvSpPr>
          <p:spPr bwMode="auto">
            <a:xfrm>
              <a:off x="241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3" name="Rectangle 263"/>
            <p:cNvSpPr>
              <a:spLocks noChangeArrowheads="1"/>
            </p:cNvSpPr>
            <p:nvPr/>
          </p:nvSpPr>
          <p:spPr bwMode="auto">
            <a:xfrm>
              <a:off x="237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4" name="Rectangle 264"/>
            <p:cNvSpPr>
              <a:spLocks noChangeArrowheads="1"/>
            </p:cNvSpPr>
            <p:nvPr/>
          </p:nvSpPr>
          <p:spPr bwMode="auto">
            <a:xfrm>
              <a:off x="233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5" name="Rectangle 265"/>
            <p:cNvSpPr>
              <a:spLocks noChangeArrowheads="1"/>
            </p:cNvSpPr>
            <p:nvPr/>
          </p:nvSpPr>
          <p:spPr bwMode="auto">
            <a:xfrm>
              <a:off x="228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6" name="Rectangle 266"/>
            <p:cNvSpPr>
              <a:spLocks noChangeArrowheads="1"/>
            </p:cNvSpPr>
            <p:nvPr/>
          </p:nvSpPr>
          <p:spPr bwMode="auto">
            <a:xfrm>
              <a:off x="224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7" name="Rectangle 267"/>
            <p:cNvSpPr>
              <a:spLocks noChangeArrowheads="1"/>
            </p:cNvSpPr>
            <p:nvPr/>
          </p:nvSpPr>
          <p:spPr bwMode="auto">
            <a:xfrm>
              <a:off x="220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8" name="Rectangle 268"/>
            <p:cNvSpPr>
              <a:spLocks noChangeArrowheads="1"/>
            </p:cNvSpPr>
            <p:nvPr/>
          </p:nvSpPr>
          <p:spPr bwMode="auto">
            <a:xfrm>
              <a:off x="216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09" name="Rectangle 269"/>
            <p:cNvSpPr>
              <a:spLocks noChangeArrowheads="1"/>
            </p:cNvSpPr>
            <p:nvPr/>
          </p:nvSpPr>
          <p:spPr bwMode="auto">
            <a:xfrm>
              <a:off x="212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0" name="Rectangle 270"/>
            <p:cNvSpPr>
              <a:spLocks noChangeArrowheads="1"/>
            </p:cNvSpPr>
            <p:nvPr/>
          </p:nvSpPr>
          <p:spPr bwMode="auto">
            <a:xfrm>
              <a:off x="207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1" name="Rectangle 271"/>
            <p:cNvSpPr>
              <a:spLocks noChangeArrowheads="1"/>
            </p:cNvSpPr>
            <p:nvPr/>
          </p:nvSpPr>
          <p:spPr bwMode="auto">
            <a:xfrm>
              <a:off x="203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2" name="Rectangle 272"/>
            <p:cNvSpPr>
              <a:spLocks noChangeArrowheads="1"/>
            </p:cNvSpPr>
            <p:nvPr/>
          </p:nvSpPr>
          <p:spPr bwMode="auto">
            <a:xfrm>
              <a:off x="1994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3" name="Rectangle 273"/>
            <p:cNvSpPr>
              <a:spLocks noChangeArrowheads="1"/>
            </p:cNvSpPr>
            <p:nvPr/>
          </p:nvSpPr>
          <p:spPr bwMode="auto">
            <a:xfrm>
              <a:off x="1952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4" name="Rectangle 274"/>
            <p:cNvSpPr>
              <a:spLocks noChangeArrowheads="1"/>
            </p:cNvSpPr>
            <p:nvPr/>
          </p:nvSpPr>
          <p:spPr bwMode="auto">
            <a:xfrm>
              <a:off x="1910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5" name="Rectangle 275"/>
            <p:cNvSpPr>
              <a:spLocks noChangeArrowheads="1"/>
            </p:cNvSpPr>
            <p:nvPr/>
          </p:nvSpPr>
          <p:spPr bwMode="auto">
            <a:xfrm>
              <a:off x="1868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16" name="Rectangle 276"/>
            <p:cNvSpPr>
              <a:spLocks noChangeArrowheads="1"/>
            </p:cNvSpPr>
            <p:nvPr/>
          </p:nvSpPr>
          <p:spPr bwMode="auto">
            <a:xfrm>
              <a:off x="1826" y="1727"/>
              <a:ext cx="24" cy="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99FF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28" name="Rectangle 277"/>
          <p:cNvSpPr>
            <a:spLocks noChangeArrowheads="1"/>
          </p:cNvSpPr>
          <p:nvPr/>
        </p:nvSpPr>
        <p:spPr bwMode="auto">
          <a:xfrm>
            <a:off x="7032625" y="2441575"/>
            <a:ext cx="1119188" cy="306388"/>
          </a:xfrm>
          <a:prstGeom prst="rect">
            <a:avLst/>
          </a:prstGeom>
          <a:noFill/>
          <a:ln w="9525">
            <a:solidFill>
              <a:srgbClr val="99FFCC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29" name="Rectangle 278"/>
          <p:cNvSpPr>
            <a:spLocks noChangeArrowheads="1"/>
          </p:cNvSpPr>
          <p:nvPr/>
        </p:nvSpPr>
        <p:spPr bwMode="auto">
          <a:xfrm>
            <a:off x="7124700" y="2500313"/>
            <a:ext cx="9334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>
                <a:solidFill>
                  <a:srgbClr val="FFFF66"/>
                </a:solidFill>
              </a:rPr>
              <a:t>Steel making</a:t>
            </a:r>
            <a:endParaRPr lang="en-US" altLang="zh-CN">
              <a:solidFill>
                <a:srgbClr val="FFFF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143000"/>
            <a:ext cx="81216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54"/>
          <p:cNvSpPr txBox="1">
            <a:spLocks noChangeArrowheads="1"/>
          </p:cNvSpPr>
          <p:nvPr/>
        </p:nvSpPr>
        <p:spPr bwMode="auto">
          <a:xfrm>
            <a:off x="1285875" y="571500"/>
            <a:ext cx="5416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瓶装水生产流程：北京娃哈哈纯净水厂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724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瓶装水能耗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水处理：</a:t>
            </a:r>
            <a:r>
              <a:rPr lang="en-US" altLang="zh-CN">
                <a:solidFill>
                  <a:schemeClr val="bg1"/>
                </a:solidFill>
              </a:rPr>
              <a:t>0.875*10</a:t>
            </a:r>
            <a:r>
              <a:rPr lang="en-US" altLang="zh-CN" baseline="30000">
                <a:solidFill>
                  <a:schemeClr val="bg1"/>
                </a:solidFill>
              </a:rPr>
              <a:t>-3</a:t>
            </a:r>
            <a:r>
              <a:rPr lang="zh-CN" altLang="en-US">
                <a:solidFill>
                  <a:schemeClr val="bg1"/>
                </a:solidFill>
              </a:rPr>
              <a:t>度</a:t>
            </a:r>
            <a:r>
              <a:rPr lang="en-US" altLang="zh-CN">
                <a:solidFill>
                  <a:schemeClr val="bg1"/>
                </a:solidFill>
              </a:rPr>
              <a:t>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</a:p>
          <a:p>
            <a:r>
              <a:rPr lang="zh-CN" altLang="en-US">
                <a:solidFill>
                  <a:schemeClr val="bg1"/>
                </a:solidFill>
              </a:rPr>
              <a:t>罐装：</a:t>
            </a:r>
            <a:r>
              <a:rPr lang="en-US" altLang="zh-CN">
                <a:solidFill>
                  <a:schemeClr val="bg1"/>
                </a:solidFill>
              </a:rPr>
              <a:t>0.32*10</a:t>
            </a:r>
            <a:r>
              <a:rPr lang="en-US" altLang="zh-CN" baseline="30000">
                <a:solidFill>
                  <a:schemeClr val="bg1"/>
                </a:solidFill>
              </a:rPr>
              <a:t>-3</a:t>
            </a:r>
            <a:r>
              <a:rPr lang="zh-CN" altLang="en-US">
                <a:solidFill>
                  <a:schemeClr val="bg1"/>
                </a:solidFill>
              </a:rPr>
              <a:t>度</a:t>
            </a:r>
            <a:r>
              <a:rPr lang="en-US" altLang="zh-CN">
                <a:solidFill>
                  <a:schemeClr val="bg1"/>
                </a:solidFill>
              </a:rPr>
              <a:t>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</a:p>
          <a:p>
            <a:r>
              <a:rPr lang="zh-CN" altLang="en-US">
                <a:solidFill>
                  <a:schemeClr val="bg1"/>
                </a:solidFill>
              </a:rPr>
              <a:t>清洗：</a:t>
            </a:r>
            <a:r>
              <a:rPr lang="en-US" altLang="zh-CN">
                <a:solidFill>
                  <a:schemeClr val="bg1"/>
                </a:solidFill>
              </a:rPr>
              <a:t>0.255*10</a:t>
            </a:r>
            <a:r>
              <a:rPr lang="en-US" altLang="zh-CN" baseline="30000">
                <a:solidFill>
                  <a:schemeClr val="bg1"/>
                </a:solidFill>
              </a:rPr>
              <a:t>-3</a:t>
            </a:r>
            <a:r>
              <a:rPr lang="zh-CN" altLang="en-US">
                <a:solidFill>
                  <a:schemeClr val="bg1"/>
                </a:solidFill>
              </a:rPr>
              <a:t>度</a:t>
            </a:r>
            <a:r>
              <a:rPr lang="en-US" altLang="zh-CN">
                <a:solidFill>
                  <a:schemeClr val="bg1"/>
                </a:solidFill>
              </a:rPr>
              <a:t>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</a:p>
          <a:p>
            <a:r>
              <a:rPr lang="zh-CN" altLang="en-US">
                <a:solidFill>
                  <a:schemeClr val="bg1"/>
                </a:solidFill>
              </a:rPr>
              <a:t>总计：</a:t>
            </a:r>
            <a:r>
              <a:rPr lang="en-US" altLang="zh-CN">
                <a:solidFill>
                  <a:schemeClr val="bg1"/>
                </a:solidFill>
              </a:rPr>
              <a:t>1.45*10</a:t>
            </a:r>
            <a:r>
              <a:rPr lang="en-US" altLang="zh-CN" baseline="30000">
                <a:solidFill>
                  <a:schemeClr val="bg1"/>
                </a:solidFill>
              </a:rPr>
              <a:t>-3</a:t>
            </a:r>
            <a:r>
              <a:rPr lang="zh-CN" altLang="en-US">
                <a:solidFill>
                  <a:schemeClr val="bg1"/>
                </a:solidFill>
              </a:rPr>
              <a:t>度</a:t>
            </a:r>
            <a:r>
              <a:rPr lang="en-US" altLang="zh-CN">
                <a:solidFill>
                  <a:schemeClr val="bg1"/>
                </a:solidFill>
              </a:rPr>
              <a:t>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  <a:endParaRPr lang="en-US" altLang="ja-JP">
              <a:solidFill>
                <a:schemeClr val="bg1"/>
              </a:solidFill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其他能耗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矿泉水瓶 ：</a:t>
            </a:r>
            <a:r>
              <a:rPr lang="en-US" altLang="zh-CN">
                <a:solidFill>
                  <a:schemeClr val="bg1"/>
                </a:solidFill>
              </a:rPr>
              <a:t>20</a:t>
            </a:r>
            <a:r>
              <a:rPr lang="zh-CN" altLang="en-US">
                <a:solidFill>
                  <a:schemeClr val="bg1"/>
                </a:solidFill>
              </a:rPr>
              <a:t>克</a:t>
            </a:r>
          </a:p>
          <a:p>
            <a:r>
              <a:rPr lang="zh-CN" altLang="en-US">
                <a:solidFill>
                  <a:schemeClr val="bg1"/>
                </a:solidFill>
              </a:rPr>
              <a:t>塑料</a:t>
            </a:r>
            <a:r>
              <a:rPr lang="en-US" altLang="zh-CN">
                <a:solidFill>
                  <a:schemeClr val="bg1"/>
                </a:solidFill>
              </a:rPr>
              <a:t>MTP</a:t>
            </a:r>
            <a:r>
              <a:rPr lang="zh-CN" altLang="en-US">
                <a:solidFill>
                  <a:schemeClr val="bg1"/>
                </a:solidFill>
              </a:rPr>
              <a:t>能耗：</a:t>
            </a:r>
            <a:r>
              <a:rPr lang="en-US" altLang="zh-CN">
                <a:solidFill>
                  <a:schemeClr val="bg1"/>
                </a:solidFill>
              </a:rPr>
              <a:t>2.04kgce/kg</a:t>
            </a:r>
            <a:endParaRPr lang="zh-CN" altLang="en-US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供电能耗：</a:t>
            </a:r>
            <a:r>
              <a:rPr lang="en-US" altLang="zh-CN">
                <a:solidFill>
                  <a:schemeClr val="bg1"/>
                </a:solidFill>
              </a:rPr>
              <a:t>375gce/kWh</a:t>
            </a:r>
          </a:p>
          <a:p>
            <a:r>
              <a:rPr lang="zh-CN" altLang="en-US">
                <a:solidFill>
                  <a:schemeClr val="bg1"/>
                </a:solidFill>
              </a:rPr>
              <a:t>煤炭</a:t>
            </a:r>
            <a:r>
              <a:rPr lang="en-US" altLang="zh-CN">
                <a:solidFill>
                  <a:schemeClr val="bg1"/>
                </a:solidFill>
              </a:rPr>
              <a:t>MTP</a:t>
            </a:r>
            <a:r>
              <a:rPr lang="zh-CN" altLang="en-US">
                <a:solidFill>
                  <a:schemeClr val="bg1"/>
                </a:solidFill>
              </a:rPr>
              <a:t>能耗：</a:t>
            </a:r>
            <a:r>
              <a:rPr lang="en-US" altLang="zh-CN">
                <a:solidFill>
                  <a:schemeClr val="bg1"/>
                </a:solidFill>
              </a:rPr>
              <a:t>0.14kgce/kgce</a:t>
            </a:r>
          </a:p>
          <a:p>
            <a:r>
              <a:rPr lang="zh-CN" altLang="en-US">
                <a:solidFill>
                  <a:schemeClr val="bg1"/>
                </a:solidFill>
              </a:rPr>
              <a:t>运输能耗：</a:t>
            </a:r>
            <a:r>
              <a:rPr lang="en-US" altLang="zh-CN">
                <a:solidFill>
                  <a:schemeClr val="bg1"/>
                </a:solidFill>
              </a:rPr>
              <a:t>0.021kgce/</a:t>
            </a:r>
            <a:r>
              <a:rPr lang="zh-CN" altLang="en-US">
                <a:solidFill>
                  <a:schemeClr val="bg1"/>
                </a:solidFill>
              </a:rPr>
              <a:t>吨公里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en-US" altLang="zh-CN">
                <a:solidFill>
                  <a:schemeClr val="bg1"/>
                </a:solidFill>
              </a:rPr>
              <a:t>	</a:t>
            </a:r>
            <a:r>
              <a:rPr lang="zh-CN" altLang="en-US">
                <a:solidFill>
                  <a:schemeClr val="bg1"/>
                </a:solidFill>
              </a:rPr>
              <a:t>        </a:t>
            </a:r>
            <a:r>
              <a:rPr lang="en-US" altLang="zh-CN">
                <a:solidFill>
                  <a:schemeClr val="bg1"/>
                </a:solidFill>
              </a:rPr>
              <a:t>0.00693kgce/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1416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开水耗能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自来水供应耗能 ：</a:t>
            </a:r>
            <a:r>
              <a:rPr lang="en-US" altLang="zh-CN">
                <a:solidFill>
                  <a:schemeClr val="bg1"/>
                </a:solidFill>
              </a:rPr>
              <a:t>120kWh/</a:t>
            </a:r>
            <a:r>
              <a:rPr lang="zh-CN" altLang="en-US">
                <a:solidFill>
                  <a:schemeClr val="bg1"/>
                </a:solidFill>
              </a:rPr>
              <a:t>千吨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电热水器：</a:t>
            </a:r>
            <a:r>
              <a:rPr lang="en-US" altLang="zh-CN">
                <a:solidFill>
                  <a:schemeClr val="bg1"/>
                </a:solidFill>
              </a:rPr>
              <a:t>0.085kWh/</a:t>
            </a:r>
            <a:r>
              <a:rPr lang="zh-CN" altLang="en-US">
                <a:solidFill>
                  <a:schemeClr val="bg1"/>
                </a:solidFill>
              </a:rPr>
              <a:t>升，</a:t>
            </a:r>
            <a:r>
              <a:rPr lang="en-US" altLang="zh-CN">
                <a:solidFill>
                  <a:schemeClr val="bg1"/>
                </a:solidFill>
              </a:rPr>
              <a:t>0.0104kgce</a:t>
            </a:r>
          </a:p>
          <a:p>
            <a:r>
              <a:rPr lang="zh-CN" altLang="en-US">
                <a:solidFill>
                  <a:schemeClr val="bg1"/>
                </a:solidFill>
              </a:rPr>
              <a:t>燃气灶：</a:t>
            </a:r>
            <a:r>
              <a:rPr lang="en-US" altLang="zh-CN">
                <a:solidFill>
                  <a:schemeClr val="bg1"/>
                </a:solidFill>
              </a:rPr>
              <a:t>0.007kgce/</a:t>
            </a:r>
            <a:r>
              <a:rPr lang="zh-CN" altLang="en-US">
                <a:solidFill>
                  <a:schemeClr val="bg1"/>
                </a:solidFill>
              </a:rPr>
              <a:t>升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66FF"/>
            </a:gs>
            <a:gs pos="100000">
              <a:srgbClr val="182F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98525" y="630238"/>
            <a:ext cx="29543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瓶装水、开水碳含量</a:t>
            </a:r>
            <a:endParaRPr lang="en-US" b="1" i="1">
              <a:solidFill>
                <a:schemeClr val="bg1"/>
              </a:solidFill>
              <a:ea typeface="MS PGothic" pitchFamily="34" charset="-128"/>
            </a:endParaRPr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381000" y="1371600"/>
            <a:ext cx="8458200" cy="0"/>
          </a:xfrm>
          <a:prstGeom prst="line">
            <a:avLst/>
          </a:prstGeom>
          <a:noFill/>
          <a:ln w="34925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928688" y="142875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</a:rPr>
              <a:t>矿泉水 ：</a:t>
            </a:r>
            <a:r>
              <a:rPr lang="en-US" altLang="zh-CN">
                <a:solidFill>
                  <a:schemeClr val="bg1"/>
                </a:solidFill>
              </a:rPr>
              <a:t>0.078kgCO2/</a:t>
            </a:r>
            <a:r>
              <a:rPr lang="zh-CN" altLang="en-US">
                <a:solidFill>
                  <a:schemeClr val="bg1"/>
                </a:solidFill>
              </a:rPr>
              <a:t>瓶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自来水：</a:t>
            </a:r>
            <a:r>
              <a:rPr lang="en-US" altLang="zh-CN">
                <a:solidFill>
                  <a:schemeClr val="bg1"/>
                </a:solidFill>
              </a:rPr>
              <a:t>0.09gCo2/</a:t>
            </a:r>
            <a:r>
              <a:rPr lang="zh-CN" altLang="en-US">
                <a:solidFill>
                  <a:schemeClr val="bg1"/>
                </a:solidFill>
              </a:rPr>
              <a:t>升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zh-CN" altLang="en-US">
                <a:solidFill>
                  <a:schemeClr val="bg1"/>
                </a:solidFill>
              </a:rPr>
              <a:t>开水： </a:t>
            </a:r>
            <a:r>
              <a:rPr lang="en-US" altLang="zh-CN">
                <a:solidFill>
                  <a:schemeClr val="bg1"/>
                </a:solidFill>
              </a:rPr>
              <a:t>0.068kgCO2/</a:t>
            </a:r>
            <a:r>
              <a:rPr lang="zh-CN" altLang="en-US">
                <a:solidFill>
                  <a:schemeClr val="bg1"/>
                </a:solidFill>
              </a:rPr>
              <a:t>升</a:t>
            </a:r>
            <a:r>
              <a:rPr lang="en-US" altLang="zh-CN">
                <a:solidFill>
                  <a:schemeClr val="bg1"/>
                </a:solidFill>
              </a:rPr>
              <a:t>( </a:t>
            </a:r>
            <a:r>
              <a:rPr lang="zh-CN" altLang="en-US">
                <a:solidFill>
                  <a:schemeClr val="bg1"/>
                </a:solidFill>
              </a:rPr>
              <a:t>电热水器）</a:t>
            </a:r>
            <a:endParaRPr lang="en-US" altLang="zh-CN">
              <a:solidFill>
                <a:schemeClr val="bg1"/>
              </a:solidFill>
            </a:endParaRPr>
          </a:p>
          <a:p>
            <a:r>
              <a:rPr lang="en-US" altLang="zh-CN">
                <a:solidFill>
                  <a:schemeClr val="bg1"/>
                </a:solidFill>
              </a:rPr>
              <a:t>	 0.011kgCO2/</a:t>
            </a:r>
            <a:r>
              <a:rPr lang="zh-CN" altLang="en-US">
                <a:solidFill>
                  <a:schemeClr val="bg1"/>
                </a:solidFill>
              </a:rPr>
              <a:t>升</a:t>
            </a:r>
            <a:r>
              <a:rPr lang="en-US" altLang="zh-CN">
                <a:solidFill>
                  <a:schemeClr val="bg1"/>
                </a:solidFill>
              </a:rPr>
              <a:t>(</a:t>
            </a:r>
            <a:r>
              <a:rPr lang="zh-CN" altLang="en-US">
                <a:solidFill>
                  <a:schemeClr val="bg1"/>
                </a:solidFill>
              </a:rPr>
              <a:t>燃气灶）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3954</TotalTime>
  <Words>486</Words>
  <Application>Microsoft Office PowerPoint</Application>
  <PresentationFormat>全屏显示(4:3)</PresentationFormat>
  <Paragraphs>152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Times New Roman</vt:lpstr>
      <vt:lpstr>宋体</vt:lpstr>
      <vt:lpstr>Arial</vt:lpstr>
      <vt:lpstr>MS PGothic</vt:lpstr>
      <vt:lpstr>Monotype Sorts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Company>max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没有幻灯片标题</dc:title>
  <dc:creator>xam</dc:creator>
  <cp:lastModifiedBy>Kejun Jiang</cp:lastModifiedBy>
  <cp:revision>306</cp:revision>
  <dcterms:created xsi:type="dcterms:W3CDTF">1999-08-30T15:07:17Z</dcterms:created>
  <dcterms:modified xsi:type="dcterms:W3CDTF">2015-11-10T02:15:25Z</dcterms:modified>
</cp:coreProperties>
</file>