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3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 bookmarkIdSeed="2">
  <p:sldMasterIdLst>
    <p:sldMasterId id="2147483648" r:id="rId1"/>
    <p:sldMasterId id="2147483652" r:id="rId2"/>
    <p:sldMasterId id="2147483655" r:id="rId3"/>
    <p:sldMasterId id="2147483660" r:id="rId4"/>
  </p:sldMasterIdLst>
  <p:notesMasterIdLst>
    <p:notesMasterId r:id="rId25"/>
  </p:notesMasterIdLst>
  <p:handoutMasterIdLst>
    <p:handoutMasterId r:id="rId26"/>
  </p:handoutMasterIdLst>
  <p:sldIdLst>
    <p:sldId id="323" r:id="rId5"/>
    <p:sldId id="337" r:id="rId6"/>
    <p:sldId id="417" r:id="rId7"/>
    <p:sldId id="420" r:id="rId8"/>
    <p:sldId id="443" r:id="rId9"/>
    <p:sldId id="454" r:id="rId10"/>
    <p:sldId id="444" r:id="rId11"/>
    <p:sldId id="446" r:id="rId12"/>
    <p:sldId id="456" r:id="rId13"/>
    <p:sldId id="346" r:id="rId14"/>
    <p:sldId id="397" r:id="rId15"/>
    <p:sldId id="408" r:id="rId16"/>
    <p:sldId id="449" r:id="rId17"/>
    <p:sldId id="433" r:id="rId18"/>
    <p:sldId id="422" r:id="rId19"/>
    <p:sldId id="434" r:id="rId20"/>
    <p:sldId id="435" r:id="rId21"/>
    <p:sldId id="448" r:id="rId22"/>
    <p:sldId id="438" r:id="rId23"/>
    <p:sldId id="332" r:id="rId24"/>
  </p:sldIdLst>
  <p:sldSz cx="9144000" cy="6858000" type="screen4x3"/>
  <p:notesSz cx="7099300" cy="10234613"/>
  <p:defaultTextStyle>
    <a:defPPr>
      <a:defRPr lang="de-DE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-65" charset="0"/>
        <a:ea typeface="ＭＳ Ｐゴシック" pitchFamily="-65" charset="-128"/>
        <a:cs typeface="ＭＳ Ｐゴシック" pitchFamily="-65" charset="-128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-65" charset="0"/>
        <a:ea typeface="ＭＳ Ｐゴシック" pitchFamily="-65" charset="-128"/>
        <a:cs typeface="ＭＳ Ｐゴシック" pitchFamily="-65" charset="-128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-65" charset="0"/>
        <a:ea typeface="ＭＳ Ｐゴシック" pitchFamily="-65" charset="-128"/>
        <a:cs typeface="ＭＳ Ｐゴシック" pitchFamily="-65" charset="-128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-65" charset="0"/>
        <a:ea typeface="ＭＳ Ｐゴシック" pitchFamily="-65" charset="-128"/>
        <a:cs typeface="ＭＳ Ｐゴシック" pitchFamily="-65" charset="-128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-65" charset="0"/>
        <a:ea typeface="ＭＳ Ｐゴシック" pitchFamily="-65" charset="-128"/>
        <a:cs typeface="ＭＳ Ｐゴシック" pitchFamily="-65" charset="-128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pitchFamily="-65" charset="0"/>
        <a:ea typeface="ＭＳ Ｐゴシック" pitchFamily="-65" charset="-128"/>
        <a:cs typeface="ＭＳ Ｐゴシック" pitchFamily="-65" charset="-128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pitchFamily="-65" charset="0"/>
        <a:ea typeface="ＭＳ Ｐゴシック" pitchFamily="-65" charset="-128"/>
        <a:cs typeface="ＭＳ Ｐゴシック" pitchFamily="-65" charset="-128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pitchFamily="-65" charset="0"/>
        <a:ea typeface="ＭＳ Ｐゴシック" pitchFamily="-65" charset="-128"/>
        <a:cs typeface="ＭＳ Ｐゴシック" pitchFamily="-65" charset="-128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pitchFamily="-65" charset="0"/>
        <a:ea typeface="ＭＳ Ｐゴシック" pitchFamily="-65" charset="-128"/>
        <a:cs typeface="ＭＳ Ｐゴシック" pitchFamily="-65" charset="-128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3339" userDrawn="1">
          <p15:clr>
            <a:srgbClr val="A4A3A4"/>
          </p15:clr>
        </p15:guide>
        <p15:guide id="2" pos="657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7" name="Ismer, Roland" initials="IR" lastIdx="5" clrIdx="6">
    <p:extLst/>
  </p:cmAuthor>
  <p:cmAuthor id="1" name="Manuel Haußner" initials="MH" lastIdx="44" clrIdx="0">
    <p:extLst/>
  </p:cmAuthor>
  <p:cmAuthor id="8" name="Sebastian Petrick" initials="SP" lastIdx="20" clrIdx="7"/>
  <p:cmAuthor id="2" name="Neuhoff, Karsten" initials="KN" lastIdx="17" clrIdx="1"/>
  <p:cmAuthor id="3" name="Zipperer, Vera" initials="ZV" lastIdx="5" clrIdx="2"/>
  <p:cmAuthor id="4" name="sjmahaus" initials="s" lastIdx="1" clrIdx="3">
    <p:extLst/>
  </p:cmAuthor>
  <p:cmAuthor id="5" name="sjmahaus" initials="s [2]" lastIdx="1" clrIdx="4">
    <p:extLst/>
  </p:cmAuthor>
  <p:cmAuthor id="6" name="sjmahaus" initials="s [3]" lastIdx="1" clrIdx="5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  <a:srgbClr val="CBD6D4"/>
    <a:srgbClr val="E7ECEB"/>
    <a:srgbClr val="A1231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978" autoAdjust="0"/>
    <p:restoredTop sz="82214" autoAdjust="0"/>
  </p:normalViewPr>
  <p:slideViewPr>
    <p:cSldViewPr snapToGrid="0">
      <p:cViewPr>
        <p:scale>
          <a:sx n="60" d="100"/>
          <a:sy n="60" d="100"/>
        </p:scale>
        <p:origin x="-2448" y="-696"/>
      </p:cViewPr>
      <p:guideLst>
        <p:guide orient="horz" pos="3339"/>
        <p:guide pos="65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commentAuthors" Target="commentAuthors.xml"/><Relationship Id="rId3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\\hume\abt\abt-kli\projects_current\IoC\presentations\Figure3%20from%20C%20report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9522183618684"/>
          <c:y val="0.16768903489095671"/>
          <c:w val="0.74212241185063066"/>
          <c:h val="0.28860033293410808"/>
        </c:manualLayout>
      </c:layout>
      <c:barChart>
        <c:barDir val="col"/>
        <c:grouping val="clustered"/>
        <c:varyColors val="0"/>
        <c:ser>
          <c:idx val="1"/>
          <c:order val="6"/>
          <c:tx>
            <c:strRef>
              <c:f>Roadmaps_Figure!$A$14</c:f>
              <c:strCache>
                <c:ptCount val="1"/>
              </c:strCache>
            </c:strRef>
          </c:tx>
          <c:spPr>
            <a:noFill/>
            <a:ln>
              <a:noFill/>
            </a:ln>
          </c:spPr>
          <c:invertIfNegative val="0"/>
          <c:cat>
            <c:strRef>
              <c:f>Roadmaps_Figure!$B$7:$J$7</c:f>
              <c:strCache>
                <c:ptCount val="7"/>
                <c:pt idx="0">
                  <c:v>Biomass 
(waste)</c:v>
                </c:pt>
                <c:pt idx="1">
                  <c:v>Pre-treated 
(waste)</c:v>
                </c:pt>
                <c:pt idx="2">
                  <c:v>Energy 
Efficiency</c:v>
                </c:pt>
                <c:pt idx="3">
                  <c:v>Carbon 
Capture and 
Storage </c:v>
                </c:pt>
                <c:pt idx="4">
                  <c:v>Innovative 
Cement Based 
Materials </c:v>
                </c:pt>
                <c:pt idx="5">
                  <c:v>Clinker 
Substitution </c:v>
                </c:pt>
                <c:pt idx="6">
                  <c:v>Substitution/
Efficient Use 
of Cement </c:v>
                </c:pt>
              </c:strCache>
            </c:strRef>
          </c:cat>
          <c:val>
            <c:numRef>
              <c:f>Roadmaps_Figure!$B$14:$H$14</c:f>
              <c:numCache>
                <c:formatCode>0%</c:formatCode>
                <c:ptCount val="7"/>
                <c:pt idx="0">
                  <c:v>0.09</c:v>
                </c:pt>
                <c:pt idx="1">
                  <c:v>0.3</c:v>
                </c:pt>
                <c:pt idx="2">
                  <c:v>0.3</c:v>
                </c:pt>
              </c:numCache>
            </c:numRef>
          </c:val>
        </c:ser>
        <c:ser>
          <c:idx val="7"/>
          <c:order val="7"/>
          <c:tx>
            <c:strRef>
              <c:f>Roadmaps_Figure!$A$15</c:f>
              <c:strCache>
                <c:ptCount val="1"/>
                <c:pt idx="0">
                  <c:v>   </c:v>
                </c:pt>
              </c:strCache>
            </c:strRef>
          </c:tx>
          <c:spPr>
            <a:noFill/>
            <a:ln w="28575">
              <a:noFill/>
            </a:ln>
          </c:spPr>
          <c:invertIfNegative val="0"/>
          <c:cat>
            <c:strRef>
              <c:f>Roadmaps_Figure!$B$7:$J$7</c:f>
              <c:strCache>
                <c:ptCount val="7"/>
                <c:pt idx="0">
                  <c:v>Biomass 
(waste)</c:v>
                </c:pt>
                <c:pt idx="1">
                  <c:v>Pre-treated 
(waste)</c:v>
                </c:pt>
                <c:pt idx="2">
                  <c:v>Energy 
Efficiency</c:v>
                </c:pt>
                <c:pt idx="3">
                  <c:v>Carbon 
Capture and 
Storage </c:v>
                </c:pt>
                <c:pt idx="4">
                  <c:v>Innovative 
Cement Based 
Materials </c:v>
                </c:pt>
                <c:pt idx="5">
                  <c:v>Clinker 
Substitution </c:v>
                </c:pt>
                <c:pt idx="6">
                  <c:v>Substitution/
Efficient Use 
of Cement </c:v>
                </c:pt>
              </c:strCache>
            </c:strRef>
          </c:cat>
          <c:val>
            <c:numRef>
              <c:f>Roadmaps_Figure!$B$15:$H$15</c:f>
              <c:numCache>
                <c:formatCode>General</c:formatCode>
                <c:ptCount val="7"/>
                <c:pt idx="0" formatCode="0%">
                  <c:v>0.05</c:v>
                </c:pt>
                <c:pt idx="2" formatCode="0%">
                  <c:v>3.3425000000000003E-2</c:v>
                </c:pt>
                <c:pt idx="5" formatCode="0%">
                  <c:v>0.3</c:v>
                </c:pt>
                <c:pt idx="6" formatCode="0%">
                  <c:v>0</c:v>
                </c:pt>
              </c:numCache>
            </c:numRef>
          </c:val>
        </c:ser>
        <c:ser>
          <c:idx val="8"/>
          <c:order val="8"/>
          <c:tx>
            <c:strRef>
              <c:f>Roadmaps_Figure!$A$16</c:f>
              <c:strCache>
                <c:ptCount val="1"/>
                <c:pt idx="0">
                  <c:v>   </c:v>
                </c:pt>
              </c:strCache>
            </c:strRef>
          </c:tx>
          <c:spPr>
            <a:noFill/>
            <a:ln w="28575">
              <a:noFill/>
            </a:ln>
          </c:spPr>
          <c:invertIfNegative val="0"/>
          <c:cat>
            <c:strRef>
              <c:f>Roadmaps_Figure!$B$7:$J$7</c:f>
              <c:strCache>
                <c:ptCount val="7"/>
                <c:pt idx="0">
                  <c:v>Biomass 
(waste)</c:v>
                </c:pt>
                <c:pt idx="1">
                  <c:v>Pre-treated 
(waste)</c:v>
                </c:pt>
                <c:pt idx="2">
                  <c:v>Energy 
Efficiency</c:v>
                </c:pt>
                <c:pt idx="3">
                  <c:v>Carbon 
Capture and 
Storage </c:v>
                </c:pt>
                <c:pt idx="4">
                  <c:v>Innovative 
Cement Based 
Materials </c:v>
                </c:pt>
                <c:pt idx="5">
                  <c:v>Clinker 
Substitution </c:v>
                </c:pt>
                <c:pt idx="6">
                  <c:v>Substitution/
Efficient Use 
of Cement </c:v>
                </c:pt>
              </c:strCache>
            </c:strRef>
          </c:cat>
          <c:val>
            <c:numRef>
              <c:f>Roadmaps_Figure!$B$16:$H$16</c:f>
              <c:numCache>
                <c:formatCode>General</c:formatCode>
                <c:ptCount val="7"/>
                <c:pt idx="0" formatCode="0%">
                  <c:v>0.17249500000000001</c:v>
                </c:pt>
                <c:pt idx="2" formatCode="0%">
                  <c:v>0.15342500000000001</c:v>
                </c:pt>
                <c:pt idx="5" formatCode="0%">
                  <c:v>0.1119</c:v>
                </c:pt>
                <c:pt idx="6" formatCode="0%">
                  <c:v>0.15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8946176"/>
        <c:axId val="128947712"/>
      </c:barChart>
      <c:scatterChart>
        <c:scatterStyle val="lineMarker"/>
        <c:varyColors val="0"/>
        <c:ser>
          <c:idx val="0"/>
          <c:order val="0"/>
          <c:tx>
            <c:strRef>
              <c:f>Roadmaps_Figure!$A$8</c:f>
              <c:strCache>
                <c:ptCount val="1"/>
                <c:pt idx="0">
                  <c:v>IEA (low demand scneario)</c:v>
                </c:pt>
              </c:strCache>
            </c:strRef>
          </c:tx>
          <c:spPr>
            <a:ln w="28575">
              <a:noFill/>
            </a:ln>
          </c:spPr>
          <c:xVal>
            <c:strRef>
              <c:f>Roadmaps_Figure!$B$7:$H$7</c:f>
              <c:strCache>
                <c:ptCount val="7"/>
                <c:pt idx="0">
                  <c:v>Biomass 
(waste)</c:v>
                </c:pt>
                <c:pt idx="1">
                  <c:v>Pre-treated 
(waste)</c:v>
                </c:pt>
                <c:pt idx="2">
                  <c:v>Energy 
Efficiency</c:v>
                </c:pt>
                <c:pt idx="3">
                  <c:v>Carbon 
Capture and 
Storage </c:v>
                </c:pt>
                <c:pt idx="4">
                  <c:v>Innovative 
Cement Based 
Materials </c:v>
                </c:pt>
                <c:pt idx="5">
                  <c:v>Clinker 
Substitution </c:v>
                </c:pt>
                <c:pt idx="6">
                  <c:v>Substitution/
Efficient Use 
of Cement </c:v>
                </c:pt>
              </c:strCache>
            </c:strRef>
          </c:xVal>
          <c:yVal>
            <c:numRef>
              <c:f>Roadmaps_Figure!$B$8:$H$8</c:f>
              <c:numCache>
                <c:formatCode>0%</c:formatCode>
                <c:ptCount val="7"/>
                <c:pt idx="0">
                  <c:v>0.15725500000000001</c:v>
                </c:pt>
                <c:pt idx="1">
                  <c:v>0.139545</c:v>
                </c:pt>
                <c:pt idx="2">
                  <c:v>0.13086999999999999</c:v>
                </c:pt>
                <c:pt idx="3">
                  <c:v>0.56000000000000005</c:v>
                </c:pt>
                <c:pt idx="5">
                  <c:v>0.17519999999999999</c:v>
                </c:pt>
              </c:numCache>
            </c:numRef>
          </c:yVal>
          <c:smooth val="0"/>
        </c:ser>
        <c:ser>
          <c:idx val="6"/>
          <c:order val="1"/>
          <c:tx>
            <c:strRef>
              <c:f>Roadmaps_Figure!$A$9</c:f>
              <c:strCache>
                <c:ptCount val="1"/>
                <c:pt idx="0">
                  <c:v>Ecofys/WWF</c:v>
                </c:pt>
              </c:strCache>
            </c:strRef>
          </c:tx>
          <c:spPr>
            <a:ln w="28575">
              <a:noFill/>
            </a:ln>
          </c:spPr>
          <c:marker>
            <c:symbol val="square"/>
            <c:size val="7"/>
            <c:spPr>
              <a:solidFill>
                <a:srgbClr val="C00000"/>
              </a:solidFill>
            </c:spPr>
          </c:marker>
          <c:xVal>
            <c:strRef>
              <c:f>Roadmaps_Figure!$B$7:$H$7</c:f>
              <c:strCache>
                <c:ptCount val="7"/>
                <c:pt idx="0">
                  <c:v>Biomass 
(waste)</c:v>
                </c:pt>
                <c:pt idx="1">
                  <c:v>Pre-treated 
(waste)</c:v>
                </c:pt>
                <c:pt idx="2">
                  <c:v>Energy 
Efficiency</c:v>
                </c:pt>
                <c:pt idx="3">
                  <c:v>Carbon 
Capture and 
Storage </c:v>
                </c:pt>
                <c:pt idx="4">
                  <c:v>Innovative 
Cement Based 
Materials </c:v>
                </c:pt>
                <c:pt idx="5">
                  <c:v>Clinker 
Substitution </c:v>
                </c:pt>
                <c:pt idx="6">
                  <c:v>Substitution/
Efficient Use 
of Cement </c:v>
                </c:pt>
              </c:strCache>
            </c:strRef>
          </c:xVal>
          <c:yVal>
            <c:numRef>
              <c:f>Roadmaps_Figure!$B$9:$H$9</c:f>
              <c:numCache>
                <c:formatCode>General</c:formatCode>
                <c:ptCount val="7"/>
                <c:pt idx="0" formatCode="0%">
                  <c:v>0.17249500000000001</c:v>
                </c:pt>
                <c:pt idx="2" formatCode="0%">
                  <c:v>0.15342500000000001</c:v>
                </c:pt>
                <c:pt idx="3" formatCode="0%">
                  <c:v>0.38</c:v>
                </c:pt>
                <c:pt idx="4" formatCode="0%">
                  <c:v>5.0999999999999997E-2</c:v>
                </c:pt>
                <c:pt idx="5" formatCode="0%">
                  <c:v>0.1119</c:v>
                </c:pt>
                <c:pt idx="6" formatCode="0%">
                  <c:v>0.15</c:v>
                </c:pt>
              </c:numCache>
            </c:numRef>
          </c:yVal>
          <c:smooth val="0"/>
        </c:ser>
        <c:ser>
          <c:idx val="2"/>
          <c:order val="2"/>
          <c:tx>
            <c:strRef>
              <c:f>Roadmaps_Figure!$A$10</c:f>
              <c:strCache>
                <c:ptCount val="1"/>
                <c:pt idx="0">
                  <c:v>UK Committee on Climate Change </c:v>
                </c:pt>
              </c:strCache>
            </c:strRef>
          </c:tx>
          <c:spPr>
            <a:ln w="28575">
              <a:noFill/>
            </a:ln>
          </c:spPr>
          <c:xVal>
            <c:strRef>
              <c:f>Roadmaps_Figure!$B$7:$H$7</c:f>
              <c:strCache>
                <c:ptCount val="7"/>
                <c:pt idx="0">
                  <c:v>Biomass 
(waste)</c:v>
                </c:pt>
                <c:pt idx="1">
                  <c:v>Pre-treated 
(waste)</c:v>
                </c:pt>
                <c:pt idx="2">
                  <c:v>Energy 
Efficiency</c:v>
                </c:pt>
                <c:pt idx="3">
                  <c:v>Carbon 
Capture and 
Storage </c:v>
                </c:pt>
                <c:pt idx="4">
                  <c:v>Innovative 
Cement Based 
Materials </c:v>
                </c:pt>
                <c:pt idx="5">
                  <c:v>Clinker 
Substitution </c:v>
                </c:pt>
                <c:pt idx="6">
                  <c:v>Substitution/
Efficient Use 
of Cement </c:v>
                </c:pt>
              </c:strCache>
            </c:strRef>
          </c:xVal>
          <c:yVal>
            <c:numRef>
              <c:f>Roadmaps_Figure!$B$10:$H$10</c:f>
              <c:numCache>
                <c:formatCode>General</c:formatCode>
                <c:ptCount val="7"/>
                <c:pt idx="0" formatCode="0%">
                  <c:v>0.17075499999999999</c:v>
                </c:pt>
                <c:pt idx="2" formatCode="0%">
                  <c:v>7.0870000000000002E-2</c:v>
                </c:pt>
                <c:pt idx="3" formatCode="0%">
                  <c:v>0.52</c:v>
                </c:pt>
                <c:pt idx="5" formatCode="0%">
                  <c:v>0.15129999999999999</c:v>
                </c:pt>
                <c:pt idx="6" formatCode="0%">
                  <c:v>0.15</c:v>
                </c:pt>
              </c:numCache>
            </c:numRef>
          </c:yVal>
          <c:smooth val="0"/>
        </c:ser>
        <c:ser>
          <c:idx val="3"/>
          <c:order val="3"/>
          <c:tx>
            <c:strRef>
              <c:f>Roadmaps_Figure!$A$11</c:f>
              <c:strCache>
                <c:ptCount val="1"/>
                <c:pt idx="0">
                  <c:v>Cembureau</c:v>
                </c:pt>
              </c:strCache>
            </c:strRef>
          </c:tx>
          <c:spPr>
            <a:ln w="28575">
              <a:noFill/>
            </a:ln>
          </c:spPr>
          <c:xVal>
            <c:strRef>
              <c:f>Roadmaps_Figure!$B$7:$H$7</c:f>
              <c:strCache>
                <c:ptCount val="7"/>
                <c:pt idx="0">
                  <c:v>Biomass 
(waste)</c:v>
                </c:pt>
                <c:pt idx="1">
                  <c:v>Pre-treated 
(waste)</c:v>
                </c:pt>
                <c:pt idx="2">
                  <c:v>Energy 
Efficiency</c:v>
                </c:pt>
                <c:pt idx="3">
                  <c:v>Carbon 
Capture and 
Storage </c:v>
                </c:pt>
                <c:pt idx="4">
                  <c:v>Innovative 
Cement Based 
Materials </c:v>
                </c:pt>
                <c:pt idx="5">
                  <c:v>Clinker 
Substitution </c:v>
                </c:pt>
                <c:pt idx="6">
                  <c:v>Substitution/
Efficient Use 
of Cement </c:v>
                </c:pt>
              </c:strCache>
            </c:strRef>
          </c:xVal>
          <c:yVal>
            <c:numRef>
              <c:f>Roadmaps_Figure!$B$11:$H$11</c:f>
              <c:numCache>
                <c:formatCode>0%</c:formatCode>
                <c:ptCount val="7"/>
                <c:pt idx="0">
                  <c:v>0.17027500000000001</c:v>
                </c:pt>
                <c:pt idx="1">
                  <c:v>0.129325</c:v>
                </c:pt>
                <c:pt idx="2">
                  <c:v>0.14999499999999999</c:v>
                </c:pt>
                <c:pt idx="3">
                  <c:v>0.59</c:v>
                </c:pt>
                <c:pt idx="4">
                  <c:v>5.0999999999999997E-2</c:v>
                </c:pt>
                <c:pt idx="5">
                  <c:v>0.1152</c:v>
                </c:pt>
              </c:numCache>
            </c:numRef>
          </c:yVal>
          <c:smooth val="0"/>
        </c:ser>
        <c:ser>
          <c:idx val="4"/>
          <c:order val="4"/>
          <c:tx>
            <c:strRef>
              <c:f>Roadmaps_Figure!$A$12</c:f>
              <c:strCache>
                <c:ptCount val="1"/>
                <c:pt idx="0">
                  <c:v>Mineral Products Association</c:v>
                </c:pt>
              </c:strCache>
            </c:strRef>
          </c:tx>
          <c:spPr>
            <a:ln w="28575">
              <a:noFill/>
            </a:ln>
          </c:spPr>
          <c:xVal>
            <c:strRef>
              <c:f>Roadmaps_Figure!$B$7:$H$7</c:f>
              <c:strCache>
                <c:ptCount val="7"/>
                <c:pt idx="0">
                  <c:v>Biomass 
(waste)</c:v>
                </c:pt>
                <c:pt idx="1">
                  <c:v>Pre-treated 
(waste)</c:v>
                </c:pt>
                <c:pt idx="2">
                  <c:v>Energy 
Efficiency</c:v>
                </c:pt>
                <c:pt idx="3">
                  <c:v>Carbon 
Capture and 
Storage </c:v>
                </c:pt>
                <c:pt idx="4">
                  <c:v>Innovative 
Cement Based 
Materials </c:v>
                </c:pt>
                <c:pt idx="5">
                  <c:v>Clinker 
Substitution </c:v>
                </c:pt>
                <c:pt idx="6">
                  <c:v>Substitution/
Efficient Use 
of Cement </c:v>
                </c:pt>
              </c:strCache>
            </c:strRef>
          </c:xVal>
          <c:yVal>
            <c:numRef>
              <c:f>Roadmaps_Figure!$B$12:$H$12</c:f>
              <c:numCache>
                <c:formatCode>0%</c:formatCode>
                <c:ptCount val="7"/>
                <c:pt idx="0">
                  <c:v>0.14049</c:v>
                </c:pt>
                <c:pt idx="1">
                  <c:v>0.14752499999999999</c:v>
                </c:pt>
                <c:pt idx="2">
                  <c:v>7.6999999999999999E-2</c:v>
                </c:pt>
                <c:pt idx="3">
                  <c:v>0.48</c:v>
                </c:pt>
                <c:pt idx="4">
                  <c:v>5.0999999999999997E-2</c:v>
                </c:pt>
                <c:pt idx="5">
                  <c:v>0.21129999999999999</c:v>
                </c:pt>
              </c:numCache>
            </c:numRef>
          </c:yVal>
          <c:smooth val="0"/>
        </c:ser>
        <c:ser>
          <c:idx val="5"/>
          <c:order val="5"/>
          <c:tx>
            <c:strRef>
              <c:f>Roadmaps_Figure!$A$13</c:f>
              <c:strCache>
                <c:ptCount val="1"/>
                <c:pt idx="0">
                  <c:v>WBSD/ECRA Technology Report</c:v>
                </c:pt>
              </c:strCache>
            </c:strRef>
          </c:tx>
          <c:spPr>
            <a:ln w="28575">
              <a:noFill/>
            </a:ln>
          </c:spPr>
          <c:xVal>
            <c:strRef>
              <c:f>Roadmaps_Figure!$B$7:$H$7</c:f>
              <c:strCache>
                <c:ptCount val="7"/>
                <c:pt idx="0">
                  <c:v>Biomass 
(waste)</c:v>
                </c:pt>
                <c:pt idx="1">
                  <c:v>Pre-treated 
(waste)</c:v>
                </c:pt>
                <c:pt idx="2">
                  <c:v>Energy 
Efficiency</c:v>
                </c:pt>
                <c:pt idx="3">
                  <c:v>Carbon 
Capture and 
Storage </c:v>
                </c:pt>
                <c:pt idx="4">
                  <c:v>Innovative 
Cement Based 
Materials </c:v>
                </c:pt>
                <c:pt idx="5">
                  <c:v>Clinker 
Substitution </c:v>
                </c:pt>
                <c:pt idx="6">
                  <c:v>Substitution/
Efficient Use 
of Cement </c:v>
                </c:pt>
              </c:strCache>
            </c:strRef>
          </c:xVal>
          <c:yVal>
            <c:numRef>
              <c:f>Roadmaps_Figure!$B$13:$H$13</c:f>
              <c:numCache>
                <c:formatCode>0%</c:formatCode>
                <c:ptCount val="7"/>
                <c:pt idx="0">
                  <c:v>0.192495</c:v>
                </c:pt>
                <c:pt idx="1">
                  <c:v>5.6704999999999998E-2</c:v>
                </c:pt>
                <c:pt idx="3">
                  <c:v>0.33</c:v>
                </c:pt>
                <c:pt idx="5">
                  <c:v>0.15190000000000001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28946176"/>
        <c:axId val="128947712"/>
      </c:scatterChart>
      <c:catAx>
        <c:axId val="12894617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ln>
            <a:solidFill>
              <a:schemeClr val="tx1"/>
            </a:solidFill>
          </a:ln>
        </c:spPr>
        <c:txPr>
          <a:bodyPr rot="-5400000" vert="horz" anchor="ctr" anchorCtr="0"/>
          <a:lstStyle/>
          <a:p>
            <a:pPr>
              <a:defRPr sz="1400" b="0">
                <a:latin typeface="Calibri" charset="0"/>
                <a:ea typeface="Calibri" charset="0"/>
                <a:cs typeface="Calibri" charset="0"/>
              </a:defRPr>
            </a:pPr>
            <a:endParaRPr lang="en-US"/>
          </a:p>
        </c:txPr>
        <c:crossAx val="128947712"/>
        <c:crosses val="autoZero"/>
        <c:auto val="1"/>
        <c:lblAlgn val="ctr"/>
        <c:lblOffset val="100"/>
        <c:noMultiLvlLbl val="0"/>
      </c:catAx>
      <c:valAx>
        <c:axId val="128947712"/>
        <c:scaling>
          <c:orientation val="minMax"/>
          <c:max val="0.60000000000000009"/>
        </c:scaling>
        <c:delete val="0"/>
        <c:axPos val="l"/>
        <c:title>
          <c:tx>
            <c:rich>
              <a:bodyPr rot="-5400000" vert="horz"/>
              <a:lstStyle/>
              <a:p>
                <a:pPr marL="0" marR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1400" b="0" i="0" u="none" strike="noStrike" kern="1200" baseline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 sz="1400" b="0" i="0" baseline="0" dirty="0" smtClean="0">
                    <a:effectLst/>
                    <a:latin typeface="Calibri" charset="0"/>
                    <a:cs typeface="Calibri" charset="0"/>
                  </a:rPr>
                  <a:t>By what percentage can cement </a:t>
                </a:r>
              </a:p>
              <a:p>
                <a:pPr marL="0" marR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1400" b="0" i="0" u="none" strike="noStrike" kern="1200" baseline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 sz="1400" b="0" i="0" baseline="0" noProof="0" dirty="0" smtClean="0">
                    <a:effectLst/>
                    <a:latin typeface="Calibri" charset="0"/>
                    <a:cs typeface="Calibri" charset="0"/>
                  </a:rPr>
                  <a:t>sector reduce its emissions</a:t>
                </a:r>
                <a:endParaRPr lang="en-US" sz="1400" b="0" noProof="0" dirty="0">
                  <a:latin typeface="Calibri" charset="0"/>
                  <a:cs typeface="Calibri" charset="0"/>
                </a:endParaRPr>
              </a:p>
            </c:rich>
          </c:tx>
          <c:layout>
            <c:manualLayout>
              <c:xMode val="edge"/>
              <c:yMode val="edge"/>
              <c:x val="9.5798191090261803E-3"/>
              <c:y val="1.02886824493058E-2"/>
            </c:manualLayout>
          </c:layout>
          <c:overlay val="0"/>
        </c:title>
        <c:numFmt formatCode="0%" sourceLinked="1"/>
        <c:majorTickMark val="out"/>
        <c:min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sz="1400" b="0">
                <a:latin typeface="+mj-lt"/>
                <a:cs typeface="Arial" panose="020B0604020202020204" pitchFamily="34" charset="0"/>
              </a:defRPr>
            </a:pPr>
            <a:endParaRPr lang="en-US"/>
          </a:p>
        </c:txPr>
        <c:crossAx val="128946176"/>
        <c:crosses val="autoZero"/>
        <c:crossBetween val="between"/>
        <c:majorUnit val="0.2"/>
      </c:valAx>
      <c:spPr>
        <a:noFill/>
        <a:ln w="25400">
          <a:noFill/>
        </a:ln>
      </c:spPr>
    </c:plotArea>
    <c:legend>
      <c:legendPos val="b"/>
      <c:layout>
        <c:manualLayout>
          <c:xMode val="edge"/>
          <c:yMode val="edge"/>
          <c:x val="0.8600581383209065"/>
          <c:y val="1.6964625149909845E-2"/>
          <c:w val="0.13884382452830701"/>
          <c:h val="0.7692810979612259"/>
        </c:manualLayout>
      </c:layout>
      <c:overlay val="0"/>
      <c:txPr>
        <a:bodyPr/>
        <a:lstStyle/>
        <a:p>
          <a:pPr>
            <a:defRPr sz="1050">
              <a:latin typeface="+mj-lt"/>
              <a:cs typeface="Arial" panose="020B0604020202020204" pitchFamily="34" charset="0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</c:spPr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0.01696</cdr:x>
      <cdr:y>0.96578</cdr:y>
    </cdr:from>
    <cdr:to>
      <cdr:x>0.99067</cdr:x>
      <cdr:y>1</cdr:y>
    </cdr:to>
    <cdr:grpSp>
      <cdr:nvGrpSpPr>
        <cdr:cNvPr id="4" name="Group 3"/>
        <cdr:cNvGrpSpPr/>
      </cdr:nvGrpSpPr>
      <cdr:grpSpPr>
        <a:xfrm xmlns:a="http://schemas.openxmlformats.org/drawingml/2006/main">
          <a:off x="149453" y="3614995"/>
          <a:ext cx="8580418" cy="128088"/>
          <a:chOff x="226218" y="6384131"/>
          <a:chExt cx="12346781" cy="119063"/>
        </a:xfrm>
      </cdr:grpSpPr>
      <cdr:sp macro="" textlink="">
        <cdr:nvSpPr>
          <cdr:cNvPr id="3" name="TextBox 2"/>
          <cdr:cNvSpPr txBox="1"/>
        </cdr:nvSpPr>
        <cdr:spPr>
          <a:xfrm xmlns:a="http://schemas.openxmlformats.org/drawingml/2006/main">
            <a:off x="226218" y="6384131"/>
            <a:ext cx="12346781" cy="119063"/>
          </a:xfrm>
          <a:prstGeom xmlns:a="http://schemas.openxmlformats.org/drawingml/2006/main" prst="rect">
            <a:avLst/>
          </a:prstGeom>
        </cdr:spPr>
        <cdr:txBody>
          <a:bodyPr xmlns:a="http://schemas.openxmlformats.org/drawingml/2006/main" vertOverflow="clip" wrap="square" rtlCol="0"/>
          <a:lstStyle xmlns:a="http://schemas.openxmlformats.org/drawingml/2006/main"/>
          <a:p xmlns:a="http://schemas.openxmlformats.org/drawingml/2006/main">
            <a:endParaRPr lang="en-US" sz="1100" dirty="0">
              <a:latin typeface="Calibri" charset="0"/>
            </a:endParaRPr>
          </a:p>
        </cdr:txBody>
      </cdr:sp>
    </cdr:grp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234125" y="9722883"/>
            <a:ext cx="3313007" cy="255865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817E1335-EAF6-8541-BA6A-0248883F1792}" type="slidenum">
              <a:rPr lang="de-DE" sz="1000">
                <a:latin typeface="Calibri" charset="0"/>
                <a:cs typeface="Calibri" charset="0"/>
              </a:rPr>
              <a:pPr>
                <a:defRPr/>
              </a:pPr>
              <a:t>‹#›</a:t>
            </a:fld>
            <a:endParaRPr lang="de-DE" sz="1000" dirty="0">
              <a:latin typeface="Calibri" charset="0"/>
              <a:cs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034326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DD541498-9847-0E44-AE8E-158D3D6AF3C7}" type="datetime1">
              <a:rPr lang="de-DE"/>
              <a:pPr>
                <a:defRPr/>
              </a:pPr>
              <a:t>04.11.2015</a:t>
            </a:fld>
            <a:endParaRPr lang="de-DE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pPr lvl="0"/>
            <a:endParaRPr lang="de-DE" noProof="0" dirty="0" smtClean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vert="horz" lIns="99048" tIns="49524" rIns="99048" bIns="49524" rtlCol="0">
            <a:normAutofit/>
          </a:bodyPr>
          <a:lstStyle/>
          <a:p>
            <a:pPr lvl="0"/>
            <a:r>
              <a:rPr lang="de-DE" noProof="0" dirty="0" smtClean="0"/>
              <a:t>Mastertextformat bearbeiten</a:t>
            </a:r>
          </a:p>
          <a:p>
            <a:pPr lvl="1"/>
            <a:r>
              <a:rPr lang="de-DE" noProof="0" dirty="0" smtClean="0"/>
              <a:t>Zweite Ebene</a:t>
            </a:r>
          </a:p>
          <a:p>
            <a:pPr lvl="2"/>
            <a:r>
              <a:rPr lang="de-DE" noProof="0" dirty="0" smtClean="0"/>
              <a:t>Dritte Ebene</a:t>
            </a:r>
          </a:p>
          <a:p>
            <a:pPr lvl="3"/>
            <a:r>
              <a:rPr lang="de-DE" noProof="0" dirty="0" smtClean="0"/>
              <a:t>Vierte Ebene</a:t>
            </a:r>
          </a:p>
          <a:p>
            <a:pPr lvl="4"/>
            <a:r>
              <a:rPr lang="de-DE" noProof="0" dirty="0" smtClean="0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716FC78E-5DB2-EF44-97C3-9870110DD900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9453086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Calibri" charset="0"/>
        <a:cs typeface="Calibri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Calibri" charset="0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Calibri" charset="0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Calibri" charset="0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Calibri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6FC78E-5DB2-EF44-97C3-9870110DD900}" type="slidenum">
              <a:rPr lang="de-DE" smtClean="0"/>
              <a:pPr>
                <a:defRPr/>
              </a:pPr>
              <a:t>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9707434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6FC78E-5DB2-EF44-97C3-9870110DD900}" type="slidenum">
              <a:rPr lang="de-DE" smtClean="0"/>
              <a:pPr>
                <a:defRPr/>
              </a:pPr>
              <a:t>16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090103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6FC78E-5DB2-EF44-97C3-9870110DD900}" type="slidenum">
              <a:rPr lang="de-DE" smtClean="0"/>
              <a:pPr>
                <a:defRPr/>
              </a:pPr>
              <a:t>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626039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aseline="0" dirty="0" smtClean="0"/>
              <a:t>,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6FC78E-5DB2-EF44-97C3-9870110DD900}" type="slidenum">
              <a:rPr lang="de-DE" smtClean="0"/>
              <a:pPr>
                <a:defRPr/>
              </a:pPr>
              <a:t>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660174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6FC78E-5DB2-EF44-97C3-9870110DD900}" type="slidenum">
              <a:rPr lang="de-DE" smtClean="0"/>
              <a:pPr>
                <a:defRPr/>
              </a:pPr>
              <a:t>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3997192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baseline="0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6FC78E-5DB2-EF44-97C3-9870110DD900}" type="slidenum">
              <a:rPr lang="de-DE" smtClean="0"/>
              <a:pPr>
                <a:defRPr/>
              </a:pPr>
              <a:t>10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9821208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6FC78E-5DB2-EF44-97C3-9870110DD900}" type="slidenum">
              <a:rPr lang="de-DE" smtClean="0"/>
              <a:pPr>
                <a:defRPr/>
              </a:pPr>
              <a:t>11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6566161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6FC78E-5DB2-EF44-97C3-9870110DD900}" type="slidenum">
              <a:rPr lang="de-DE" smtClean="0"/>
              <a:pPr>
                <a:defRPr/>
              </a:pPr>
              <a:t>12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6596027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6FC78E-5DB2-EF44-97C3-9870110DD900}" type="slidenum">
              <a:rPr lang="de-DE" smtClean="0"/>
              <a:pPr>
                <a:defRPr/>
              </a:pPr>
              <a:t>14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7130944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6FC78E-5DB2-EF44-97C3-9870110DD900}" type="slidenum">
              <a:rPr lang="de-DE" smtClean="0"/>
              <a:pPr>
                <a:defRPr/>
              </a:pPr>
              <a:t>15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912885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ohne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eck 5"/>
          <p:cNvSpPr/>
          <p:nvPr userDrawn="1"/>
        </p:nvSpPr>
        <p:spPr>
          <a:xfrm>
            <a:off x="180000" y="1080000"/>
            <a:ext cx="8784000" cy="4536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de-DE" dirty="0">
              <a:latin typeface="Calibri" charset="0"/>
            </a:endParaRPr>
          </a:p>
        </p:txBody>
      </p:sp>
      <p:sp>
        <p:nvSpPr>
          <p:cNvPr id="13" name="Titel 1"/>
          <p:cNvSpPr>
            <a:spLocks noGrp="1"/>
          </p:cNvSpPr>
          <p:nvPr>
            <p:ph type="ctrTitle" hasCustomPrompt="1"/>
          </p:nvPr>
        </p:nvSpPr>
        <p:spPr>
          <a:xfrm>
            <a:off x="1260000" y="2124000"/>
            <a:ext cx="7503000" cy="3057600"/>
          </a:xfrm>
          <a:prstGeom prst="rect">
            <a:avLst/>
          </a:prstGeom>
          <a:noFill/>
        </p:spPr>
        <p:txBody>
          <a:bodyPr lIns="0" tIns="0" rIns="0" bIns="0" anchor="t" anchorCtr="0">
            <a:noAutofit/>
          </a:bodyPr>
          <a:lstStyle>
            <a:lvl1pPr algn="l">
              <a:defRPr sz="3600" b="0" i="0">
                <a:solidFill>
                  <a:srgbClr val="FFFFFF"/>
                </a:solidFill>
                <a:latin typeface="Calibri" charset="0"/>
                <a:ea typeface="Calibri" charset="0"/>
                <a:cs typeface="Calibri" charset="0"/>
              </a:defRPr>
            </a:lvl1pPr>
          </a:lstStyle>
          <a:p>
            <a:r>
              <a:rPr lang="de-DE" dirty="0" smtClean="0"/>
              <a:t>Haupttitel der Präsentation</a:t>
            </a:r>
            <a:endParaRPr lang="de-DE" dirty="0"/>
          </a:p>
        </p:txBody>
      </p:sp>
      <p:sp>
        <p:nvSpPr>
          <p:cNvPr id="14" name="Textplatzhalt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1260000" y="1600200"/>
            <a:ext cx="7503000" cy="38160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>
              <a:buNone/>
              <a:defRPr sz="1500" b="0" i="0" baseline="0">
                <a:solidFill>
                  <a:schemeClr val="bg1"/>
                </a:solidFill>
                <a:latin typeface="Calibri"/>
                <a:ea typeface="Calibri" charset="0"/>
                <a:cs typeface="Calibri"/>
              </a:defRPr>
            </a:lvl1pPr>
            <a:lvl3pPr>
              <a:buNone/>
              <a:defRPr/>
            </a:lvl3pPr>
          </a:lstStyle>
          <a:p>
            <a:pPr lvl="0"/>
            <a:r>
              <a:rPr lang="de-DE" dirty="0" smtClean="0"/>
              <a:t>Zusatztitel der Präsentation</a:t>
            </a:r>
          </a:p>
        </p:txBody>
      </p:sp>
      <p:cxnSp>
        <p:nvCxnSpPr>
          <p:cNvPr id="8" name="Gerade Verbindung 7"/>
          <p:cNvCxnSpPr/>
          <p:nvPr userDrawn="1"/>
        </p:nvCxnSpPr>
        <p:spPr>
          <a:xfrm>
            <a:off x="1080000" y="1981200"/>
            <a:ext cx="7740000" cy="1588"/>
          </a:xfrm>
          <a:prstGeom prst="line">
            <a:avLst/>
          </a:prstGeom>
          <a:ln w="635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platzhalter 10"/>
          <p:cNvSpPr>
            <a:spLocks noGrp="1"/>
          </p:cNvSpPr>
          <p:nvPr>
            <p:ph type="body" sz="quarter" idx="16" hasCustomPrompt="1"/>
          </p:nvPr>
        </p:nvSpPr>
        <p:spPr>
          <a:xfrm>
            <a:off x="1260000" y="5791200"/>
            <a:ext cx="7503000" cy="22860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>
              <a:buNone/>
              <a:defRPr sz="1200" b="0" i="0" baseline="0">
                <a:solidFill>
                  <a:schemeClr val="accent1"/>
                </a:solidFill>
                <a:latin typeface="Calibri"/>
                <a:ea typeface="Calibri" charset="0"/>
                <a:cs typeface="Calibri"/>
              </a:defRPr>
            </a:lvl1pPr>
            <a:lvl3pPr>
              <a:buNone/>
              <a:defRPr/>
            </a:lvl3pPr>
          </a:lstStyle>
          <a:p>
            <a:pPr lvl="0"/>
            <a:r>
              <a:rPr lang="de-DE" dirty="0" smtClean="0"/>
              <a:t>Vorname Nachname</a:t>
            </a:r>
          </a:p>
        </p:txBody>
      </p:sp>
      <p:sp>
        <p:nvSpPr>
          <p:cNvPr id="12" name="Textplatzhalt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1260000" y="6019800"/>
            <a:ext cx="7503000" cy="22860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>
              <a:buNone/>
              <a:defRPr sz="1200" b="0" i="0" baseline="0">
                <a:solidFill>
                  <a:schemeClr val="tx1"/>
                </a:solidFill>
                <a:latin typeface="Calibri"/>
                <a:ea typeface="Calibri" charset="0"/>
                <a:cs typeface="Calibri"/>
              </a:defRPr>
            </a:lvl1pPr>
            <a:lvl3pPr>
              <a:buNone/>
              <a:defRPr/>
            </a:lvl3pPr>
          </a:lstStyle>
          <a:p>
            <a:pPr lvl="0"/>
            <a:r>
              <a:rPr lang="de-DE" dirty="0" smtClean="0"/>
              <a:t>Ort, Datum</a:t>
            </a:r>
          </a:p>
        </p:txBody>
      </p:sp>
      <p:cxnSp>
        <p:nvCxnSpPr>
          <p:cNvPr id="15" name="Gerade Verbindung 14"/>
          <p:cNvCxnSpPr/>
          <p:nvPr userDrawn="1"/>
        </p:nvCxnSpPr>
        <p:spPr>
          <a:xfrm>
            <a:off x="1080000" y="6477000"/>
            <a:ext cx="7884000" cy="1588"/>
          </a:xfrm>
          <a:prstGeom prst="line">
            <a:avLst/>
          </a:prstGeom>
          <a:ln w="6350">
            <a:solidFill>
              <a:schemeClr val="bg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9" name="Bild 18" descr="diw-logo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260000" y="496800"/>
            <a:ext cx="1620000" cy="230850"/>
          </a:xfrm>
          <a:prstGeom prst="rect">
            <a:avLst/>
          </a:prstGeom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1 Spalte 2x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platzhalt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1295401" y="304800"/>
            <a:ext cx="7467600" cy="442800"/>
          </a:xfrm>
        </p:spPr>
        <p:txBody>
          <a:bodyPr wrap="none" lIns="0" tIns="0" rIns="0" anchor="b" anchorCtr="0"/>
          <a:lstStyle>
            <a:lvl1pPr marL="0" indent="0" algn="l">
              <a:lnSpc>
                <a:spcPct val="100000"/>
              </a:lnSpc>
              <a:buNone/>
              <a:defRPr sz="1500" b="0" i="0">
                <a:solidFill>
                  <a:srgbClr val="FFFFFF"/>
                </a:solidFill>
                <a:latin typeface="Calibri" charset="0"/>
                <a:cs typeface="Calibri" charset="0"/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de-DE" dirty="0" smtClean="0"/>
              <a:t>Folientitel</a:t>
            </a:r>
            <a:endParaRPr lang="de-DE" dirty="0"/>
          </a:p>
        </p:txBody>
      </p:sp>
      <p:sp>
        <p:nvSpPr>
          <p:cNvPr id="9" name="Datumsplatzhalter 8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endParaRPr lang="de-DE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A013803-4526-4645-B715-105BE440F5D7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Inclusion of Consumption of carbon intensive materials in emission trading systems</a:t>
            </a:r>
            <a:endParaRPr lang="de-DE" dirty="0"/>
          </a:p>
        </p:txBody>
      </p:sp>
      <p:sp>
        <p:nvSpPr>
          <p:cNvPr id="11" name="Inhaltsplatzhalter 9"/>
          <p:cNvSpPr>
            <a:spLocks noGrp="1"/>
          </p:cNvSpPr>
          <p:nvPr>
            <p:ph sz="quarter" idx="17"/>
          </p:nvPr>
        </p:nvSpPr>
        <p:spPr>
          <a:xfrm>
            <a:off x="1295399" y="990599"/>
            <a:ext cx="7467601" cy="1752601"/>
          </a:xfrm>
        </p:spPr>
        <p:txBody>
          <a:bodyPr lIns="0" tIns="72000" rIns="72000" bIns="0"/>
          <a:lstStyle>
            <a:lvl1pPr marL="0" indent="0">
              <a:buNone/>
              <a:defRPr sz="3200" baseline="0">
                <a:latin typeface="Calibri" charset="0"/>
                <a:cs typeface="Calibri" charset="0"/>
              </a:defRPr>
            </a:lvl1pPr>
            <a:lvl5pPr>
              <a:buFont typeface="Arial"/>
              <a:buNone/>
              <a:defRPr/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4" name="Inhaltsplatzhalter 9"/>
          <p:cNvSpPr>
            <a:spLocks noGrp="1"/>
          </p:cNvSpPr>
          <p:nvPr>
            <p:ph sz="quarter" idx="18"/>
          </p:nvPr>
        </p:nvSpPr>
        <p:spPr>
          <a:xfrm>
            <a:off x="1295399" y="2971799"/>
            <a:ext cx="7467601" cy="2895601"/>
          </a:xfrm>
        </p:spPr>
        <p:txBody>
          <a:bodyPr lIns="0" tIns="72000" rIns="72000" bIns="0"/>
          <a:lstStyle>
            <a:lvl1pPr marL="0" indent="0">
              <a:buNone/>
              <a:defRPr sz="1800" baseline="0">
                <a:latin typeface="Calibri"/>
                <a:cs typeface="Calibri"/>
              </a:defRPr>
            </a:lvl1pPr>
            <a:lvl5pPr>
              <a:buFont typeface="Arial"/>
              <a:buNone/>
              <a:defRPr/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1"/>
          <p:cNvSpPr>
            <a:spLocks noGrp="1"/>
          </p:cNvSpPr>
          <p:nvPr>
            <p:ph type="body" sz="quarter" idx="19" hasCustomPrompt="1"/>
          </p:nvPr>
        </p:nvSpPr>
        <p:spPr>
          <a:xfrm>
            <a:off x="152400" y="228600"/>
            <a:ext cx="685800" cy="685800"/>
          </a:xfrm>
          <a:prstGeom prst="rect">
            <a:avLst/>
          </a:prstGeom>
        </p:spPr>
        <p:txBody>
          <a:bodyPr vert="horz" lIns="0" tIns="0" rIns="0" bIns="0"/>
          <a:lstStyle>
            <a:lvl1pPr algn="r">
              <a:buNone/>
              <a:defRPr kumimoji="0" lang="de-DE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charset="0"/>
                <a:ea typeface="Calibri" charset="0"/>
                <a:cs typeface="Calibri" charset="0"/>
              </a:defRPr>
            </a:lvl1pPr>
            <a:lvl2pPr>
              <a:buNone/>
              <a:defRPr kumimoji="0" lang="de-DE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onstantia"/>
                <a:ea typeface="ＭＳ Ｐゴシック" pitchFamily="-65" charset="-128"/>
                <a:cs typeface="Constantia"/>
              </a:defRPr>
            </a:lvl2pPr>
            <a:lvl3pPr>
              <a:buNone/>
              <a:defRPr kumimoji="0" lang="de-DE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onstantia"/>
                <a:ea typeface="ＭＳ Ｐゴシック" pitchFamily="-65" charset="-128"/>
                <a:cs typeface="Constantia"/>
              </a:defRPr>
            </a:lvl3pPr>
            <a:lvl4pPr>
              <a:buNone/>
              <a:defRPr kumimoji="0" lang="de-DE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onstantia"/>
                <a:ea typeface="ＭＳ Ｐゴシック" pitchFamily="-65" charset="-128"/>
                <a:cs typeface="Constantia"/>
              </a:defRPr>
            </a:lvl4pPr>
            <a:lvl5pPr>
              <a:buNone/>
              <a:defRPr kumimoji="0" lang="de-DE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onstantia"/>
                <a:ea typeface="ＭＳ Ｐゴシック" pitchFamily="-65" charset="-128"/>
                <a:cs typeface="Constantia"/>
              </a:defRPr>
            </a:lvl5pPr>
          </a:lstStyle>
          <a:p>
            <a:pPr lvl="0"/>
            <a:r>
              <a:rPr lang="de-DE" dirty="0" smtClean="0"/>
              <a:t>X</a:t>
            </a:r>
            <a:endParaRPr lang="de-DE" dirty="0"/>
          </a:p>
        </p:txBody>
      </p:sp>
    </p:spTree>
  </p:cSld>
  <p:clrMapOvr>
    <a:masterClrMapping/>
  </p:clrMapOvr>
  <p:transition spd="med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Kapitel-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 userDrawn="1"/>
        </p:nvSpPr>
        <p:spPr>
          <a:xfrm>
            <a:off x="180000" y="180000"/>
            <a:ext cx="720000" cy="720000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de-DE" dirty="0">
              <a:latin typeface="Calibri" charset="0"/>
            </a:endParaRPr>
          </a:p>
        </p:txBody>
      </p:sp>
      <p:sp>
        <p:nvSpPr>
          <p:cNvPr id="8" name="Datumsplatzhalt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A013803-4526-4645-B715-105BE440F5D7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Inclusion of Consumption of carbon intensive materials in emission trading systems</a:t>
            </a:r>
            <a:endParaRPr lang="de-DE" dirty="0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1260000" y="1295400"/>
            <a:ext cx="7488000" cy="4038600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buNone/>
              <a:defRPr kumimoji="0" lang="de-DE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charset="0"/>
                <a:ea typeface="Calibri" charset="0"/>
                <a:cs typeface="Calibri" charset="0"/>
              </a:defRPr>
            </a:lvl1pPr>
            <a:lvl2pPr>
              <a:buNone/>
              <a:defRPr kumimoji="0" lang="de-DE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onstantia"/>
                <a:ea typeface="ＭＳ Ｐゴシック" pitchFamily="-65" charset="-128"/>
                <a:cs typeface="Constantia"/>
              </a:defRPr>
            </a:lvl2pPr>
            <a:lvl3pPr>
              <a:buNone/>
              <a:defRPr kumimoji="0" lang="de-DE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onstantia"/>
                <a:ea typeface="ＭＳ Ｐゴシック" pitchFamily="-65" charset="-128"/>
                <a:cs typeface="Constantia"/>
              </a:defRPr>
            </a:lvl3pPr>
            <a:lvl4pPr>
              <a:buNone/>
              <a:defRPr kumimoji="0" lang="de-DE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onstantia"/>
                <a:ea typeface="ＭＳ Ｐゴシック" pitchFamily="-65" charset="-128"/>
                <a:cs typeface="Constantia"/>
              </a:defRPr>
            </a:lvl4pPr>
            <a:lvl5pPr>
              <a:buNone/>
              <a:defRPr kumimoji="0" lang="de-DE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onstantia"/>
                <a:ea typeface="ＭＳ Ｐゴシック" pitchFamily="-65" charset="-128"/>
                <a:cs typeface="Constantia"/>
              </a:defRPr>
            </a:lvl5pPr>
          </a:lstStyle>
          <a:p>
            <a:pPr lvl="0"/>
            <a:r>
              <a:rPr lang="de-DE" dirty="0" smtClean="0"/>
              <a:t>Kapitel-Titel</a:t>
            </a:r>
            <a:endParaRPr lang="de-DE" dirty="0"/>
          </a:p>
        </p:txBody>
      </p:sp>
      <p:sp>
        <p:nvSpPr>
          <p:cNvPr id="13" name="Textplatzhalt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152400" y="228600"/>
            <a:ext cx="685800" cy="685800"/>
          </a:xfrm>
          <a:prstGeom prst="rect">
            <a:avLst/>
          </a:prstGeom>
        </p:spPr>
        <p:txBody>
          <a:bodyPr vert="horz" lIns="0" tIns="0" rIns="0" bIns="0"/>
          <a:lstStyle>
            <a:lvl1pPr algn="r">
              <a:buNone/>
              <a:defRPr kumimoji="0" lang="de-DE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charset="0"/>
                <a:ea typeface="Calibri" charset="0"/>
                <a:cs typeface="Calibri" charset="0"/>
              </a:defRPr>
            </a:lvl1pPr>
            <a:lvl2pPr>
              <a:buNone/>
              <a:defRPr kumimoji="0" lang="de-DE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onstantia"/>
                <a:ea typeface="ＭＳ Ｐゴシック" pitchFamily="-65" charset="-128"/>
                <a:cs typeface="Constantia"/>
              </a:defRPr>
            </a:lvl2pPr>
            <a:lvl3pPr>
              <a:buNone/>
              <a:defRPr kumimoji="0" lang="de-DE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onstantia"/>
                <a:ea typeface="ＭＳ Ｐゴシック" pitchFamily="-65" charset="-128"/>
                <a:cs typeface="Constantia"/>
              </a:defRPr>
            </a:lvl3pPr>
            <a:lvl4pPr>
              <a:buNone/>
              <a:defRPr kumimoji="0" lang="de-DE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onstantia"/>
                <a:ea typeface="ＭＳ Ｐゴシック" pitchFamily="-65" charset="-128"/>
                <a:cs typeface="Constantia"/>
              </a:defRPr>
            </a:lvl4pPr>
            <a:lvl5pPr>
              <a:buNone/>
              <a:defRPr kumimoji="0" lang="de-DE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onstantia"/>
                <a:ea typeface="ＭＳ Ｐゴシック" pitchFamily="-65" charset="-128"/>
                <a:cs typeface="Constantia"/>
              </a:defRPr>
            </a:lvl5pPr>
          </a:lstStyle>
          <a:p>
            <a:pPr lvl="0"/>
            <a:r>
              <a:rPr lang="de-DE" dirty="0" smtClean="0"/>
              <a:t>X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65012162"/>
      </p:ext>
    </p:extLst>
  </p:cSld>
  <p:clrMapOvr>
    <a:masterClrMapping/>
  </p:clrMapOvr>
  <p:transition spd="med"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nhaltsfoli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platzhalter 12"/>
          <p:cNvSpPr>
            <a:spLocks noGrp="1"/>
          </p:cNvSpPr>
          <p:nvPr>
            <p:ph type="body" sz="quarter" idx="18" hasCustomPrompt="1"/>
          </p:nvPr>
        </p:nvSpPr>
        <p:spPr>
          <a:xfrm>
            <a:off x="152400" y="230400"/>
            <a:ext cx="685800" cy="687600"/>
          </a:xfrm>
        </p:spPr>
        <p:txBody>
          <a:bodyPr/>
          <a:lstStyle>
            <a:lvl1pPr marL="0" indent="0" algn="r">
              <a:spcBef>
                <a:spcPts val="2000"/>
              </a:spcBef>
              <a:spcAft>
                <a:spcPts val="0"/>
              </a:spcAft>
              <a:buNone/>
              <a:defRPr sz="360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de-DE" dirty="0" smtClean="0"/>
              <a:t>X</a:t>
            </a:r>
            <a:endParaRPr lang="de-DE" dirty="0"/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260000" y="306000"/>
            <a:ext cx="7466400" cy="4428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DE" dirty="0" smtClean="0"/>
              <a:t>Folientitel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Sebastian Petrick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Barriers to implementation of improvement options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21"/>
          </p:nvPr>
        </p:nvSpPr>
        <p:spPr/>
        <p:txBody>
          <a:bodyPr/>
          <a:lstStyle/>
          <a:p>
            <a:fld id="{0A013803-4526-4645-B715-105BE440F5D7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7" name="Inhaltsplatzhalter 6"/>
          <p:cNvSpPr>
            <a:spLocks noGrp="1"/>
          </p:cNvSpPr>
          <p:nvPr>
            <p:ph sz="quarter" idx="22"/>
          </p:nvPr>
        </p:nvSpPr>
        <p:spPr>
          <a:xfrm>
            <a:off x="1260000" y="1080000"/>
            <a:ext cx="7466400" cy="50436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de-DE" dirty="0" smtClean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30004871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chluss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platzhalter 11"/>
          <p:cNvSpPr>
            <a:spLocks noGrp="1"/>
          </p:cNvSpPr>
          <p:nvPr>
            <p:ph type="body" sz="quarter" idx="10" hasCustomPrompt="1"/>
          </p:nvPr>
        </p:nvSpPr>
        <p:spPr>
          <a:xfrm>
            <a:off x="1260000" y="4876800"/>
            <a:ext cx="2057400" cy="533400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lnSpc>
                <a:spcPct val="110000"/>
              </a:lnSpc>
              <a:spcAft>
                <a:spcPts val="0"/>
              </a:spcAft>
              <a:buNone/>
              <a:defRPr lang="de-DE" sz="1200" b="0" i="0" kern="1200" baseline="0" dirty="0" smtClean="0">
                <a:solidFill>
                  <a:schemeClr val="bg1"/>
                </a:solidFill>
                <a:latin typeface="Calibri"/>
                <a:ea typeface="Calibri" charset="0"/>
                <a:cs typeface="Calibri"/>
              </a:defRPr>
            </a:lvl1pPr>
          </a:lstStyle>
          <a:p>
            <a:pPr lvl="0"/>
            <a:r>
              <a:rPr lang="de-DE" dirty="0" smtClean="0"/>
              <a:t>Vorname Nachname + Mail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nhalt 1 Spalte Lis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platzhalt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1295401" y="304800"/>
            <a:ext cx="7467600" cy="442800"/>
          </a:xfrm>
          <a:prstGeom prst="rect">
            <a:avLst/>
          </a:prstGeom>
        </p:spPr>
        <p:txBody>
          <a:bodyPr wrap="none" lIns="0" tIns="0" rIns="0" anchor="b" anchorCtr="0"/>
          <a:lstStyle>
            <a:lvl1pPr marL="0" indent="0" algn="l">
              <a:lnSpc>
                <a:spcPct val="100000"/>
              </a:lnSpc>
              <a:buNone/>
              <a:defRPr sz="1500" b="0" i="0">
                <a:solidFill>
                  <a:srgbClr val="FFFFFF"/>
                </a:solidFill>
                <a:latin typeface="Calibri" charset="0"/>
                <a:ea typeface="Calibri" charset="0"/>
                <a:cs typeface="Calibri" charset="0"/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de-DE" dirty="0" smtClean="0"/>
              <a:t>Folientitel</a:t>
            </a:r>
            <a:endParaRPr lang="de-DE" dirty="0"/>
          </a:p>
        </p:txBody>
      </p:sp>
      <p:sp>
        <p:nvSpPr>
          <p:cNvPr id="9" name="Datumsplatzhalter 8"/>
          <p:cNvSpPr>
            <a:spLocks noGrp="1"/>
          </p:cNvSpPr>
          <p:nvPr>
            <p:ph type="dt" sz="half" idx="14"/>
          </p:nvPr>
        </p:nvSpPr>
        <p:spPr>
          <a:xfrm>
            <a:off x="1260000" y="6551700"/>
            <a:ext cx="6094413" cy="153900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 charset="0"/>
                <a:ea typeface="Calibri" charset="0"/>
                <a:cs typeface="Calibri" charset="0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5"/>
          </p:nvPr>
        </p:nvSpPr>
        <p:spPr>
          <a:xfrm>
            <a:off x="152400" y="6521537"/>
            <a:ext cx="685800" cy="182563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 charset="0"/>
                <a:ea typeface="Calibri" charset="0"/>
                <a:cs typeface="Calibri" charset="0"/>
              </a:defRPr>
            </a:lvl1pPr>
          </a:lstStyle>
          <a:p>
            <a:fld id="{0A013803-4526-4645-B715-105BE440F5D7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6"/>
          </p:nvPr>
        </p:nvSpPr>
        <p:spPr>
          <a:xfrm>
            <a:off x="1260000" y="6399300"/>
            <a:ext cx="6099175" cy="152400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 charset="0"/>
                <a:ea typeface="Calibri" charset="0"/>
                <a:cs typeface="Calibri" charset="0"/>
              </a:defRPr>
            </a:lvl1pPr>
          </a:lstStyle>
          <a:p>
            <a:pPr>
              <a:defRPr/>
            </a:pPr>
            <a:r>
              <a:rPr lang="en-GB" dirty="0" smtClean="0"/>
              <a:t>Inclusion of Consumption of carbon intensive materials in emission trading systems</a:t>
            </a:r>
            <a:endParaRPr lang="de-DE" dirty="0"/>
          </a:p>
        </p:txBody>
      </p:sp>
      <p:sp>
        <p:nvSpPr>
          <p:cNvPr id="17" name="Textplatzhalter 16"/>
          <p:cNvSpPr>
            <a:spLocks noGrp="1"/>
          </p:cNvSpPr>
          <p:nvPr>
            <p:ph type="body" sz="quarter" idx="17"/>
          </p:nvPr>
        </p:nvSpPr>
        <p:spPr>
          <a:xfrm>
            <a:off x="1260475" y="1143000"/>
            <a:ext cx="7502525" cy="4572000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 charset="0"/>
                <a:ea typeface="Calibri" charset="0"/>
                <a:cs typeface="Calibri" charset="0"/>
              </a:defRPr>
            </a:lvl1pPr>
            <a:lvl2pPr>
              <a:defRPr>
                <a:latin typeface="Calibri" charset="0"/>
                <a:ea typeface="Calibri" charset="0"/>
                <a:cs typeface="Calibri" charset="0"/>
              </a:defRPr>
            </a:lvl2pPr>
            <a:lvl3pPr>
              <a:defRPr>
                <a:latin typeface="Calibri" charset="0"/>
                <a:ea typeface="Calibri" charset="0"/>
                <a:cs typeface="Calibri" charset="0"/>
              </a:defRPr>
            </a:lvl3pPr>
            <a:lvl4pPr>
              <a:defRPr>
                <a:latin typeface="Calibri" charset="0"/>
                <a:ea typeface="Calibri" charset="0"/>
                <a:cs typeface="Calibri" charset="0"/>
              </a:defRPr>
            </a:lvl4pPr>
            <a:lvl5pPr>
              <a:defRPr>
                <a:latin typeface="Calibri" charset="0"/>
                <a:ea typeface="Calibri" charset="0"/>
                <a:cs typeface="Calibri" charset="0"/>
              </a:defRPr>
            </a:lvl5pPr>
          </a:lstStyle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18" name="Textplatzhalter 11"/>
          <p:cNvSpPr>
            <a:spLocks noGrp="1"/>
          </p:cNvSpPr>
          <p:nvPr>
            <p:ph type="body" sz="quarter" idx="18" hasCustomPrompt="1"/>
          </p:nvPr>
        </p:nvSpPr>
        <p:spPr>
          <a:xfrm>
            <a:off x="152400" y="228600"/>
            <a:ext cx="685800" cy="685800"/>
          </a:xfrm>
          <a:prstGeom prst="rect">
            <a:avLst/>
          </a:prstGeom>
        </p:spPr>
        <p:txBody>
          <a:bodyPr vert="horz" lIns="0" tIns="0" rIns="0" bIns="0"/>
          <a:lstStyle>
            <a:lvl1pPr algn="r">
              <a:buNone/>
              <a:defRPr kumimoji="0" lang="de-DE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charset="0"/>
                <a:ea typeface="Calibri" charset="0"/>
                <a:cs typeface="Calibri" charset="0"/>
              </a:defRPr>
            </a:lvl1pPr>
            <a:lvl2pPr>
              <a:buNone/>
              <a:defRPr kumimoji="0" lang="de-DE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onstantia"/>
                <a:ea typeface="ＭＳ Ｐゴシック" pitchFamily="-65" charset="-128"/>
                <a:cs typeface="Constantia"/>
              </a:defRPr>
            </a:lvl2pPr>
            <a:lvl3pPr>
              <a:buNone/>
              <a:defRPr kumimoji="0" lang="de-DE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onstantia"/>
                <a:ea typeface="ＭＳ Ｐゴシック" pitchFamily="-65" charset="-128"/>
                <a:cs typeface="Constantia"/>
              </a:defRPr>
            </a:lvl3pPr>
            <a:lvl4pPr>
              <a:buNone/>
              <a:defRPr kumimoji="0" lang="de-DE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onstantia"/>
                <a:ea typeface="ＭＳ Ｐゴシック" pitchFamily="-65" charset="-128"/>
                <a:cs typeface="Constantia"/>
              </a:defRPr>
            </a:lvl4pPr>
            <a:lvl5pPr>
              <a:buNone/>
              <a:defRPr kumimoji="0" lang="de-DE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onstantia"/>
                <a:ea typeface="ＭＳ Ｐゴシック" pitchFamily="-65" charset="-128"/>
                <a:cs typeface="Constantia"/>
              </a:defRPr>
            </a:lvl5pPr>
          </a:lstStyle>
          <a:p>
            <a:pPr lvl="0"/>
            <a:r>
              <a:rPr lang="de-DE" dirty="0" smtClean="0"/>
              <a:t>X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1793116"/>
      </p:ext>
    </p:extLst>
  </p:cSld>
  <p:clrMapOvr>
    <a:masterClrMapping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mit Bild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ild 15" descr="Hintergrund1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77800" y="190500"/>
            <a:ext cx="8788400" cy="6477000"/>
          </a:xfrm>
          <a:prstGeom prst="rect">
            <a:avLst/>
          </a:prstGeom>
        </p:spPr>
      </p:pic>
      <p:sp>
        <p:nvSpPr>
          <p:cNvPr id="6" name="Rechteck 5"/>
          <p:cNvSpPr/>
          <p:nvPr userDrawn="1"/>
        </p:nvSpPr>
        <p:spPr>
          <a:xfrm>
            <a:off x="180000" y="1944000"/>
            <a:ext cx="6300000" cy="3708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de-DE" dirty="0">
              <a:latin typeface="Calibri" charset="0"/>
            </a:endParaRPr>
          </a:p>
        </p:txBody>
      </p:sp>
      <p:sp>
        <p:nvSpPr>
          <p:cNvPr id="13" name="Titel 1"/>
          <p:cNvSpPr>
            <a:spLocks noGrp="1"/>
          </p:cNvSpPr>
          <p:nvPr>
            <p:ph type="ctrTitle" hasCustomPrompt="1"/>
          </p:nvPr>
        </p:nvSpPr>
        <p:spPr>
          <a:xfrm>
            <a:off x="1260000" y="2647800"/>
            <a:ext cx="4988400" cy="2076600"/>
          </a:xfrm>
          <a:prstGeom prst="rect">
            <a:avLst/>
          </a:prstGeom>
          <a:noFill/>
        </p:spPr>
        <p:txBody>
          <a:bodyPr lIns="0" tIns="0" rIns="0" bIns="0" anchor="t" anchorCtr="0">
            <a:noAutofit/>
          </a:bodyPr>
          <a:lstStyle>
            <a:lvl1pPr algn="l">
              <a:defRPr sz="3600" b="0" i="0">
                <a:solidFill>
                  <a:srgbClr val="FFFFFF"/>
                </a:solidFill>
                <a:latin typeface="Calibri" charset="0"/>
                <a:ea typeface="Calibri" charset="0"/>
                <a:cs typeface="Calibri" charset="0"/>
              </a:defRPr>
            </a:lvl1pPr>
          </a:lstStyle>
          <a:p>
            <a:r>
              <a:rPr lang="de-DE" dirty="0" smtClean="0"/>
              <a:t>Haupttitel der Präsentation</a:t>
            </a:r>
            <a:endParaRPr lang="de-DE" dirty="0"/>
          </a:p>
        </p:txBody>
      </p:sp>
      <p:sp>
        <p:nvSpPr>
          <p:cNvPr id="14" name="Textplatzhalt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1260000" y="2124000"/>
            <a:ext cx="4988400" cy="38160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>
              <a:buNone/>
              <a:defRPr sz="1500" b="0" i="0" baseline="0">
                <a:solidFill>
                  <a:schemeClr val="bg1"/>
                </a:solidFill>
                <a:latin typeface="Calibri"/>
                <a:ea typeface="Calibri" charset="0"/>
                <a:cs typeface="Calibri"/>
              </a:defRPr>
            </a:lvl1pPr>
            <a:lvl3pPr>
              <a:buNone/>
              <a:defRPr/>
            </a:lvl3pPr>
          </a:lstStyle>
          <a:p>
            <a:pPr lvl="0"/>
            <a:r>
              <a:rPr lang="de-DE" dirty="0" smtClean="0"/>
              <a:t>Zusatztitel der Präsentation</a:t>
            </a:r>
          </a:p>
        </p:txBody>
      </p:sp>
      <p:cxnSp>
        <p:nvCxnSpPr>
          <p:cNvPr id="8" name="Gerade Verbindung 7"/>
          <p:cNvCxnSpPr/>
          <p:nvPr userDrawn="1"/>
        </p:nvCxnSpPr>
        <p:spPr>
          <a:xfrm>
            <a:off x="1080000" y="2505000"/>
            <a:ext cx="5168400" cy="1060"/>
          </a:xfrm>
          <a:prstGeom prst="line">
            <a:avLst/>
          </a:prstGeom>
          <a:ln w="635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platzhalter 10"/>
          <p:cNvSpPr>
            <a:spLocks noGrp="1"/>
          </p:cNvSpPr>
          <p:nvPr>
            <p:ph type="body" sz="quarter" idx="16" hasCustomPrompt="1"/>
          </p:nvPr>
        </p:nvSpPr>
        <p:spPr>
          <a:xfrm>
            <a:off x="1260000" y="4876800"/>
            <a:ext cx="4988400" cy="22860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>
              <a:buNone/>
              <a:defRPr sz="1200" b="0" i="0" baseline="0">
                <a:solidFill>
                  <a:schemeClr val="bg1"/>
                </a:solidFill>
                <a:latin typeface="Calibri"/>
                <a:ea typeface="Calibri" charset="0"/>
                <a:cs typeface="Calibri"/>
              </a:defRPr>
            </a:lvl1pPr>
            <a:lvl3pPr>
              <a:buNone/>
              <a:defRPr/>
            </a:lvl3pPr>
          </a:lstStyle>
          <a:p>
            <a:pPr lvl="0"/>
            <a:r>
              <a:rPr lang="de-DE" dirty="0" smtClean="0"/>
              <a:t>Vorname Nachname</a:t>
            </a:r>
          </a:p>
        </p:txBody>
      </p:sp>
      <p:sp>
        <p:nvSpPr>
          <p:cNvPr id="12" name="Textplatzhalt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1260000" y="5105400"/>
            <a:ext cx="4988400" cy="22860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>
              <a:buNone/>
              <a:defRPr sz="1200" b="0" i="0" baseline="0">
                <a:solidFill>
                  <a:schemeClr val="bg1"/>
                </a:solidFill>
                <a:latin typeface="Calibri"/>
                <a:ea typeface="Calibri" charset="0"/>
                <a:cs typeface="Calibri"/>
              </a:defRPr>
            </a:lvl1pPr>
            <a:lvl3pPr>
              <a:buNone/>
              <a:defRPr/>
            </a:lvl3pPr>
          </a:lstStyle>
          <a:p>
            <a:pPr lvl="0"/>
            <a:r>
              <a:rPr lang="de-DE" dirty="0" smtClean="0"/>
              <a:t>Ort, Datum</a:t>
            </a:r>
          </a:p>
        </p:txBody>
      </p:sp>
      <p:pic>
        <p:nvPicPr>
          <p:cNvPr id="18" name="Bild 17" descr="diw-logo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260000" y="496800"/>
            <a:ext cx="1620000" cy="230850"/>
          </a:xfrm>
          <a:prstGeom prst="rect">
            <a:avLst/>
          </a:prstGeom>
        </p:spPr>
      </p:pic>
    </p:spTree>
  </p:cSld>
  <p:clrMapOvr>
    <a:masterClrMapping/>
  </p:clrMapOvr>
  <p:transition spd="med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mit Bild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Bild 9" descr="Hintergrund2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77800" y="190500"/>
            <a:ext cx="8788400" cy="6477000"/>
          </a:xfrm>
          <a:prstGeom prst="rect">
            <a:avLst/>
          </a:prstGeom>
        </p:spPr>
      </p:pic>
      <p:sp>
        <p:nvSpPr>
          <p:cNvPr id="6" name="Rechteck 5"/>
          <p:cNvSpPr/>
          <p:nvPr userDrawn="1"/>
        </p:nvSpPr>
        <p:spPr>
          <a:xfrm>
            <a:off x="180000" y="1944000"/>
            <a:ext cx="6300000" cy="3708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de-DE" dirty="0">
              <a:latin typeface="Calibri" charset="0"/>
            </a:endParaRPr>
          </a:p>
        </p:txBody>
      </p:sp>
      <p:sp>
        <p:nvSpPr>
          <p:cNvPr id="13" name="Titel 1"/>
          <p:cNvSpPr>
            <a:spLocks noGrp="1"/>
          </p:cNvSpPr>
          <p:nvPr>
            <p:ph type="ctrTitle" hasCustomPrompt="1"/>
          </p:nvPr>
        </p:nvSpPr>
        <p:spPr>
          <a:xfrm>
            <a:off x="1260000" y="2647800"/>
            <a:ext cx="4988400" cy="2076600"/>
          </a:xfrm>
          <a:prstGeom prst="rect">
            <a:avLst/>
          </a:prstGeom>
          <a:noFill/>
        </p:spPr>
        <p:txBody>
          <a:bodyPr lIns="0" tIns="0" rIns="0" bIns="0" anchor="t" anchorCtr="0">
            <a:noAutofit/>
          </a:bodyPr>
          <a:lstStyle>
            <a:lvl1pPr algn="l">
              <a:defRPr sz="3600" b="0" i="0">
                <a:solidFill>
                  <a:srgbClr val="FFFFFF"/>
                </a:solidFill>
                <a:latin typeface="Calibri" charset="0"/>
                <a:ea typeface="Calibri" charset="0"/>
                <a:cs typeface="Calibri" charset="0"/>
              </a:defRPr>
            </a:lvl1pPr>
          </a:lstStyle>
          <a:p>
            <a:r>
              <a:rPr lang="de-DE" dirty="0" smtClean="0"/>
              <a:t>Haupttitel der Präsentation</a:t>
            </a:r>
            <a:endParaRPr lang="de-DE" dirty="0"/>
          </a:p>
        </p:txBody>
      </p:sp>
      <p:sp>
        <p:nvSpPr>
          <p:cNvPr id="14" name="Textplatzhalt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1260000" y="2124000"/>
            <a:ext cx="4988400" cy="38160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>
              <a:buNone/>
              <a:defRPr sz="1500" b="0" i="0" baseline="0">
                <a:solidFill>
                  <a:schemeClr val="bg1"/>
                </a:solidFill>
                <a:latin typeface="Calibri"/>
                <a:ea typeface="Calibri" charset="0"/>
                <a:cs typeface="Calibri"/>
              </a:defRPr>
            </a:lvl1pPr>
            <a:lvl3pPr>
              <a:buNone/>
              <a:defRPr/>
            </a:lvl3pPr>
          </a:lstStyle>
          <a:p>
            <a:pPr lvl="0"/>
            <a:r>
              <a:rPr lang="de-DE" dirty="0" smtClean="0"/>
              <a:t>Zusatztitel der Präsentation</a:t>
            </a:r>
          </a:p>
        </p:txBody>
      </p:sp>
      <p:cxnSp>
        <p:nvCxnSpPr>
          <p:cNvPr id="8" name="Gerade Verbindung 7"/>
          <p:cNvCxnSpPr/>
          <p:nvPr userDrawn="1"/>
        </p:nvCxnSpPr>
        <p:spPr>
          <a:xfrm>
            <a:off x="1080000" y="2505000"/>
            <a:ext cx="5168400" cy="1060"/>
          </a:xfrm>
          <a:prstGeom prst="line">
            <a:avLst/>
          </a:prstGeom>
          <a:ln w="635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platzhalter 10"/>
          <p:cNvSpPr>
            <a:spLocks noGrp="1"/>
          </p:cNvSpPr>
          <p:nvPr>
            <p:ph type="body" sz="quarter" idx="16" hasCustomPrompt="1"/>
          </p:nvPr>
        </p:nvSpPr>
        <p:spPr>
          <a:xfrm>
            <a:off x="1260000" y="4876800"/>
            <a:ext cx="4988400" cy="22860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>
              <a:buNone/>
              <a:defRPr sz="1200" b="0" i="0" baseline="0">
                <a:solidFill>
                  <a:schemeClr val="bg1"/>
                </a:solidFill>
                <a:latin typeface="Calibri"/>
                <a:ea typeface="Calibri" charset="0"/>
                <a:cs typeface="Calibri"/>
              </a:defRPr>
            </a:lvl1pPr>
            <a:lvl3pPr>
              <a:buNone/>
              <a:defRPr/>
            </a:lvl3pPr>
          </a:lstStyle>
          <a:p>
            <a:pPr lvl="0"/>
            <a:r>
              <a:rPr lang="de-DE" dirty="0" smtClean="0"/>
              <a:t>Vorname Nachname</a:t>
            </a:r>
          </a:p>
        </p:txBody>
      </p:sp>
      <p:sp>
        <p:nvSpPr>
          <p:cNvPr id="12" name="Textplatzhalt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1260000" y="5105400"/>
            <a:ext cx="4988400" cy="22860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>
              <a:buNone/>
              <a:defRPr sz="1200" b="0" i="0" baseline="0">
                <a:solidFill>
                  <a:schemeClr val="bg1"/>
                </a:solidFill>
                <a:latin typeface="Calibri"/>
                <a:ea typeface="Calibri" charset="0"/>
                <a:cs typeface="Calibri"/>
              </a:defRPr>
            </a:lvl1pPr>
            <a:lvl3pPr>
              <a:buNone/>
              <a:defRPr/>
            </a:lvl3pPr>
          </a:lstStyle>
          <a:p>
            <a:pPr lvl="0"/>
            <a:r>
              <a:rPr lang="de-DE" dirty="0" smtClean="0"/>
              <a:t>Ort, Datum</a:t>
            </a:r>
          </a:p>
        </p:txBody>
      </p:sp>
      <p:pic>
        <p:nvPicPr>
          <p:cNvPr id="18" name="Bild 17" descr="diw-logo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260000" y="496800"/>
            <a:ext cx="1620000" cy="230850"/>
          </a:xfrm>
          <a:prstGeom prst="rect">
            <a:avLst/>
          </a:prstGeom>
        </p:spPr>
      </p:pic>
    </p:spTree>
  </p:cSld>
  <p:clrMapOvr>
    <a:masterClrMapping/>
  </p:clrMapOvr>
  <p:transition spd="med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umsplatzhalt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A013803-4526-4645-B715-105BE440F5D7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Inclusion of Consumption of carbon intensive materials in emission trading systems</a:t>
            </a:r>
            <a:endParaRPr lang="de-DE" dirty="0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685800" y="1295400"/>
            <a:ext cx="8062200" cy="4038600"/>
          </a:xfrm>
          <a:prstGeom prst="rect">
            <a:avLst/>
          </a:prstGeom>
        </p:spPr>
        <p:txBody>
          <a:bodyPr vert="horz" lIns="0" tIns="0" rIns="0" bIns="0"/>
          <a:lstStyle>
            <a:lvl1pPr marL="576000" indent="-576000">
              <a:spcAft>
                <a:spcPts val="2000"/>
              </a:spcAft>
              <a:buClr>
                <a:schemeClr val="accent3"/>
              </a:buClr>
              <a:buSzPct val="200000"/>
              <a:buFont typeface="Wingdings" charset="2"/>
              <a:buAutoNum type="arabicPlain"/>
              <a:def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charset="0"/>
                <a:ea typeface="Calibri" charset="0"/>
                <a:cs typeface="Calibri" charset="0"/>
              </a:defRPr>
            </a:lvl1pPr>
            <a:lvl2pPr>
              <a:buNone/>
              <a:defRPr kumimoji="0" lang="de-DE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onstantia"/>
                <a:ea typeface="ＭＳ Ｐゴシック" pitchFamily="-65" charset="-128"/>
                <a:cs typeface="Constantia"/>
              </a:defRPr>
            </a:lvl2pPr>
            <a:lvl3pPr>
              <a:buNone/>
              <a:defRPr kumimoji="0" lang="de-DE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onstantia"/>
                <a:ea typeface="ＭＳ Ｐゴシック" pitchFamily="-65" charset="-128"/>
                <a:cs typeface="Constantia"/>
              </a:defRPr>
            </a:lvl3pPr>
            <a:lvl4pPr>
              <a:buNone/>
              <a:defRPr kumimoji="0" lang="de-DE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onstantia"/>
                <a:ea typeface="ＭＳ Ｐゴシック" pitchFamily="-65" charset="-128"/>
                <a:cs typeface="Constantia"/>
              </a:defRPr>
            </a:lvl4pPr>
            <a:lvl5pPr>
              <a:buNone/>
              <a:defRPr kumimoji="0" lang="de-DE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onstantia"/>
                <a:ea typeface="ＭＳ Ｐゴシック" pitchFamily="-65" charset="-128"/>
                <a:cs typeface="Constantia"/>
              </a:defRPr>
            </a:lvl5pPr>
          </a:lstStyle>
          <a:p>
            <a:pPr lvl="0"/>
            <a:r>
              <a:rPr lang="de-DE" dirty="0" smtClean="0"/>
              <a:t>Kapitel-Titel</a:t>
            </a:r>
            <a:endParaRPr lang="de-DE" dirty="0"/>
          </a:p>
        </p:txBody>
      </p:sp>
      <p:sp>
        <p:nvSpPr>
          <p:cNvPr id="13" name="Textplatzhalt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1260000" y="228600"/>
            <a:ext cx="4419600" cy="685800"/>
          </a:xfrm>
          <a:prstGeom prst="rect">
            <a:avLst/>
          </a:prstGeom>
        </p:spPr>
        <p:txBody>
          <a:bodyPr vert="horz" lIns="0" tIns="0" rIns="0" bIns="0" anchor="b" anchorCtr="0"/>
          <a:lstStyle>
            <a:lvl1pPr marL="0" indent="0" algn="l">
              <a:buNone/>
              <a:defRPr kumimoji="0" lang="de-DE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Calibri"/>
                <a:ea typeface="Calibri" charset="0"/>
                <a:cs typeface="Calibri"/>
              </a:defRPr>
            </a:lvl1pPr>
            <a:lvl2pPr>
              <a:buNone/>
              <a:defRPr kumimoji="0" lang="de-DE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onstantia"/>
                <a:ea typeface="ＭＳ Ｐゴシック" pitchFamily="-65" charset="-128"/>
                <a:cs typeface="Constantia"/>
              </a:defRPr>
            </a:lvl2pPr>
            <a:lvl3pPr>
              <a:buNone/>
              <a:defRPr kumimoji="0" lang="de-DE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onstantia"/>
                <a:ea typeface="ＭＳ Ｐゴシック" pitchFamily="-65" charset="-128"/>
                <a:cs typeface="Constantia"/>
              </a:defRPr>
            </a:lvl3pPr>
            <a:lvl4pPr>
              <a:buNone/>
              <a:defRPr kumimoji="0" lang="de-DE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onstantia"/>
                <a:ea typeface="ＭＳ Ｐゴシック" pitchFamily="-65" charset="-128"/>
                <a:cs typeface="Constantia"/>
              </a:defRPr>
            </a:lvl4pPr>
            <a:lvl5pPr>
              <a:buNone/>
              <a:defRPr kumimoji="0" lang="de-DE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onstantia"/>
                <a:ea typeface="ＭＳ Ｐゴシック" pitchFamily="-65" charset="-128"/>
                <a:cs typeface="Constantia"/>
              </a:defRPr>
            </a:lvl5pPr>
          </a:lstStyle>
          <a:p>
            <a:pPr lvl="0"/>
            <a:r>
              <a:rPr lang="de-DE" dirty="0" smtClean="0"/>
              <a:t>Tagesordnung/Inhalt/Übersicht</a:t>
            </a:r>
            <a:endParaRPr lang="de-DE" dirty="0"/>
          </a:p>
        </p:txBody>
      </p:sp>
    </p:spTree>
  </p:cSld>
  <p:clrMapOvr>
    <a:masterClrMapping/>
  </p:clrMapOvr>
  <p:transition spd="med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el-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 userDrawn="1"/>
        </p:nvSpPr>
        <p:spPr>
          <a:xfrm>
            <a:off x="180000" y="180000"/>
            <a:ext cx="720000" cy="720000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de-DE" dirty="0">
              <a:latin typeface="Calibri" charset="0"/>
            </a:endParaRPr>
          </a:p>
        </p:txBody>
      </p:sp>
      <p:sp>
        <p:nvSpPr>
          <p:cNvPr id="8" name="Datumsplatzhalt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A013803-4526-4645-B715-105BE440F5D7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Inclusion of Consumption of carbon intensive materials in emission trading systems</a:t>
            </a:r>
            <a:endParaRPr lang="de-DE" dirty="0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1260000" y="1295400"/>
            <a:ext cx="7488000" cy="4038600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buNone/>
              <a:defRPr kumimoji="0" lang="de-DE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charset="0"/>
                <a:ea typeface="Calibri" charset="0"/>
                <a:cs typeface="Calibri" charset="0"/>
              </a:defRPr>
            </a:lvl1pPr>
            <a:lvl2pPr>
              <a:buNone/>
              <a:defRPr kumimoji="0" lang="de-DE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onstantia"/>
                <a:ea typeface="ＭＳ Ｐゴシック" pitchFamily="-65" charset="-128"/>
                <a:cs typeface="Constantia"/>
              </a:defRPr>
            </a:lvl2pPr>
            <a:lvl3pPr>
              <a:buNone/>
              <a:defRPr kumimoji="0" lang="de-DE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onstantia"/>
                <a:ea typeface="ＭＳ Ｐゴシック" pitchFamily="-65" charset="-128"/>
                <a:cs typeface="Constantia"/>
              </a:defRPr>
            </a:lvl3pPr>
            <a:lvl4pPr>
              <a:buNone/>
              <a:defRPr kumimoji="0" lang="de-DE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onstantia"/>
                <a:ea typeface="ＭＳ Ｐゴシック" pitchFamily="-65" charset="-128"/>
                <a:cs typeface="Constantia"/>
              </a:defRPr>
            </a:lvl4pPr>
            <a:lvl5pPr>
              <a:buNone/>
              <a:defRPr kumimoji="0" lang="de-DE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onstantia"/>
                <a:ea typeface="ＭＳ Ｐゴシック" pitchFamily="-65" charset="-128"/>
                <a:cs typeface="Constantia"/>
              </a:defRPr>
            </a:lvl5pPr>
          </a:lstStyle>
          <a:p>
            <a:pPr lvl="0"/>
            <a:r>
              <a:rPr lang="de-DE" dirty="0" smtClean="0"/>
              <a:t>Kapitel-Titel</a:t>
            </a:r>
            <a:endParaRPr lang="de-DE" dirty="0"/>
          </a:p>
        </p:txBody>
      </p:sp>
      <p:sp>
        <p:nvSpPr>
          <p:cNvPr id="13" name="Textplatzhalt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152400" y="228600"/>
            <a:ext cx="685800" cy="685800"/>
          </a:xfrm>
          <a:prstGeom prst="rect">
            <a:avLst/>
          </a:prstGeom>
        </p:spPr>
        <p:txBody>
          <a:bodyPr vert="horz" lIns="0" tIns="0" rIns="0" bIns="0"/>
          <a:lstStyle>
            <a:lvl1pPr algn="r">
              <a:buNone/>
              <a:defRPr kumimoji="0" lang="de-DE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charset="0"/>
                <a:ea typeface="Calibri" charset="0"/>
                <a:cs typeface="Calibri" charset="0"/>
              </a:defRPr>
            </a:lvl1pPr>
            <a:lvl2pPr>
              <a:buNone/>
              <a:defRPr kumimoji="0" lang="de-DE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onstantia"/>
                <a:ea typeface="ＭＳ Ｐゴシック" pitchFamily="-65" charset="-128"/>
                <a:cs typeface="Constantia"/>
              </a:defRPr>
            </a:lvl2pPr>
            <a:lvl3pPr>
              <a:buNone/>
              <a:defRPr kumimoji="0" lang="de-DE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onstantia"/>
                <a:ea typeface="ＭＳ Ｐゴシック" pitchFamily="-65" charset="-128"/>
                <a:cs typeface="Constantia"/>
              </a:defRPr>
            </a:lvl3pPr>
            <a:lvl4pPr>
              <a:buNone/>
              <a:defRPr kumimoji="0" lang="de-DE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onstantia"/>
                <a:ea typeface="ＭＳ Ｐゴシック" pitchFamily="-65" charset="-128"/>
                <a:cs typeface="Constantia"/>
              </a:defRPr>
            </a:lvl4pPr>
            <a:lvl5pPr>
              <a:buNone/>
              <a:defRPr kumimoji="0" lang="de-DE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onstantia"/>
                <a:ea typeface="ＭＳ Ｐゴシック" pitchFamily="-65" charset="-128"/>
                <a:cs typeface="Constantia"/>
              </a:defRPr>
            </a:lvl5pPr>
          </a:lstStyle>
          <a:p>
            <a:pPr lvl="0"/>
            <a:r>
              <a:rPr lang="de-DE" dirty="0" smtClean="0"/>
              <a:t>X</a:t>
            </a:r>
            <a:endParaRPr lang="de-DE" dirty="0"/>
          </a:p>
        </p:txBody>
      </p:sp>
    </p:spTree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nhalt 1 Spalte Lis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platzhalt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1295401" y="304800"/>
            <a:ext cx="7467600" cy="442800"/>
          </a:xfrm>
          <a:prstGeom prst="rect">
            <a:avLst/>
          </a:prstGeom>
        </p:spPr>
        <p:txBody>
          <a:bodyPr wrap="none" lIns="0" tIns="0" rIns="0" anchor="b" anchorCtr="0"/>
          <a:lstStyle>
            <a:lvl1pPr marL="0" indent="0" algn="l">
              <a:lnSpc>
                <a:spcPct val="100000"/>
              </a:lnSpc>
              <a:buNone/>
              <a:defRPr sz="1500" b="0" i="0">
                <a:solidFill>
                  <a:srgbClr val="FFFFFF"/>
                </a:solidFill>
                <a:latin typeface="Calibri" charset="0"/>
                <a:ea typeface="Calibri" charset="0"/>
                <a:cs typeface="Calibri" charset="0"/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de-DE" dirty="0" smtClean="0"/>
              <a:t>Folientitel</a:t>
            </a:r>
            <a:endParaRPr lang="de-DE" dirty="0"/>
          </a:p>
        </p:txBody>
      </p:sp>
      <p:sp>
        <p:nvSpPr>
          <p:cNvPr id="9" name="Datumsplatzhalter 8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endParaRPr lang="de-DE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A013803-4526-4645-B715-105BE440F5D7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Inclusion of Consumption of carbon intensive materials in emission trading systems</a:t>
            </a:r>
            <a:endParaRPr lang="de-DE" dirty="0"/>
          </a:p>
        </p:txBody>
      </p:sp>
      <p:sp>
        <p:nvSpPr>
          <p:cNvPr id="17" name="Textplatzhalter 16"/>
          <p:cNvSpPr>
            <a:spLocks noGrp="1"/>
          </p:cNvSpPr>
          <p:nvPr>
            <p:ph type="body" sz="quarter" idx="17"/>
          </p:nvPr>
        </p:nvSpPr>
        <p:spPr>
          <a:xfrm>
            <a:off x="1260475" y="1143000"/>
            <a:ext cx="7502525" cy="4572000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 charset="0"/>
                <a:ea typeface="Calibri" charset="0"/>
                <a:cs typeface="Calibri" charset="0"/>
              </a:defRPr>
            </a:lvl1pPr>
            <a:lvl2pPr>
              <a:defRPr>
                <a:latin typeface="Calibri" charset="0"/>
                <a:ea typeface="Calibri" charset="0"/>
                <a:cs typeface="Calibri" charset="0"/>
              </a:defRPr>
            </a:lvl2pPr>
            <a:lvl3pPr>
              <a:defRPr>
                <a:latin typeface="Calibri" charset="0"/>
                <a:ea typeface="Calibri" charset="0"/>
                <a:cs typeface="Calibri" charset="0"/>
              </a:defRPr>
            </a:lvl3pPr>
            <a:lvl4pPr>
              <a:defRPr>
                <a:latin typeface="Calibri" charset="0"/>
                <a:ea typeface="Calibri" charset="0"/>
                <a:cs typeface="Calibri" charset="0"/>
              </a:defRPr>
            </a:lvl4pPr>
            <a:lvl5pPr>
              <a:defRPr>
                <a:latin typeface="Calibri" charset="0"/>
                <a:ea typeface="Calibri" charset="0"/>
                <a:cs typeface="Calibri" charset="0"/>
              </a:defRPr>
            </a:lvl5pPr>
          </a:lstStyle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18" name="Textplatzhalter 11"/>
          <p:cNvSpPr>
            <a:spLocks noGrp="1"/>
          </p:cNvSpPr>
          <p:nvPr>
            <p:ph type="body" sz="quarter" idx="18" hasCustomPrompt="1"/>
          </p:nvPr>
        </p:nvSpPr>
        <p:spPr>
          <a:xfrm>
            <a:off x="152400" y="228600"/>
            <a:ext cx="685800" cy="685800"/>
          </a:xfrm>
          <a:prstGeom prst="rect">
            <a:avLst/>
          </a:prstGeom>
        </p:spPr>
        <p:txBody>
          <a:bodyPr vert="horz" lIns="0" tIns="0" rIns="0" bIns="0"/>
          <a:lstStyle>
            <a:lvl1pPr algn="r">
              <a:buNone/>
              <a:defRPr kumimoji="0" lang="de-DE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charset="0"/>
                <a:ea typeface="Calibri" charset="0"/>
                <a:cs typeface="Calibri" charset="0"/>
              </a:defRPr>
            </a:lvl1pPr>
            <a:lvl2pPr>
              <a:buNone/>
              <a:defRPr kumimoji="0" lang="de-DE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onstantia"/>
                <a:ea typeface="ＭＳ Ｐゴシック" pitchFamily="-65" charset="-128"/>
                <a:cs typeface="Constantia"/>
              </a:defRPr>
            </a:lvl2pPr>
            <a:lvl3pPr>
              <a:buNone/>
              <a:defRPr kumimoji="0" lang="de-DE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onstantia"/>
                <a:ea typeface="ＭＳ Ｐゴシック" pitchFamily="-65" charset="-128"/>
                <a:cs typeface="Constantia"/>
              </a:defRPr>
            </a:lvl3pPr>
            <a:lvl4pPr>
              <a:buNone/>
              <a:defRPr kumimoji="0" lang="de-DE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onstantia"/>
                <a:ea typeface="ＭＳ Ｐゴシック" pitchFamily="-65" charset="-128"/>
                <a:cs typeface="Constantia"/>
              </a:defRPr>
            </a:lvl4pPr>
            <a:lvl5pPr>
              <a:buNone/>
              <a:defRPr kumimoji="0" lang="de-DE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onstantia"/>
                <a:ea typeface="ＭＳ Ｐゴシック" pitchFamily="-65" charset="-128"/>
                <a:cs typeface="Constantia"/>
              </a:defRPr>
            </a:lvl5pPr>
          </a:lstStyle>
          <a:p>
            <a:pPr lvl="0"/>
            <a:r>
              <a:rPr lang="de-DE" dirty="0" smtClean="0"/>
              <a:t>X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63342010"/>
      </p:ext>
    </p:extLst>
  </p:cSld>
  <p:clrMapOvr>
    <a:masterClrMapping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1 Spalte Lis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platzhalt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1295401" y="304800"/>
            <a:ext cx="7467600" cy="442800"/>
          </a:xfrm>
        </p:spPr>
        <p:txBody>
          <a:bodyPr wrap="none" lIns="0" tIns="0" rIns="0" anchor="b" anchorCtr="0"/>
          <a:lstStyle>
            <a:lvl1pPr marL="0" indent="0" algn="l">
              <a:lnSpc>
                <a:spcPct val="100000"/>
              </a:lnSpc>
              <a:buNone/>
              <a:defRPr sz="1500" b="0" i="0">
                <a:solidFill>
                  <a:srgbClr val="FFFFFF"/>
                </a:solidFill>
                <a:latin typeface="Calibri" charset="0"/>
                <a:cs typeface="Calibri" charset="0"/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de-DE" dirty="0" smtClean="0"/>
              <a:t>Folientitel</a:t>
            </a:r>
            <a:endParaRPr lang="de-DE" dirty="0"/>
          </a:p>
        </p:txBody>
      </p:sp>
      <p:sp>
        <p:nvSpPr>
          <p:cNvPr id="9" name="Datumsplatzhalter 8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endParaRPr lang="de-DE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A013803-4526-4645-B715-105BE440F5D7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Inclusion of Consumption of carbon intensive materials in emission trading systems</a:t>
            </a:r>
            <a:endParaRPr lang="de-DE" dirty="0"/>
          </a:p>
        </p:txBody>
      </p:sp>
      <p:sp>
        <p:nvSpPr>
          <p:cNvPr id="17" name="Textplatzhalter 16"/>
          <p:cNvSpPr>
            <a:spLocks noGrp="1"/>
          </p:cNvSpPr>
          <p:nvPr>
            <p:ph type="body" sz="quarter" idx="17"/>
          </p:nvPr>
        </p:nvSpPr>
        <p:spPr>
          <a:xfrm>
            <a:off x="1260475" y="1143000"/>
            <a:ext cx="7502525" cy="4572000"/>
          </a:xfrm>
        </p:spPr>
        <p:txBody>
          <a:bodyPr/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18" name="Textplatzhalter 11"/>
          <p:cNvSpPr>
            <a:spLocks noGrp="1"/>
          </p:cNvSpPr>
          <p:nvPr>
            <p:ph type="body" sz="quarter" idx="18" hasCustomPrompt="1"/>
          </p:nvPr>
        </p:nvSpPr>
        <p:spPr>
          <a:xfrm>
            <a:off x="152400" y="228600"/>
            <a:ext cx="685800" cy="685800"/>
          </a:xfrm>
          <a:prstGeom prst="rect">
            <a:avLst/>
          </a:prstGeom>
        </p:spPr>
        <p:txBody>
          <a:bodyPr vert="horz" lIns="0" tIns="0" rIns="0" bIns="0"/>
          <a:lstStyle>
            <a:lvl1pPr algn="r">
              <a:buNone/>
              <a:defRPr kumimoji="0" lang="de-DE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charset="0"/>
                <a:ea typeface="Calibri" charset="0"/>
                <a:cs typeface="Calibri" charset="0"/>
              </a:defRPr>
            </a:lvl1pPr>
            <a:lvl2pPr>
              <a:buNone/>
              <a:defRPr kumimoji="0" lang="de-DE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onstantia"/>
                <a:ea typeface="ＭＳ Ｐゴシック" pitchFamily="-65" charset="-128"/>
                <a:cs typeface="Constantia"/>
              </a:defRPr>
            </a:lvl2pPr>
            <a:lvl3pPr>
              <a:buNone/>
              <a:defRPr kumimoji="0" lang="de-DE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onstantia"/>
                <a:ea typeface="ＭＳ Ｐゴシック" pitchFamily="-65" charset="-128"/>
                <a:cs typeface="Constantia"/>
              </a:defRPr>
            </a:lvl3pPr>
            <a:lvl4pPr>
              <a:buNone/>
              <a:defRPr kumimoji="0" lang="de-DE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onstantia"/>
                <a:ea typeface="ＭＳ Ｐゴシック" pitchFamily="-65" charset="-128"/>
                <a:cs typeface="Constantia"/>
              </a:defRPr>
            </a:lvl4pPr>
            <a:lvl5pPr>
              <a:buNone/>
              <a:defRPr kumimoji="0" lang="de-DE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onstantia"/>
                <a:ea typeface="ＭＳ Ｐゴシック" pitchFamily="-65" charset="-128"/>
                <a:cs typeface="Constantia"/>
              </a:defRPr>
            </a:lvl5pPr>
          </a:lstStyle>
          <a:p>
            <a:pPr lvl="0"/>
            <a:r>
              <a:rPr lang="de-DE" dirty="0" smtClean="0"/>
              <a:t>X</a:t>
            </a:r>
            <a:endParaRPr lang="de-DE" dirty="0"/>
          </a:p>
        </p:txBody>
      </p:sp>
    </p:spTree>
  </p:cSld>
  <p:clrMapOvr>
    <a:masterClrMapping/>
  </p:clrMapOvr>
  <p:transition spd="med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2 Spal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platzhalt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1295401" y="304800"/>
            <a:ext cx="7467600" cy="442800"/>
          </a:xfrm>
        </p:spPr>
        <p:txBody>
          <a:bodyPr wrap="none" lIns="0" tIns="0" rIns="0" anchor="b" anchorCtr="0"/>
          <a:lstStyle>
            <a:lvl1pPr marL="0" indent="0" algn="l">
              <a:lnSpc>
                <a:spcPct val="100000"/>
              </a:lnSpc>
              <a:buNone/>
              <a:defRPr sz="1500" b="0" i="0">
                <a:solidFill>
                  <a:srgbClr val="FFFFFF"/>
                </a:solidFill>
                <a:latin typeface="Calibri" charset="0"/>
                <a:cs typeface="Calibri" charset="0"/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de-DE" dirty="0" smtClean="0"/>
              <a:t>Folientitel</a:t>
            </a:r>
            <a:endParaRPr lang="de-DE" dirty="0"/>
          </a:p>
        </p:txBody>
      </p:sp>
      <p:sp>
        <p:nvSpPr>
          <p:cNvPr id="9" name="Datumsplatzhalter 8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endParaRPr lang="de-DE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A013803-4526-4645-B715-105BE440F5D7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Inclusion of Consumption of carbon intensive materials in emission trading systems</a:t>
            </a:r>
            <a:endParaRPr lang="de-DE" dirty="0"/>
          </a:p>
        </p:txBody>
      </p:sp>
      <p:sp>
        <p:nvSpPr>
          <p:cNvPr id="11" name="Inhaltsplatzhalter 9"/>
          <p:cNvSpPr>
            <a:spLocks noGrp="1"/>
          </p:cNvSpPr>
          <p:nvPr>
            <p:ph sz="quarter" idx="17"/>
          </p:nvPr>
        </p:nvSpPr>
        <p:spPr>
          <a:xfrm>
            <a:off x="1295400" y="990599"/>
            <a:ext cx="3650400" cy="5043600"/>
          </a:xfrm>
        </p:spPr>
        <p:txBody>
          <a:bodyPr lIns="0" tIns="72000" rIns="72000" bIns="0"/>
          <a:lstStyle>
            <a:lvl1pPr marL="0" indent="0">
              <a:buNone/>
              <a:defRPr sz="1800" baseline="0"/>
            </a:lvl1pPr>
            <a:lvl5pPr>
              <a:buFont typeface="Arial"/>
              <a:buNone/>
              <a:defRPr/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7" name="Inhaltsplatzhalter 9"/>
          <p:cNvSpPr>
            <a:spLocks noGrp="1"/>
          </p:cNvSpPr>
          <p:nvPr>
            <p:ph sz="quarter" idx="18"/>
          </p:nvPr>
        </p:nvSpPr>
        <p:spPr>
          <a:xfrm>
            <a:off x="5112601" y="990599"/>
            <a:ext cx="3650400" cy="5043600"/>
          </a:xfrm>
        </p:spPr>
        <p:txBody>
          <a:bodyPr lIns="0" tIns="72000" rIns="72000" bIns="0"/>
          <a:lstStyle>
            <a:lvl1pPr marL="0" indent="0">
              <a:buNone/>
              <a:defRPr sz="1800" baseline="0"/>
            </a:lvl1pPr>
            <a:lvl5pPr>
              <a:buFont typeface="Arial"/>
              <a:buNone/>
              <a:defRPr/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Textplatzhalter 11"/>
          <p:cNvSpPr>
            <a:spLocks noGrp="1"/>
          </p:cNvSpPr>
          <p:nvPr>
            <p:ph type="body" sz="quarter" idx="19" hasCustomPrompt="1"/>
          </p:nvPr>
        </p:nvSpPr>
        <p:spPr>
          <a:xfrm>
            <a:off x="152400" y="228600"/>
            <a:ext cx="685800" cy="685800"/>
          </a:xfrm>
          <a:prstGeom prst="rect">
            <a:avLst/>
          </a:prstGeom>
        </p:spPr>
        <p:txBody>
          <a:bodyPr vert="horz" lIns="0" tIns="0" rIns="0" bIns="0"/>
          <a:lstStyle>
            <a:lvl1pPr algn="r">
              <a:buNone/>
              <a:defRPr kumimoji="0" lang="de-DE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charset="0"/>
                <a:ea typeface="Calibri" charset="0"/>
                <a:cs typeface="Calibri" charset="0"/>
              </a:defRPr>
            </a:lvl1pPr>
            <a:lvl2pPr>
              <a:buNone/>
              <a:defRPr kumimoji="0" lang="de-DE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onstantia"/>
                <a:ea typeface="ＭＳ Ｐゴシック" pitchFamily="-65" charset="-128"/>
                <a:cs typeface="Constantia"/>
              </a:defRPr>
            </a:lvl2pPr>
            <a:lvl3pPr>
              <a:buNone/>
              <a:defRPr kumimoji="0" lang="de-DE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onstantia"/>
                <a:ea typeface="ＭＳ Ｐゴシック" pitchFamily="-65" charset="-128"/>
                <a:cs typeface="Constantia"/>
              </a:defRPr>
            </a:lvl3pPr>
            <a:lvl4pPr>
              <a:buNone/>
              <a:defRPr kumimoji="0" lang="de-DE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onstantia"/>
                <a:ea typeface="ＭＳ Ｐゴシック" pitchFamily="-65" charset="-128"/>
                <a:cs typeface="Constantia"/>
              </a:defRPr>
            </a:lvl4pPr>
            <a:lvl5pPr>
              <a:buNone/>
              <a:defRPr kumimoji="0" lang="de-DE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onstantia"/>
                <a:ea typeface="ＭＳ Ｐゴシック" pitchFamily="-65" charset="-128"/>
                <a:cs typeface="Constantia"/>
              </a:defRPr>
            </a:lvl5pPr>
          </a:lstStyle>
          <a:p>
            <a:pPr lvl="0"/>
            <a:r>
              <a:rPr lang="de-DE" dirty="0" smtClean="0"/>
              <a:t>X</a:t>
            </a:r>
            <a:endParaRPr lang="de-DE" dirty="0"/>
          </a:p>
        </p:txBody>
      </p:sp>
    </p:spTree>
  </p:cSld>
  <p:clrMapOvr>
    <a:masterClrMapping/>
  </p:clrMapOvr>
  <p:transition spd="med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1 Spalt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platzhalt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1295401" y="304800"/>
            <a:ext cx="7467600" cy="442800"/>
          </a:xfrm>
        </p:spPr>
        <p:txBody>
          <a:bodyPr wrap="none" lIns="0" tIns="0" rIns="0" anchor="b" anchorCtr="0"/>
          <a:lstStyle>
            <a:lvl1pPr marL="0" indent="0" algn="l">
              <a:lnSpc>
                <a:spcPct val="100000"/>
              </a:lnSpc>
              <a:buNone/>
              <a:defRPr sz="1500" b="0" i="0">
                <a:solidFill>
                  <a:srgbClr val="FFFFFF"/>
                </a:solidFill>
                <a:latin typeface="Calibri" charset="0"/>
                <a:cs typeface="Calibri" charset="0"/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de-DE" dirty="0" smtClean="0"/>
              <a:t>Folientitel</a:t>
            </a:r>
            <a:endParaRPr lang="de-DE" dirty="0"/>
          </a:p>
        </p:txBody>
      </p:sp>
      <p:sp>
        <p:nvSpPr>
          <p:cNvPr id="9" name="Datumsplatzhalter 8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endParaRPr lang="de-DE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A013803-4526-4645-B715-105BE440F5D7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Inclusion of Consumption of carbon intensive materials in emission trading systems</a:t>
            </a:r>
            <a:endParaRPr lang="de-DE" dirty="0"/>
          </a:p>
        </p:txBody>
      </p:sp>
      <p:sp>
        <p:nvSpPr>
          <p:cNvPr id="11" name="Inhaltsplatzhalter 9"/>
          <p:cNvSpPr>
            <a:spLocks noGrp="1"/>
          </p:cNvSpPr>
          <p:nvPr>
            <p:ph sz="quarter" idx="17"/>
          </p:nvPr>
        </p:nvSpPr>
        <p:spPr>
          <a:xfrm>
            <a:off x="1295399" y="990599"/>
            <a:ext cx="7467601" cy="5043600"/>
          </a:xfrm>
        </p:spPr>
        <p:txBody>
          <a:bodyPr lIns="0" tIns="72000" rIns="72000" bIns="0"/>
          <a:lstStyle>
            <a:lvl1pPr marL="0" indent="0">
              <a:buNone/>
              <a:defRPr sz="3200" baseline="0">
                <a:latin typeface="Calibri" charset="0"/>
                <a:cs typeface="Calibri" charset="0"/>
              </a:defRPr>
            </a:lvl1pPr>
            <a:lvl5pPr>
              <a:buFont typeface="Arial"/>
              <a:buNone/>
              <a:defRPr/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1"/>
          <p:cNvSpPr>
            <a:spLocks noGrp="1"/>
          </p:cNvSpPr>
          <p:nvPr>
            <p:ph type="body" sz="quarter" idx="18" hasCustomPrompt="1"/>
          </p:nvPr>
        </p:nvSpPr>
        <p:spPr>
          <a:xfrm>
            <a:off x="152400" y="228600"/>
            <a:ext cx="685800" cy="685800"/>
          </a:xfrm>
          <a:prstGeom prst="rect">
            <a:avLst/>
          </a:prstGeom>
        </p:spPr>
        <p:txBody>
          <a:bodyPr vert="horz" lIns="0" tIns="0" rIns="0" bIns="0"/>
          <a:lstStyle>
            <a:lvl1pPr algn="r">
              <a:buNone/>
              <a:defRPr kumimoji="0" lang="de-DE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charset="0"/>
                <a:ea typeface="Calibri" charset="0"/>
                <a:cs typeface="Calibri" charset="0"/>
              </a:defRPr>
            </a:lvl1pPr>
            <a:lvl2pPr>
              <a:buNone/>
              <a:defRPr kumimoji="0" lang="de-DE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onstantia"/>
                <a:ea typeface="ＭＳ Ｐゴシック" pitchFamily="-65" charset="-128"/>
                <a:cs typeface="Constantia"/>
              </a:defRPr>
            </a:lvl2pPr>
            <a:lvl3pPr>
              <a:buNone/>
              <a:defRPr kumimoji="0" lang="de-DE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onstantia"/>
                <a:ea typeface="ＭＳ Ｐゴシック" pitchFamily="-65" charset="-128"/>
                <a:cs typeface="Constantia"/>
              </a:defRPr>
            </a:lvl3pPr>
            <a:lvl4pPr>
              <a:buNone/>
              <a:defRPr kumimoji="0" lang="de-DE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onstantia"/>
                <a:ea typeface="ＭＳ Ｐゴシック" pitchFamily="-65" charset="-128"/>
                <a:cs typeface="Constantia"/>
              </a:defRPr>
            </a:lvl4pPr>
            <a:lvl5pPr>
              <a:buNone/>
              <a:defRPr kumimoji="0" lang="de-DE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onstantia"/>
                <a:ea typeface="ＭＳ Ｐゴシック" pitchFamily="-65" charset="-128"/>
                <a:cs typeface="Constantia"/>
              </a:defRPr>
            </a:lvl5pPr>
          </a:lstStyle>
          <a:p>
            <a:pPr lvl="0"/>
            <a:r>
              <a:rPr lang="de-DE" dirty="0" smtClean="0"/>
              <a:t>X</a:t>
            </a:r>
            <a:endParaRPr lang="de-DE" dirty="0"/>
          </a:p>
        </p:txBody>
      </p:sp>
    </p:spTree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.jpeg"/><Relationship Id="rId5" Type="http://schemas.openxmlformats.org/officeDocument/2006/relationships/image" Target="../media/image1.png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9.xml"/><Relationship Id="rId7" Type="http://schemas.openxmlformats.org/officeDocument/2006/relationships/theme" Target="../theme/theme3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5" Type="http://schemas.openxmlformats.org/officeDocument/2006/relationships/slideLayout" Target="../slideLayouts/slideLayout11.xml"/><Relationship Id="rId4" Type="http://schemas.openxmlformats.org/officeDocument/2006/relationships/slideLayout" Target="../slideLayouts/slideLayout10.xml"/><Relationship Id="rId9" Type="http://schemas.openxmlformats.org/officeDocument/2006/relationships/image" Target="../media/image4.jpe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ransition spd="med">
    <p:fade/>
  </p:transition>
  <p:hf sldNum="0" hdr="0" dt="0"/>
  <p:txStyles>
    <p:titleStyle>
      <a:lvl1pPr algn="ctr" defTabSz="457200" rtl="0" eaLnBrk="1" fontAlgn="base" hangingPunct="1">
        <a:spcBef>
          <a:spcPct val="0"/>
        </a:spcBef>
        <a:spcAft>
          <a:spcPct val="0"/>
        </a:spcAft>
        <a:defRPr sz="3200" b="1" kern="1200">
          <a:solidFill>
            <a:schemeClr val="tx1"/>
          </a:solidFill>
          <a:latin typeface="Arial"/>
          <a:ea typeface="ＭＳ Ｐゴシック" pitchFamily="-65" charset="-128"/>
          <a:cs typeface="Arial"/>
        </a:defRPr>
      </a:lvl1pPr>
      <a:lvl2pPr algn="ctr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pitchFamily="-65" charset="0"/>
          <a:ea typeface="ＭＳ Ｐゴシック" pitchFamily="-65" charset="-128"/>
        </a:defRPr>
      </a:lvl2pPr>
      <a:lvl3pPr algn="ctr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pitchFamily="-65" charset="0"/>
          <a:ea typeface="ＭＳ Ｐゴシック" pitchFamily="-65" charset="-128"/>
        </a:defRPr>
      </a:lvl3pPr>
      <a:lvl4pPr algn="ctr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pitchFamily="-65" charset="0"/>
          <a:ea typeface="ＭＳ Ｐゴシック" pitchFamily="-65" charset="-128"/>
        </a:defRPr>
      </a:lvl4pPr>
      <a:lvl5pPr algn="ctr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pitchFamily="-65" charset="0"/>
          <a:ea typeface="ＭＳ Ｐゴシック" pitchFamily="-65" charset="-128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pitchFamily="-65" charset="0"/>
          <a:ea typeface="ＭＳ Ｐゴシック" pitchFamily="-65" charset="-128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pitchFamily="-65" charset="0"/>
          <a:ea typeface="ＭＳ Ｐゴシック" pitchFamily="-65" charset="-128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pitchFamily="-65" charset="0"/>
          <a:ea typeface="ＭＳ Ｐゴシック" pitchFamily="-65" charset="-128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pitchFamily="-65" charset="0"/>
          <a:ea typeface="ＭＳ Ｐゴシック" pitchFamily="-65" charset="-128"/>
        </a:defRPr>
      </a:lvl9pPr>
    </p:titleStyle>
    <p:bodyStyle>
      <a:lvl1pPr marL="323850" indent="-323850" algn="l" defTabSz="457200" rtl="0" eaLnBrk="1" fontAlgn="base" hangingPunct="1">
        <a:lnSpc>
          <a:spcPct val="120000"/>
        </a:lnSpc>
        <a:spcBef>
          <a:spcPct val="0"/>
        </a:spcBef>
        <a:spcAft>
          <a:spcPts val="1000"/>
        </a:spcAft>
        <a:buClr>
          <a:schemeClr val="tx2"/>
        </a:buClr>
        <a:buSzPct val="85000"/>
        <a:buFont typeface="Arial" pitchFamily="-65" charset="0"/>
        <a:buChar char="►"/>
        <a:defRPr sz="3200" kern="1200">
          <a:solidFill>
            <a:schemeClr val="tx1"/>
          </a:solidFill>
          <a:latin typeface="Arial"/>
          <a:ea typeface="ＭＳ Ｐゴシック" pitchFamily="-65" charset="-128"/>
          <a:cs typeface="Arial"/>
        </a:defRPr>
      </a:lvl1pPr>
      <a:lvl2pPr marL="603250" indent="-287338" algn="l" defTabSz="457200" rtl="0" eaLnBrk="1" fontAlgn="base" hangingPunct="1">
        <a:lnSpc>
          <a:spcPct val="120000"/>
        </a:lnSpc>
        <a:spcBef>
          <a:spcPct val="0"/>
        </a:spcBef>
        <a:spcAft>
          <a:spcPts val="1000"/>
        </a:spcAft>
        <a:buClr>
          <a:schemeClr val="tx2"/>
        </a:buClr>
        <a:buSzPct val="120000"/>
        <a:buFont typeface="Arial" pitchFamily="-65" charset="0"/>
        <a:buChar char="●"/>
        <a:defRPr sz="1600" kern="1200">
          <a:solidFill>
            <a:schemeClr val="tx1"/>
          </a:solidFill>
          <a:latin typeface="Arial"/>
          <a:ea typeface="ＭＳ Ｐゴシック" pitchFamily="-65" charset="-128"/>
          <a:cs typeface="Arial"/>
        </a:defRPr>
      </a:lvl2pPr>
      <a:lvl3pPr marL="863600" indent="-250825" algn="l" defTabSz="457200" rtl="0" eaLnBrk="1" fontAlgn="base" hangingPunct="1">
        <a:lnSpc>
          <a:spcPct val="120000"/>
        </a:lnSpc>
        <a:spcBef>
          <a:spcPct val="0"/>
        </a:spcBef>
        <a:spcAft>
          <a:spcPts val="1000"/>
        </a:spcAft>
        <a:buClr>
          <a:schemeClr val="tx2"/>
        </a:buClr>
        <a:buSzPct val="120000"/>
        <a:buFont typeface="Arial" pitchFamily="-65" charset="0"/>
        <a:buChar char="●"/>
        <a:defRPr sz="1400" kern="1200">
          <a:solidFill>
            <a:schemeClr val="tx1"/>
          </a:solidFill>
          <a:latin typeface="Arial"/>
          <a:ea typeface="ＭＳ Ｐゴシック" pitchFamily="-65" charset="-128"/>
          <a:cs typeface="Arial"/>
        </a:defRPr>
      </a:lvl3pPr>
      <a:lvl4pPr marL="1079500" indent="-228600" algn="l" defTabSz="457200" rtl="0" eaLnBrk="1" fontAlgn="base" hangingPunct="1">
        <a:lnSpc>
          <a:spcPct val="120000"/>
        </a:lnSpc>
        <a:spcBef>
          <a:spcPct val="0"/>
        </a:spcBef>
        <a:spcAft>
          <a:spcPts val="1000"/>
        </a:spcAft>
        <a:buClr>
          <a:schemeClr val="tx2"/>
        </a:buClr>
        <a:buSzPct val="120000"/>
        <a:buFont typeface="Arial" pitchFamily="-65" charset="0"/>
        <a:buChar char="●"/>
        <a:defRPr sz="1200" kern="1200">
          <a:solidFill>
            <a:schemeClr val="tx1"/>
          </a:solidFill>
          <a:latin typeface="Arial"/>
          <a:ea typeface="ＭＳ Ｐゴシック" pitchFamily="-65" charset="-128"/>
          <a:cs typeface="Arial"/>
        </a:defRPr>
      </a:lvl4pPr>
      <a:lvl5pPr marL="1258888" indent="-179388" algn="l" defTabSz="457200" rtl="0" eaLnBrk="1" fontAlgn="base" hangingPunct="1">
        <a:lnSpc>
          <a:spcPct val="120000"/>
        </a:lnSpc>
        <a:spcBef>
          <a:spcPct val="0"/>
        </a:spcBef>
        <a:spcAft>
          <a:spcPts val="1000"/>
        </a:spcAft>
        <a:buClr>
          <a:schemeClr val="tx2"/>
        </a:buClr>
        <a:buSzPct val="120000"/>
        <a:buFont typeface="Arial" pitchFamily="-65" charset="0"/>
        <a:buChar char="●"/>
        <a:defRPr sz="1000" kern="1200">
          <a:solidFill>
            <a:schemeClr val="tx1"/>
          </a:solidFill>
          <a:latin typeface="Arial"/>
          <a:ea typeface="ＭＳ Ｐゴシック" pitchFamily="-65" charset="-128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/>
          <p:cNvSpPr/>
          <p:nvPr/>
        </p:nvSpPr>
        <p:spPr>
          <a:xfrm>
            <a:off x="1080000" y="1080000"/>
            <a:ext cx="7884000" cy="4536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de-DE" dirty="0">
              <a:latin typeface="Calibri" charset="0"/>
            </a:endParaRPr>
          </a:p>
        </p:txBody>
      </p:sp>
      <p:pic>
        <p:nvPicPr>
          <p:cNvPr id="6" name="Bild 5" descr="diw-logo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84000" y="6444000"/>
            <a:ext cx="1080000" cy="153900"/>
          </a:xfrm>
          <a:prstGeom prst="rect">
            <a:avLst/>
          </a:prstGeom>
        </p:spPr>
      </p:pic>
      <p:sp>
        <p:nvSpPr>
          <p:cNvPr id="7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260000" y="6399300"/>
            <a:ext cx="6099175" cy="152400"/>
          </a:xfrm>
          <a:prstGeom prst="rect">
            <a:avLst/>
          </a:prstGeom>
        </p:spPr>
        <p:txBody>
          <a:bodyPr lIns="0" tIns="0" rIns="0" bIns="0"/>
          <a:lstStyle>
            <a:lvl1pPr>
              <a:defRPr sz="900">
                <a:solidFill>
                  <a:schemeClr val="accent1"/>
                </a:solidFill>
                <a:latin typeface="Calibri" charset="0"/>
                <a:ea typeface="Calibri" charset="0"/>
                <a:cs typeface="Calibri" charset="0"/>
              </a:defRPr>
            </a:lvl1pPr>
          </a:lstStyle>
          <a:p>
            <a:pPr>
              <a:defRPr/>
            </a:pPr>
            <a:r>
              <a:rPr lang="en-GB" dirty="0" smtClean="0"/>
              <a:t>Inclusion of Consumption of carbon intensive materials in emission trading systems</a:t>
            </a:r>
            <a:endParaRPr lang="de-DE" dirty="0"/>
          </a:p>
        </p:txBody>
      </p:sp>
      <p:sp>
        <p:nvSpPr>
          <p:cNvPr id="8" name="Datumsplatzhalter 5"/>
          <p:cNvSpPr>
            <a:spLocks noGrp="1"/>
          </p:cNvSpPr>
          <p:nvPr>
            <p:ph type="dt" sz="half" idx="2"/>
          </p:nvPr>
        </p:nvSpPr>
        <p:spPr>
          <a:xfrm>
            <a:off x="1260000" y="6551700"/>
            <a:ext cx="6094413" cy="153900"/>
          </a:xfrm>
          <a:prstGeom prst="rect">
            <a:avLst/>
          </a:prstGeom>
        </p:spPr>
        <p:txBody>
          <a:bodyPr lIns="0" tIns="0" rIns="0" bIns="0"/>
          <a:lstStyle>
            <a:lvl1pPr>
              <a:defRPr sz="900">
                <a:solidFill>
                  <a:schemeClr val="bg2"/>
                </a:solidFill>
                <a:latin typeface="Calibri" charset="0"/>
                <a:ea typeface="Calibri" charset="0"/>
                <a:cs typeface="Calibri" charset="0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4"/>
          </p:nvPr>
        </p:nvSpPr>
        <p:spPr>
          <a:xfrm>
            <a:off x="152400" y="6521537"/>
            <a:ext cx="685800" cy="182563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chemeClr val="bg2"/>
                </a:solidFill>
                <a:latin typeface="Calibri" charset="0"/>
                <a:ea typeface="Calibri" charset="0"/>
                <a:cs typeface="Calibri" charset="0"/>
              </a:defRPr>
            </a:lvl1pPr>
          </a:lstStyle>
          <a:p>
            <a:fld id="{0A013803-4526-4645-B715-105BE440F5D7}" type="slidenum">
              <a:rPr lang="de-DE" smtClean="0"/>
              <a:pPr/>
              <a:t>‹#›</a:t>
            </a:fld>
            <a:endParaRPr lang="de-DE" dirty="0"/>
          </a:p>
        </p:txBody>
      </p:sp>
      <p:cxnSp>
        <p:nvCxnSpPr>
          <p:cNvPr id="13" name="Gerade Verbindung 12"/>
          <p:cNvCxnSpPr/>
          <p:nvPr/>
        </p:nvCxnSpPr>
        <p:spPr>
          <a:xfrm>
            <a:off x="1080000" y="6300000"/>
            <a:ext cx="7884000" cy="1588"/>
          </a:xfrm>
          <a:prstGeom prst="line">
            <a:avLst/>
          </a:prstGeom>
          <a:ln w="6350">
            <a:solidFill>
              <a:schemeClr val="bg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" name="Picture 4" descr="Climate Strategies Logo - high res jpg.jpg"/>
          <p:cNvPicPr/>
          <p:nvPr userDrawn="1"/>
        </p:nvPicPr>
        <p:blipFill>
          <a:blip r:embed="rId6" cstate="print"/>
          <a:stretch>
            <a:fillRect/>
          </a:stretch>
        </p:blipFill>
        <p:spPr>
          <a:xfrm>
            <a:off x="6666739" y="6434738"/>
            <a:ext cx="952468" cy="26936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63" r:id="rId3"/>
  </p:sldLayoutIdLst>
  <p:transition spd="med">
    <p:fade/>
  </p:transition>
  <p:hf sldNum="0" hd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3200" b="1" kern="1200">
          <a:solidFill>
            <a:schemeClr val="tx1"/>
          </a:solidFill>
          <a:latin typeface="Arial"/>
          <a:ea typeface="ＭＳ Ｐゴシック" pitchFamily="-65" charset="-128"/>
          <a:cs typeface="Arial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pitchFamily="-65" charset="0"/>
          <a:ea typeface="ＭＳ Ｐゴシック" pitchFamily="-65" charset="-128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pitchFamily="-65" charset="0"/>
          <a:ea typeface="ＭＳ Ｐゴシック" pitchFamily="-65" charset="-128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pitchFamily="-65" charset="0"/>
          <a:ea typeface="ＭＳ Ｐゴシック" pitchFamily="-65" charset="-128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pitchFamily="-65" charset="0"/>
          <a:ea typeface="ＭＳ Ｐゴシック" pitchFamily="-65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pitchFamily="-65" charset="0"/>
          <a:ea typeface="ＭＳ Ｐゴシック" pitchFamily="-65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pitchFamily="-65" charset="0"/>
          <a:ea typeface="ＭＳ Ｐゴシック" pitchFamily="-65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pitchFamily="-65" charset="0"/>
          <a:ea typeface="ＭＳ Ｐゴシック" pitchFamily="-65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pitchFamily="-65" charset="0"/>
          <a:ea typeface="ＭＳ Ｐゴシック" pitchFamily="-65" charset="-128"/>
        </a:defRPr>
      </a:lvl9pPr>
    </p:titleStyle>
    <p:bodyStyle>
      <a:lvl1pPr marL="323850" indent="-323850" algn="l" defTabSz="457200" rtl="0" eaLnBrk="0" fontAlgn="base" hangingPunct="0">
        <a:lnSpc>
          <a:spcPct val="120000"/>
        </a:lnSpc>
        <a:spcBef>
          <a:spcPct val="0"/>
        </a:spcBef>
        <a:spcAft>
          <a:spcPts val="1000"/>
        </a:spcAft>
        <a:buClr>
          <a:schemeClr val="tx2"/>
        </a:buClr>
        <a:buSzPct val="85000"/>
        <a:buFont typeface="Arial" pitchFamily="-65" charset="0"/>
        <a:buChar char="►"/>
        <a:defRPr sz="3200" kern="1200">
          <a:solidFill>
            <a:schemeClr val="tx1"/>
          </a:solidFill>
          <a:latin typeface="Arial"/>
          <a:ea typeface="ＭＳ Ｐゴシック" pitchFamily="-65" charset="-128"/>
          <a:cs typeface="Arial"/>
        </a:defRPr>
      </a:lvl1pPr>
      <a:lvl2pPr marL="603250" indent="-287338" algn="l" defTabSz="457200" rtl="0" eaLnBrk="0" fontAlgn="base" hangingPunct="0">
        <a:lnSpc>
          <a:spcPct val="120000"/>
        </a:lnSpc>
        <a:spcBef>
          <a:spcPct val="0"/>
        </a:spcBef>
        <a:spcAft>
          <a:spcPts val="1000"/>
        </a:spcAft>
        <a:buClr>
          <a:schemeClr val="tx2"/>
        </a:buClr>
        <a:buSzPct val="120000"/>
        <a:buFont typeface="Arial" pitchFamily="-65" charset="0"/>
        <a:buChar char="●"/>
        <a:defRPr sz="1600" kern="1200">
          <a:solidFill>
            <a:schemeClr val="tx1"/>
          </a:solidFill>
          <a:latin typeface="Arial"/>
          <a:ea typeface="ＭＳ Ｐゴシック" pitchFamily="-65" charset="-128"/>
          <a:cs typeface="Arial"/>
        </a:defRPr>
      </a:lvl2pPr>
      <a:lvl3pPr marL="863600" indent="-250825" algn="l" defTabSz="457200" rtl="0" eaLnBrk="0" fontAlgn="base" hangingPunct="0">
        <a:lnSpc>
          <a:spcPct val="120000"/>
        </a:lnSpc>
        <a:spcBef>
          <a:spcPct val="0"/>
        </a:spcBef>
        <a:spcAft>
          <a:spcPts val="1000"/>
        </a:spcAft>
        <a:buClr>
          <a:schemeClr val="tx2"/>
        </a:buClr>
        <a:buSzPct val="120000"/>
        <a:buFont typeface="Arial" pitchFamily="-65" charset="0"/>
        <a:buChar char="●"/>
        <a:defRPr sz="1400" kern="1200">
          <a:solidFill>
            <a:schemeClr val="tx1"/>
          </a:solidFill>
          <a:latin typeface="Arial"/>
          <a:ea typeface="ＭＳ Ｐゴシック" pitchFamily="-65" charset="-128"/>
          <a:cs typeface="Arial"/>
        </a:defRPr>
      </a:lvl3pPr>
      <a:lvl4pPr marL="1079500" indent="-228600" algn="l" defTabSz="457200" rtl="0" eaLnBrk="0" fontAlgn="base" hangingPunct="0">
        <a:lnSpc>
          <a:spcPct val="120000"/>
        </a:lnSpc>
        <a:spcBef>
          <a:spcPct val="0"/>
        </a:spcBef>
        <a:spcAft>
          <a:spcPts val="1000"/>
        </a:spcAft>
        <a:buClr>
          <a:schemeClr val="tx2"/>
        </a:buClr>
        <a:buSzPct val="120000"/>
        <a:buFont typeface="Arial" pitchFamily="-65" charset="0"/>
        <a:buChar char="●"/>
        <a:defRPr sz="1200" kern="1200">
          <a:solidFill>
            <a:schemeClr val="tx1"/>
          </a:solidFill>
          <a:latin typeface="Arial"/>
          <a:ea typeface="ＭＳ Ｐゴシック" pitchFamily="-65" charset="-128"/>
          <a:cs typeface="Arial"/>
        </a:defRPr>
      </a:lvl4pPr>
      <a:lvl5pPr marL="1258888" indent="-179388" algn="l" defTabSz="457200" rtl="0" eaLnBrk="0" fontAlgn="base" hangingPunct="0">
        <a:lnSpc>
          <a:spcPct val="120000"/>
        </a:lnSpc>
        <a:spcBef>
          <a:spcPct val="0"/>
        </a:spcBef>
        <a:spcAft>
          <a:spcPts val="1000"/>
        </a:spcAft>
        <a:buClr>
          <a:schemeClr val="tx2"/>
        </a:buClr>
        <a:buSzPct val="120000"/>
        <a:buFont typeface="Arial" pitchFamily="-65" charset="0"/>
        <a:buChar char="●"/>
        <a:defRPr sz="1000" kern="1200">
          <a:solidFill>
            <a:schemeClr val="tx1"/>
          </a:solidFill>
          <a:latin typeface="Arial"/>
          <a:ea typeface="ＭＳ Ｐゴシック" pitchFamily="-65" charset="-128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1260000" y="1143000"/>
            <a:ext cx="75030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Rechteck 9"/>
          <p:cNvSpPr/>
          <p:nvPr/>
        </p:nvSpPr>
        <p:spPr>
          <a:xfrm>
            <a:off x="180000" y="180000"/>
            <a:ext cx="720000" cy="720000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de-DE" dirty="0">
              <a:latin typeface="Calibri" charset="0"/>
            </a:endParaRPr>
          </a:p>
        </p:txBody>
      </p:sp>
      <p:pic>
        <p:nvPicPr>
          <p:cNvPr id="11" name="Bild 10" descr="diw-logo.pn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884000" y="6444000"/>
            <a:ext cx="1080000" cy="153900"/>
          </a:xfrm>
          <a:prstGeom prst="rect">
            <a:avLst/>
          </a:prstGeom>
        </p:spPr>
      </p:pic>
      <p:sp>
        <p:nvSpPr>
          <p:cNvPr id="13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260000" y="6399300"/>
            <a:ext cx="6099175" cy="152400"/>
          </a:xfrm>
          <a:prstGeom prst="rect">
            <a:avLst/>
          </a:prstGeom>
        </p:spPr>
        <p:txBody>
          <a:bodyPr lIns="0" tIns="0" rIns="0" bIns="0"/>
          <a:lstStyle>
            <a:lvl1pPr>
              <a:defRPr sz="900">
                <a:solidFill>
                  <a:schemeClr val="accent1"/>
                </a:solidFill>
                <a:latin typeface="Calibri" charset="0"/>
                <a:ea typeface="Calibri" charset="0"/>
                <a:cs typeface="Calibri" charset="0"/>
              </a:defRPr>
            </a:lvl1pPr>
          </a:lstStyle>
          <a:p>
            <a:pPr>
              <a:defRPr/>
            </a:pPr>
            <a:r>
              <a:rPr lang="en-GB" dirty="0" smtClean="0"/>
              <a:t>Inclusion of Consumption of carbon intensive materials in emission trading systems</a:t>
            </a:r>
            <a:endParaRPr lang="de-DE" dirty="0"/>
          </a:p>
        </p:txBody>
      </p:sp>
      <p:sp>
        <p:nvSpPr>
          <p:cNvPr id="14" name="Datumsplatzhalter 5"/>
          <p:cNvSpPr>
            <a:spLocks noGrp="1"/>
          </p:cNvSpPr>
          <p:nvPr>
            <p:ph type="dt" sz="half" idx="2"/>
          </p:nvPr>
        </p:nvSpPr>
        <p:spPr>
          <a:xfrm>
            <a:off x="1260000" y="6551700"/>
            <a:ext cx="6094413" cy="153900"/>
          </a:xfrm>
          <a:prstGeom prst="rect">
            <a:avLst/>
          </a:prstGeom>
        </p:spPr>
        <p:txBody>
          <a:bodyPr lIns="0" tIns="0" rIns="0" bIns="0"/>
          <a:lstStyle>
            <a:lvl1pPr>
              <a:defRPr sz="900">
                <a:solidFill>
                  <a:schemeClr val="bg2"/>
                </a:solidFill>
                <a:latin typeface="Calibri" charset="0"/>
                <a:ea typeface="Calibri" charset="0"/>
                <a:cs typeface="Calibri" charset="0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5" name="Foliennummernplatzhalter 9"/>
          <p:cNvSpPr>
            <a:spLocks noGrp="1"/>
          </p:cNvSpPr>
          <p:nvPr>
            <p:ph type="sldNum" sz="quarter" idx="4"/>
          </p:nvPr>
        </p:nvSpPr>
        <p:spPr>
          <a:xfrm>
            <a:off x="152400" y="6521537"/>
            <a:ext cx="685800" cy="182563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chemeClr val="bg2"/>
                </a:solidFill>
                <a:latin typeface="Calibri" charset="0"/>
                <a:ea typeface="Calibri" charset="0"/>
                <a:cs typeface="Calibri" charset="0"/>
              </a:defRPr>
            </a:lvl1pPr>
          </a:lstStyle>
          <a:p>
            <a:fld id="{0A013803-4526-4645-B715-105BE440F5D7}" type="slidenum">
              <a:rPr lang="de-DE" smtClean="0"/>
              <a:pPr/>
              <a:t>‹#›</a:t>
            </a:fld>
            <a:endParaRPr lang="de-DE" dirty="0"/>
          </a:p>
        </p:txBody>
      </p:sp>
      <p:cxnSp>
        <p:nvCxnSpPr>
          <p:cNvPr id="16" name="Gerade Verbindung 15"/>
          <p:cNvCxnSpPr/>
          <p:nvPr/>
        </p:nvCxnSpPr>
        <p:spPr>
          <a:xfrm>
            <a:off x="1080000" y="6300000"/>
            <a:ext cx="7884000" cy="1588"/>
          </a:xfrm>
          <a:prstGeom prst="line">
            <a:avLst/>
          </a:prstGeom>
          <a:ln w="6350">
            <a:solidFill>
              <a:schemeClr val="bg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Rechteck 16"/>
          <p:cNvSpPr/>
          <p:nvPr/>
        </p:nvSpPr>
        <p:spPr>
          <a:xfrm>
            <a:off x="1080000" y="180000"/>
            <a:ext cx="7884000" cy="720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de-DE" dirty="0">
              <a:latin typeface="Calibri" charset="0"/>
            </a:endParaRPr>
          </a:p>
        </p:txBody>
      </p:sp>
      <p:pic>
        <p:nvPicPr>
          <p:cNvPr id="12" name="Picture 4" descr="Climate Strategies Logo - high res jpg.jpg"/>
          <p:cNvPicPr/>
          <p:nvPr userDrawn="1"/>
        </p:nvPicPr>
        <p:blipFill>
          <a:blip r:embed="rId9" cstate="print"/>
          <a:stretch>
            <a:fillRect/>
          </a:stretch>
        </p:blipFill>
        <p:spPr>
          <a:xfrm>
            <a:off x="6666739" y="6434738"/>
            <a:ext cx="952468" cy="26936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7" r:id="rId2"/>
    <p:sldLayoutId id="2147483658" r:id="rId3"/>
    <p:sldLayoutId id="2147483659" r:id="rId4"/>
    <p:sldLayoutId id="2147483662" r:id="rId5"/>
    <p:sldLayoutId id="2147483665" r:id="rId6"/>
  </p:sldLayoutIdLst>
  <p:transition spd="med">
    <p:fade/>
  </p:transition>
  <p:hf sldNum="0" hdr="0" dt="0"/>
  <p:txStyles>
    <p:titleStyle>
      <a:lvl1pPr algn="ctr" defTabSz="457200" rtl="0" eaLnBrk="1" fontAlgn="base" hangingPunct="1">
        <a:spcBef>
          <a:spcPct val="0"/>
        </a:spcBef>
        <a:spcAft>
          <a:spcPct val="0"/>
        </a:spcAft>
        <a:defRPr sz="3200" b="1" kern="1200">
          <a:solidFill>
            <a:schemeClr val="tx1"/>
          </a:solidFill>
          <a:latin typeface="Arial"/>
          <a:ea typeface="ＭＳ Ｐゴシック" pitchFamily="-65" charset="-128"/>
          <a:cs typeface="Arial"/>
        </a:defRPr>
      </a:lvl1pPr>
      <a:lvl2pPr algn="ctr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pitchFamily="-65" charset="0"/>
          <a:ea typeface="ＭＳ Ｐゴシック" pitchFamily="-65" charset="-128"/>
        </a:defRPr>
      </a:lvl2pPr>
      <a:lvl3pPr algn="ctr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pitchFamily="-65" charset="0"/>
          <a:ea typeface="ＭＳ Ｐゴシック" pitchFamily="-65" charset="-128"/>
        </a:defRPr>
      </a:lvl3pPr>
      <a:lvl4pPr algn="ctr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pitchFamily="-65" charset="0"/>
          <a:ea typeface="ＭＳ Ｐゴシック" pitchFamily="-65" charset="-128"/>
        </a:defRPr>
      </a:lvl4pPr>
      <a:lvl5pPr algn="ctr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pitchFamily="-65" charset="0"/>
          <a:ea typeface="ＭＳ Ｐゴシック" pitchFamily="-65" charset="-128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pitchFamily="-65" charset="0"/>
          <a:ea typeface="ＭＳ Ｐゴシック" pitchFamily="-65" charset="-128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pitchFamily="-65" charset="0"/>
          <a:ea typeface="ＭＳ Ｐゴシック" pitchFamily="-65" charset="-128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pitchFamily="-65" charset="0"/>
          <a:ea typeface="ＭＳ Ｐゴシック" pitchFamily="-65" charset="-128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pitchFamily="-65" charset="0"/>
          <a:ea typeface="ＭＳ Ｐゴシック" pitchFamily="-65" charset="-128"/>
        </a:defRPr>
      </a:lvl9pPr>
    </p:titleStyle>
    <p:bodyStyle>
      <a:lvl1pPr marL="144000" indent="-144000" algn="l" defTabSz="457200" rtl="0" eaLnBrk="1" fontAlgn="base" hangingPunct="1">
        <a:lnSpc>
          <a:spcPct val="120000"/>
        </a:lnSpc>
        <a:spcBef>
          <a:spcPct val="0"/>
        </a:spcBef>
        <a:spcAft>
          <a:spcPts val="200"/>
        </a:spcAft>
        <a:buClr>
          <a:schemeClr val="tx2"/>
        </a:buClr>
        <a:buSzPct val="100000"/>
        <a:buFont typeface="Arial"/>
        <a:buChar char="•"/>
        <a:defRPr sz="1800" b="0" i="0" kern="1200">
          <a:solidFill>
            <a:schemeClr val="tx1"/>
          </a:solidFill>
          <a:latin typeface="Calibri"/>
          <a:ea typeface="Calibri" charset="0"/>
          <a:cs typeface="Calibri"/>
        </a:defRPr>
      </a:lvl1pPr>
      <a:lvl2pPr marL="468000" indent="-144000" algn="l" defTabSz="457200" rtl="0" eaLnBrk="1" fontAlgn="base" hangingPunct="1">
        <a:lnSpc>
          <a:spcPct val="120000"/>
        </a:lnSpc>
        <a:spcBef>
          <a:spcPct val="0"/>
        </a:spcBef>
        <a:spcAft>
          <a:spcPts val="400"/>
        </a:spcAft>
        <a:buClr>
          <a:schemeClr val="tx2"/>
        </a:buClr>
        <a:buSzPct val="100000"/>
        <a:buFont typeface="Arial"/>
        <a:buChar char="•"/>
        <a:defRPr sz="1800" b="0" i="0" kern="1200">
          <a:solidFill>
            <a:schemeClr val="tx1"/>
          </a:solidFill>
          <a:latin typeface="Calibri"/>
          <a:ea typeface="Calibri" charset="0"/>
          <a:cs typeface="Calibri"/>
        </a:defRPr>
      </a:lvl2pPr>
      <a:lvl3pPr marL="900000" indent="-144000" algn="l" defTabSz="457200" rtl="0" eaLnBrk="1" fontAlgn="base" hangingPunct="1">
        <a:lnSpc>
          <a:spcPct val="120000"/>
        </a:lnSpc>
        <a:spcBef>
          <a:spcPct val="0"/>
        </a:spcBef>
        <a:spcAft>
          <a:spcPts val="400"/>
        </a:spcAft>
        <a:buClr>
          <a:schemeClr val="tx2"/>
        </a:buClr>
        <a:buSzPct val="100000"/>
        <a:buFont typeface="Arial"/>
        <a:buChar char="•"/>
        <a:defRPr sz="1800" b="0" i="0" kern="1200">
          <a:solidFill>
            <a:schemeClr val="tx1"/>
          </a:solidFill>
          <a:latin typeface="Calibri"/>
          <a:ea typeface="Calibri" charset="0"/>
          <a:cs typeface="Calibri"/>
        </a:defRPr>
      </a:lvl3pPr>
      <a:lvl4pPr marL="1350000" indent="-144000" algn="l" defTabSz="457200" rtl="0" eaLnBrk="1" fontAlgn="base" hangingPunct="1">
        <a:lnSpc>
          <a:spcPct val="120000"/>
        </a:lnSpc>
        <a:spcBef>
          <a:spcPct val="0"/>
        </a:spcBef>
        <a:spcAft>
          <a:spcPts val="400"/>
        </a:spcAft>
        <a:buClr>
          <a:schemeClr val="tx2"/>
        </a:buClr>
        <a:buSzPct val="100000"/>
        <a:buFont typeface="Arial"/>
        <a:buChar char="•"/>
        <a:defRPr sz="1800" b="0" i="0" kern="1200">
          <a:solidFill>
            <a:schemeClr val="tx1"/>
          </a:solidFill>
          <a:latin typeface="Calibri"/>
          <a:ea typeface="Calibri" charset="0"/>
          <a:cs typeface="Calibri"/>
        </a:defRPr>
      </a:lvl4pPr>
      <a:lvl5pPr marL="1800000" indent="-144000" algn="l" defTabSz="457200" rtl="0" eaLnBrk="1" fontAlgn="base" hangingPunct="1">
        <a:lnSpc>
          <a:spcPct val="120000"/>
        </a:lnSpc>
        <a:spcBef>
          <a:spcPct val="0"/>
        </a:spcBef>
        <a:spcAft>
          <a:spcPts val="400"/>
        </a:spcAft>
        <a:buClr>
          <a:schemeClr val="tx2"/>
        </a:buClr>
        <a:buSzPct val="100000"/>
        <a:buFont typeface="Arial"/>
        <a:buChar char="•"/>
        <a:defRPr sz="1800" b="0" i="0" kern="1200">
          <a:solidFill>
            <a:schemeClr val="tx1"/>
          </a:solidFill>
          <a:latin typeface="Calibri"/>
          <a:ea typeface="Calibri" charset="0"/>
          <a:cs typeface="Calibri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Gerade Verbindung 4"/>
          <p:cNvCxnSpPr/>
          <p:nvPr/>
        </p:nvCxnSpPr>
        <p:spPr>
          <a:xfrm>
            <a:off x="1080000" y="6300000"/>
            <a:ext cx="7884000" cy="1588"/>
          </a:xfrm>
          <a:prstGeom prst="line">
            <a:avLst/>
          </a:prstGeom>
          <a:ln w="6350">
            <a:solidFill>
              <a:schemeClr val="bg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Rechteck 5"/>
          <p:cNvSpPr/>
          <p:nvPr/>
        </p:nvSpPr>
        <p:spPr>
          <a:xfrm>
            <a:off x="180000" y="1944000"/>
            <a:ext cx="8784000" cy="3672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de-DE" dirty="0">
              <a:latin typeface="Calibri" charset="0"/>
            </a:endParaRPr>
          </a:p>
        </p:txBody>
      </p:sp>
      <p:sp>
        <p:nvSpPr>
          <p:cNvPr id="10" name="Textplatzhalter 10"/>
          <p:cNvSpPr txBox="1">
            <a:spLocks/>
          </p:cNvSpPr>
          <p:nvPr/>
        </p:nvSpPr>
        <p:spPr>
          <a:xfrm>
            <a:off x="1260000" y="2362200"/>
            <a:ext cx="7503000" cy="381600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>
            <a:lvl1pPr>
              <a:buNone/>
              <a:defRPr sz="1500" b="0" i="0" baseline="0">
                <a:solidFill>
                  <a:schemeClr val="bg1"/>
                </a:solidFill>
                <a:latin typeface="Calibri"/>
                <a:cs typeface="Calibri"/>
              </a:defRPr>
            </a:lvl1pPr>
            <a:lvl3pPr>
              <a:buNone/>
              <a:defRPr/>
            </a:lvl3pPr>
          </a:lstStyle>
          <a:p>
            <a:pPr marL="323850" marR="0" lvl="0" indent="-323850" algn="l" defTabSz="457200" rtl="0" eaLnBrk="0" fontAlgn="base" latinLnBrk="0" hangingPunct="0">
              <a:lnSpc>
                <a:spcPct val="120000"/>
              </a:lnSpc>
              <a:spcBef>
                <a:spcPct val="0"/>
              </a:spcBef>
              <a:spcAft>
                <a:spcPts val="1000"/>
              </a:spcAft>
              <a:buClr>
                <a:schemeClr val="tx2"/>
              </a:buClr>
              <a:buSzPct val="85000"/>
              <a:buFont typeface="Arial" pitchFamily="-65" charset="0"/>
              <a:buNone/>
              <a:tabLst/>
              <a:defRPr/>
            </a:pPr>
            <a:r>
              <a:rPr kumimoji="0" lang="de-DE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/>
                <a:ea typeface="Calibri" charset="0"/>
                <a:cs typeface="Calibri"/>
              </a:rPr>
              <a:t>Thank you for your attention!</a:t>
            </a:r>
          </a:p>
        </p:txBody>
      </p:sp>
      <p:cxnSp>
        <p:nvCxnSpPr>
          <p:cNvPr id="11" name="Gerade Verbindung 10"/>
          <p:cNvCxnSpPr/>
          <p:nvPr/>
        </p:nvCxnSpPr>
        <p:spPr>
          <a:xfrm>
            <a:off x="1080000" y="2743200"/>
            <a:ext cx="7740000" cy="1588"/>
          </a:xfrm>
          <a:prstGeom prst="line">
            <a:avLst/>
          </a:prstGeom>
          <a:ln w="635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2" name="Bild 11" descr="diw-logo-weiss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60000" y="3168000"/>
            <a:ext cx="1620000" cy="230850"/>
          </a:xfrm>
          <a:prstGeom prst="rect">
            <a:avLst/>
          </a:prstGeom>
        </p:spPr>
      </p:pic>
      <p:sp>
        <p:nvSpPr>
          <p:cNvPr id="14" name="Textplatzhalter 10"/>
          <p:cNvSpPr txBox="1">
            <a:spLocks/>
          </p:cNvSpPr>
          <p:nvPr/>
        </p:nvSpPr>
        <p:spPr>
          <a:xfrm>
            <a:off x="1260000" y="3657600"/>
            <a:ext cx="7503000" cy="1401600"/>
          </a:xfrm>
          <a:prstGeom prst="rect">
            <a:avLst/>
          </a:prstGeom>
        </p:spPr>
        <p:txBody>
          <a:bodyPr lIns="0" rIns="0">
            <a:noAutofit/>
          </a:bodyPr>
          <a:lstStyle>
            <a:lvl1pPr marL="0" indent="0">
              <a:buNone/>
              <a:defRPr sz="1600" b="0" i="0" baseline="0">
                <a:solidFill>
                  <a:schemeClr val="bg1"/>
                </a:solidFill>
                <a:latin typeface="Trebuchet MS"/>
                <a:cs typeface="Trebuchet MS"/>
              </a:defRPr>
            </a:lvl1pPr>
            <a:lvl3pPr>
              <a:buNone/>
              <a:defRPr/>
            </a:lvl3pPr>
          </a:lstStyle>
          <a:p>
            <a:pPr rtl="0">
              <a:lnSpc>
                <a:spcPct val="110000"/>
              </a:lnSpc>
            </a:pPr>
            <a:r>
              <a:rPr lang="de-DE" sz="1200" b="1" i="0" kern="1200" baseline="0" dirty="0" smtClean="0">
                <a:solidFill>
                  <a:schemeClr val="bg1"/>
                </a:solidFill>
                <a:latin typeface="Calibri"/>
                <a:ea typeface="Calibri" charset="0"/>
                <a:cs typeface="Calibri"/>
              </a:rPr>
              <a:t>DIW Berlin — Deutsches Institut</a:t>
            </a:r>
          </a:p>
          <a:p>
            <a:pPr rtl="0">
              <a:lnSpc>
                <a:spcPct val="110000"/>
              </a:lnSpc>
            </a:pPr>
            <a:r>
              <a:rPr lang="de-DE" sz="1200" b="1" i="0" kern="1200" baseline="0" dirty="0" smtClean="0">
                <a:solidFill>
                  <a:schemeClr val="bg1"/>
                </a:solidFill>
                <a:latin typeface="Calibri"/>
                <a:ea typeface="Calibri" charset="0"/>
                <a:cs typeface="Calibri"/>
              </a:rPr>
              <a:t>für Wirtschaftsforschung e.V.</a:t>
            </a:r>
          </a:p>
          <a:p>
            <a:pPr rtl="0">
              <a:lnSpc>
                <a:spcPct val="110000"/>
              </a:lnSpc>
            </a:pPr>
            <a:r>
              <a:rPr lang="de-DE" sz="1200" b="0" i="0" kern="1200" baseline="0" dirty="0" smtClean="0">
                <a:solidFill>
                  <a:schemeClr val="bg1"/>
                </a:solidFill>
                <a:latin typeface="Calibri"/>
                <a:ea typeface="Calibri" charset="0"/>
                <a:cs typeface="Calibri"/>
              </a:rPr>
              <a:t>Mohrenstraße 58, 10117 Berlin</a:t>
            </a:r>
          </a:p>
          <a:p>
            <a:pPr rtl="0">
              <a:lnSpc>
                <a:spcPct val="110000"/>
              </a:lnSpc>
            </a:pPr>
            <a:r>
              <a:rPr lang="de-DE" sz="1200" b="0" i="0" kern="1200" baseline="0" dirty="0" smtClean="0">
                <a:solidFill>
                  <a:schemeClr val="bg1"/>
                </a:solidFill>
                <a:latin typeface="Calibri"/>
                <a:ea typeface="Calibri" charset="0"/>
                <a:cs typeface="Calibri"/>
              </a:rPr>
              <a:t>www.diw.de</a:t>
            </a:r>
          </a:p>
          <a:p>
            <a:pPr rtl="0">
              <a:lnSpc>
                <a:spcPct val="110000"/>
              </a:lnSpc>
            </a:pPr>
            <a:endParaRPr kumimoji="0" lang="de-DE" sz="12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/>
              <a:ea typeface="Calibri" charset="0"/>
              <a:cs typeface="Calibri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4" r:id="rId2"/>
  </p:sldLayoutIdLst>
  <p:transition spd="med">
    <p:fade/>
  </p:transition>
  <p:timing>
    <p:tnLst>
      <p:par>
        <p:cTn id="1" dur="indefinite" restart="never" nodeType="tmRoot"/>
      </p:par>
    </p:tnLst>
  </p:timing>
  <p:hf sldNum="0" hd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3200" b="1" kern="1200">
          <a:solidFill>
            <a:schemeClr val="tx1"/>
          </a:solidFill>
          <a:latin typeface="Arial"/>
          <a:ea typeface="ＭＳ Ｐゴシック" pitchFamily="-65" charset="-128"/>
          <a:cs typeface="Arial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pitchFamily="-65" charset="0"/>
          <a:ea typeface="ＭＳ Ｐゴシック" pitchFamily="-65" charset="-128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pitchFamily="-65" charset="0"/>
          <a:ea typeface="ＭＳ Ｐゴシック" pitchFamily="-65" charset="-128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pitchFamily="-65" charset="0"/>
          <a:ea typeface="ＭＳ Ｐゴシック" pitchFamily="-65" charset="-128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pitchFamily="-65" charset="0"/>
          <a:ea typeface="ＭＳ Ｐゴシック" pitchFamily="-65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pitchFamily="-65" charset="0"/>
          <a:ea typeface="ＭＳ Ｐゴシック" pitchFamily="-65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pitchFamily="-65" charset="0"/>
          <a:ea typeface="ＭＳ Ｐゴシック" pitchFamily="-65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pitchFamily="-65" charset="0"/>
          <a:ea typeface="ＭＳ Ｐゴシック" pitchFamily="-65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pitchFamily="-65" charset="0"/>
          <a:ea typeface="ＭＳ Ｐゴシック" pitchFamily="-65" charset="-128"/>
        </a:defRPr>
      </a:lvl9pPr>
    </p:titleStyle>
    <p:bodyStyle>
      <a:lvl1pPr marL="323850" indent="-323850" algn="l" defTabSz="457200" rtl="0" eaLnBrk="0" fontAlgn="base" hangingPunct="0">
        <a:lnSpc>
          <a:spcPct val="120000"/>
        </a:lnSpc>
        <a:spcBef>
          <a:spcPct val="0"/>
        </a:spcBef>
        <a:spcAft>
          <a:spcPts val="1000"/>
        </a:spcAft>
        <a:buClr>
          <a:schemeClr val="tx2"/>
        </a:buClr>
        <a:buSzPct val="85000"/>
        <a:buFont typeface="Arial" pitchFamily="-65" charset="0"/>
        <a:buChar char="►"/>
        <a:defRPr sz="3200" kern="1200">
          <a:solidFill>
            <a:schemeClr val="tx1"/>
          </a:solidFill>
          <a:latin typeface="Arial"/>
          <a:ea typeface="ＭＳ Ｐゴシック" pitchFamily="-65" charset="-128"/>
          <a:cs typeface="Arial"/>
        </a:defRPr>
      </a:lvl1pPr>
      <a:lvl2pPr marL="603250" indent="-287338" algn="l" defTabSz="457200" rtl="0" eaLnBrk="0" fontAlgn="base" hangingPunct="0">
        <a:lnSpc>
          <a:spcPct val="120000"/>
        </a:lnSpc>
        <a:spcBef>
          <a:spcPct val="0"/>
        </a:spcBef>
        <a:spcAft>
          <a:spcPts val="1000"/>
        </a:spcAft>
        <a:buClr>
          <a:schemeClr val="tx2"/>
        </a:buClr>
        <a:buSzPct val="120000"/>
        <a:buFont typeface="Arial" pitchFamily="-65" charset="0"/>
        <a:buChar char="●"/>
        <a:defRPr sz="1600" kern="1200">
          <a:solidFill>
            <a:schemeClr val="tx1"/>
          </a:solidFill>
          <a:latin typeface="Arial"/>
          <a:ea typeface="ＭＳ Ｐゴシック" pitchFamily="-65" charset="-128"/>
          <a:cs typeface="Arial"/>
        </a:defRPr>
      </a:lvl2pPr>
      <a:lvl3pPr marL="863600" indent="-250825" algn="l" defTabSz="457200" rtl="0" eaLnBrk="0" fontAlgn="base" hangingPunct="0">
        <a:lnSpc>
          <a:spcPct val="120000"/>
        </a:lnSpc>
        <a:spcBef>
          <a:spcPct val="0"/>
        </a:spcBef>
        <a:spcAft>
          <a:spcPts val="1000"/>
        </a:spcAft>
        <a:buClr>
          <a:schemeClr val="tx2"/>
        </a:buClr>
        <a:buSzPct val="120000"/>
        <a:buFont typeface="Arial" pitchFamily="-65" charset="0"/>
        <a:buChar char="●"/>
        <a:defRPr sz="1400" kern="1200">
          <a:solidFill>
            <a:schemeClr val="tx1"/>
          </a:solidFill>
          <a:latin typeface="Arial"/>
          <a:ea typeface="ＭＳ Ｐゴシック" pitchFamily="-65" charset="-128"/>
          <a:cs typeface="Arial"/>
        </a:defRPr>
      </a:lvl3pPr>
      <a:lvl4pPr marL="1079500" indent="-228600" algn="l" defTabSz="457200" rtl="0" eaLnBrk="0" fontAlgn="base" hangingPunct="0">
        <a:lnSpc>
          <a:spcPct val="120000"/>
        </a:lnSpc>
        <a:spcBef>
          <a:spcPct val="0"/>
        </a:spcBef>
        <a:spcAft>
          <a:spcPts val="1000"/>
        </a:spcAft>
        <a:buClr>
          <a:schemeClr val="tx2"/>
        </a:buClr>
        <a:buSzPct val="120000"/>
        <a:buFont typeface="Arial" pitchFamily="-65" charset="0"/>
        <a:buChar char="●"/>
        <a:defRPr sz="1200" kern="1200">
          <a:solidFill>
            <a:schemeClr val="tx1"/>
          </a:solidFill>
          <a:latin typeface="Arial"/>
          <a:ea typeface="ＭＳ Ｐゴシック" pitchFamily="-65" charset="-128"/>
          <a:cs typeface="Arial"/>
        </a:defRPr>
      </a:lvl4pPr>
      <a:lvl5pPr marL="1258888" indent="-179388" algn="l" defTabSz="457200" rtl="0" eaLnBrk="0" fontAlgn="base" hangingPunct="0">
        <a:lnSpc>
          <a:spcPct val="120000"/>
        </a:lnSpc>
        <a:spcBef>
          <a:spcPct val="0"/>
        </a:spcBef>
        <a:spcAft>
          <a:spcPts val="1000"/>
        </a:spcAft>
        <a:buClr>
          <a:schemeClr val="tx2"/>
        </a:buClr>
        <a:buSzPct val="120000"/>
        <a:buFont typeface="Arial" pitchFamily="-65" charset="0"/>
        <a:buChar char="●"/>
        <a:defRPr sz="1000" kern="1200">
          <a:solidFill>
            <a:schemeClr val="tx1"/>
          </a:solidFill>
          <a:latin typeface="Arial"/>
          <a:ea typeface="ＭＳ Ｐゴシック" pitchFamily="-65" charset="-128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gif"/><Relationship Id="rId3" Type="http://schemas.openxmlformats.org/officeDocument/2006/relationships/image" Target="../media/image8.gif"/><Relationship Id="rId7" Type="http://schemas.openxmlformats.org/officeDocument/2006/relationships/image" Target="../media/image12.g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gif"/><Relationship Id="rId5" Type="http://schemas.openxmlformats.org/officeDocument/2006/relationships/image" Target="../media/image10.gif"/><Relationship Id="rId10" Type="http://schemas.openxmlformats.org/officeDocument/2006/relationships/image" Target="../media/image15.gif"/><Relationship Id="rId4" Type="http://schemas.openxmlformats.org/officeDocument/2006/relationships/image" Target="../media/image9.gif"/><Relationship Id="rId9" Type="http://schemas.openxmlformats.org/officeDocument/2006/relationships/image" Target="../media/image14.gif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gif"/><Relationship Id="rId13" Type="http://schemas.openxmlformats.org/officeDocument/2006/relationships/image" Target="../media/image15.gif"/><Relationship Id="rId3" Type="http://schemas.openxmlformats.org/officeDocument/2006/relationships/image" Target="../media/image16.png"/><Relationship Id="rId7" Type="http://schemas.openxmlformats.org/officeDocument/2006/relationships/image" Target="../media/image8.gif"/><Relationship Id="rId12" Type="http://schemas.openxmlformats.org/officeDocument/2006/relationships/image" Target="../media/image13.gi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gif"/><Relationship Id="rId11" Type="http://schemas.openxmlformats.org/officeDocument/2006/relationships/image" Target="../media/image12.gif"/><Relationship Id="rId5" Type="http://schemas.openxmlformats.org/officeDocument/2006/relationships/image" Target="../media/image17.png"/><Relationship Id="rId10" Type="http://schemas.openxmlformats.org/officeDocument/2006/relationships/image" Target="../media/image11.gif"/><Relationship Id="rId4" Type="http://schemas.microsoft.com/office/2007/relationships/hdphoto" Target="../media/hdphoto1.wdp"/><Relationship Id="rId9" Type="http://schemas.openxmlformats.org/officeDocument/2006/relationships/image" Target="../media/image10.gi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2800" dirty="0"/>
              <a:t>Materials efficiency and innovation in building and </a:t>
            </a:r>
            <a:r>
              <a:rPr lang="en-US" sz="2800" dirty="0" smtClean="0"/>
              <a:t>vehicles-a European Perspective</a:t>
            </a:r>
            <a:br>
              <a:rPr lang="en-US" sz="2800" dirty="0" smtClean="0"/>
            </a:br>
            <a:r>
              <a:rPr lang="en-US" sz="2800" dirty="0"/>
              <a:t/>
            </a:r>
            <a:br>
              <a:rPr lang="en-US" sz="2800" dirty="0"/>
            </a:br>
            <a:r>
              <a:rPr lang="en-US" sz="2000" dirty="0"/>
              <a:t>Application of consumption-based </a:t>
            </a:r>
            <a:r>
              <a:rPr lang="en-US" sz="2000" dirty="0" smtClean="0"/>
              <a:t>improvement </a:t>
            </a:r>
            <a:r>
              <a:rPr lang="en-US" sz="2000" dirty="0"/>
              <a:t>options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400" dirty="0"/>
              <a:t/>
            </a:r>
            <a:br>
              <a:rPr lang="en-US" sz="2400" dirty="0"/>
            </a:br>
            <a:endParaRPr lang="en-US" sz="2400" i="1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 smtClean="0"/>
              <a:t>Carbon-Cap </a:t>
            </a:r>
            <a:r>
              <a:rPr lang="en-US" dirty="0"/>
              <a:t>workshop</a:t>
            </a:r>
            <a:r>
              <a:rPr lang="en-US" dirty="0" smtClean="0"/>
              <a:t>:  </a:t>
            </a:r>
            <a:r>
              <a:rPr lang="en-US" dirty="0"/>
              <a:t>‘Addressing Consumption-based Emissions: A Chinese Perspective’ 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de-DE" dirty="0" smtClean="0"/>
              <a:t>Karsten Neuhoff	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US" dirty="0"/>
              <a:t>Institute of Policy and Management, Chinese Academy of Sciences</a:t>
            </a:r>
            <a:r>
              <a:rPr lang="de-DE" dirty="0" smtClean="0"/>
              <a:t>, 10.11.20215</a:t>
            </a:r>
            <a:endParaRPr lang="de-DE" dirty="0"/>
          </a:p>
        </p:txBody>
      </p:sp>
      <p:pic>
        <p:nvPicPr>
          <p:cNvPr id="6" name="Picture 4" descr="Climate Strategies Logo - high res jpg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7020272" y="307836"/>
            <a:ext cx="1870113" cy="52887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2403" y="104673"/>
            <a:ext cx="3168397" cy="935201"/>
          </a:xfrm>
          <a:prstGeom prst="rect">
            <a:avLst/>
          </a:prstGeom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903769" y="974092"/>
            <a:ext cx="2361456" cy="3751052"/>
          </a:xfrm>
          <a:prstGeom prst="rect">
            <a:avLst/>
          </a:prstGeom>
          <a:noFill/>
          <a:ln w="6350">
            <a:solidFill>
              <a:schemeClr val="tx1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de-DE" sz="1350" dirty="0" smtClean="0">
                <a:solidFill>
                  <a:schemeClr val="tx1"/>
                </a:solidFill>
                <a:latin typeface="+mj-lt"/>
              </a:rPr>
              <a:t>  </a:t>
            </a:r>
            <a:endParaRPr lang="en-US" sz="135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0" name="Oval 38"/>
          <p:cNvSpPr/>
          <p:nvPr/>
        </p:nvSpPr>
        <p:spPr>
          <a:xfrm>
            <a:off x="4429589" y="2598836"/>
            <a:ext cx="312663" cy="312663"/>
          </a:xfrm>
          <a:prstGeom prst="ellipse">
            <a:avLst/>
          </a:prstGeom>
          <a:solidFill>
            <a:srgbClr val="92D050"/>
          </a:solidFill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atin typeface="+mj-lt"/>
              <a:cs typeface="Calibri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sz="1800" dirty="0" smtClean="0"/>
              <a:t>Carbon pricing can in principle create incentives for all mitigation opportunities</a:t>
            </a:r>
            <a:endParaRPr lang="en-GB" sz="1800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GB" dirty="0" smtClean="0"/>
              <a:t>2.</a:t>
            </a:r>
            <a:endParaRPr lang="en-GB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Inclusion of Consumption of carbon intensive materials in emission trading systems</a:t>
            </a:r>
            <a:endParaRPr lang="en-GB" dirty="0"/>
          </a:p>
        </p:txBody>
      </p:sp>
      <p:sp>
        <p:nvSpPr>
          <p:cNvPr id="34" name="Rechteck 33"/>
          <p:cNvSpPr/>
          <p:nvPr/>
        </p:nvSpPr>
        <p:spPr>
          <a:xfrm>
            <a:off x="4179865" y="974092"/>
            <a:ext cx="871026" cy="296064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>
                <a:solidFill>
                  <a:schemeClr val="bg1"/>
                </a:solidFill>
                <a:latin typeface="Calibri" charset="0"/>
              </a:rPr>
              <a:t>Global </a:t>
            </a:r>
            <a:endParaRPr lang="en-GB" sz="1400" dirty="0">
              <a:solidFill>
                <a:schemeClr val="bg1"/>
              </a:solidFill>
              <a:latin typeface="Calibri" charset="0"/>
            </a:endParaRPr>
          </a:p>
        </p:txBody>
      </p:sp>
      <p:sp>
        <p:nvSpPr>
          <p:cNvPr id="21" name="Oval 38"/>
          <p:cNvSpPr/>
          <p:nvPr/>
        </p:nvSpPr>
        <p:spPr>
          <a:xfrm>
            <a:off x="4444908" y="3306899"/>
            <a:ext cx="312663" cy="312663"/>
          </a:xfrm>
          <a:prstGeom prst="ellipse">
            <a:avLst/>
          </a:prstGeom>
          <a:solidFill>
            <a:srgbClr val="92D050"/>
          </a:solidFill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atin typeface="+mj-lt"/>
              <a:cs typeface="Calibri" charset="0"/>
            </a:endParaRPr>
          </a:p>
        </p:txBody>
      </p:sp>
      <p:sp>
        <p:nvSpPr>
          <p:cNvPr id="22" name="Oval 38"/>
          <p:cNvSpPr/>
          <p:nvPr/>
        </p:nvSpPr>
        <p:spPr>
          <a:xfrm>
            <a:off x="4460135" y="4059229"/>
            <a:ext cx="312663" cy="312663"/>
          </a:xfrm>
          <a:prstGeom prst="ellipse">
            <a:avLst/>
          </a:prstGeom>
          <a:solidFill>
            <a:srgbClr val="92D050"/>
          </a:solidFill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atin typeface="+mj-lt"/>
              <a:cs typeface="Calibri" charset="0"/>
            </a:endParaRPr>
          </a:p>
        </p:txBody>
      </p:sp>
      <p:sp>
        <p:nvSpPr>
          <p:cNvPr id="23" name="Rechteck 22"/>
          <p:cNvSpPr/>
          <p:nvPr/>
        </p:nvSpPr>
        <p:spPr>
          <a:xfrm>
            <a:off x="4179865" y="1336976"/>
            <a:ext cx="871026" cy="923238"/>
          </a:xfrm>
          <a:prstGeom prst="rect">
            <a:avLst/>
          </a:prstGeom>
          <a:solidFill>
            <a:schemeClr val="accent1">
              <a:alpha val="2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>
                <a:solidFill>
                  <a:schemeClr val="tx1"/>
                </a:solidFill>
                <a:latin typeface="Calibri" charset="0"/>
              </a:rPr>
              <a:t>Full Auction-ing</a:t>
            </a:r>
            <a:endParaRPr lang="en-GB" sz="1400" dirty="0">
              <a:solidFill>
                <a:schemeClr val="tx1"/>
              </a:solidFill>
              <a:latin typeface="Calibri" charset="0"/>
            </a:endParaRPr>
          </a:p>
        </p:txBody>
      </p:sp>
      <p:sp>
        <p:nvSpPr>
          <p:cNvPr id="24" name="Rechteck 23"/>
          <p:cNvSpPr/>
          <p:nvPr/>
        </p:nvSpPr>
        <p:spPr>
          <a:xfrm>
            <a:off x="683567" y="1341317"/>
            <a:ext cx="1296145" cy="923738"/>
          </a:xfrm>
          <a:prstGeom prst="rect">
            <a:avLst/>
          </a:prstGeom>
          <a:solidFill>
            <a:schemeClr val="accent3">
              <a:lumMod val="75000"/>
              <a:alpha val="2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350" dirty="0" smtClean="0">
                <a:solidFill>
                  <a:schemeClr val="tx1"/>
                </a:solidFill>
                <a:latin typeface="Calibri" charset="0"/>
              </a:rPr>
              <a:t>Emissions reductions through</a:t>
            </a:r>
            <a:endParaRPr lang="en-GB" sz="1350" dirty="0">
              <a:solidFill>
                <a:schemeClr val="tx1"/>
              </a:solidFill>
              <a:latin typeface="Calibri" charset="0"/>
            </a:endParaRPr>
          </a:p>
        </p:txBody>
      </p:sp>
      <p:sp>
        <p:nvSpPr>
          <p:cNvPr id="25" name="Rechteck 24"/>
          <p:cNvSpPr/>
          <p:nvPr/>
        </p:nvSpPr>
        <p:spPr>
          <a:xfrm>
            <a:off x="2066921" y="1336824"/>
            <a:ext cx="2025735" cy="922128"/>
          </a:xfrm>
          <a:prstGeom prst="rect">
            <a:avLst/>
          </a:prstGeom>
          <a:solidFill>
            <a:schemeClr val="accent2">
              <a:lumMod val="75000"/>
              <a:alpha val="2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50" dirty="0" smtClean="0">
                <a:solidFill>
                  <a:schemeClr val="tx1"/>
                </a:solidFill>
                <a:latin typeface="Calibri" charset="0"/>
              </a:rPr>
              <a:t>Role that carbon pricing can play:</a:t>
            </a:r>
            <a:endParaRPr lang="en-GB" sz="1350" dirty="0">
              <a:solidFill>
                <a:schemeClr val="tx1"/>
              </a:solidFill>
              <a:latin typeface="Calibri" charset="0"/>
            </a:endParaRPr>
          </a:p>
        </p:txBody>
      </p:sp>
      <p:sp>
        <p:nvSpPr>
          <p:cNvPr id="26" name="Rechteck 25"/>
          <p:cNvSpPr/>
          <p:nvPr/>
        </p:nvSpPr>
        <p:spPr>
          <a:xfrm>
            <a:off x="683568" y="2446458"/>
            <a:ext cx="1296144" cy="671545"/>
          </a:xfrm>
          <a:prstGeom prst="rect">
            <a:avLst/>
          </a:prstGeom>
          <a:solidFill>
            <a:schemeClr val="accent3">
              <a:lumMod val="75000"/>
              <a:alpha val="2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350" dirty="0" smtClean="0">
                <a:solidFill>
                  <a:schemeClr val="tx1"/>
                </a:solidFill>
                <a:latin typeface="Calibri" charset="0"/>
              </a:rPr>
              <a:t>Fuel shifting and production efficiency</a:t>
            </a:r>
          </a:p>
        </p:txBody>
      </p:sp>
      <p:sp>
        <p:nvSpPr>
          <p:cNvPr id="27" name="Rechteck 26"/>
          <p:cNvSpPr/>
          <p:nvPr/>
        </p:nvSpPr>
        <p:spPr>
          <a:xfrm>
            <a:off x="683567" y="3183157"/>
            <a:ext cx="1296145" cy="667365"/>
          </a:xfrm>
          <a:prstGeom prst="rect">
            <a:avLst/>
          </a:prstGeom>
          <a:solidFill>
            <a:schemeClr val="accent3">
              <a:lumMod val="75000"/>
              <a:alpha val="2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350" dirty="0" smtClean="0">
                <a:solidFill>
                  <a:schemeClr val="tx1"/>
                </a:solidFill>
                <a:latin typeface="Calibri" charset="0"/>
              </a:rPr>
              <a:t>Carbon focused process innovation</a:t>
            </a:r>
            <a:endParaRPr lang="en-GB" sz="1350" dirty="0">
              <a:solidFill>
                <a:schemeClr val="tx1"/>
              </a:solidFill>
              <a:latin typeface="Calibri" charset="0"/>
            </a:endParaRPr>
          </a:p>
        </p:txBody>
      </p:sp>
      <p:sp>
        <p:nvSpPr>
          <p:cNvPr id="28" name="Rechteck 27"/>
          <p:cNvSpPr/>
          <p:nvPr/>
        </p:nvSpPr>
        <p:spPr>
          <a:xfrm>
            <a:off x="683567" y="3910483"/>
            <a:ext cx="1296145" cy="664029"/>
          </a:xfrm>
          <a:prstGeom prst="rect">
            <a:avLst/>
          </a:prstGeom>
          <a:solidFill>
            <a:schemeClr val="accent3">
              <a:lumMod val="75000"/>
              <a:alpha val="2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350" dirty="0" smtClean="0">
                <a:solidFill>
                  <a:schemeClr val="tx1"/>
                </a:solidFill>
                <a:latin typeface="Calibri" charset="0"/>
              </a:rPr>
              <a:t>Material efficiency and substitution</a:t>
            </a:r>
            <a:endParaRPr lang="en-GB" sz="1350" dirty="0">
              <a:solidFill>
                <a:schemeClr val="tx1"/>
              </a:solidFill>
              <a:latin typeface="Calibri" charset="0"/>
            </a:endParaRPr>
          </a:p>
        </p:txBody>
      </p:sp>
      <p:sp>
        <p:nvSpPr>
          <p:cNvPr id="29" name="Rechteck 28"/>
          <p:cNvSpPr/>
          <p:nvPr/>
        </p:nvSpPr>
        <p:spPr>
          <a:xfrm>
            <a:off x="2066921" y="2438195"/>
            <a:ext cx="2016064" cy="671546"/>
          </a:xfrm>
          <a:prstGeom prst="rect">
            <a:avLst/>
          </a:prstGeom>
          <a:solidFill>
            <a:schemeClr val="accent2">
              <a:lumMod val="75000"/>
              <a:alpha val="2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50" dirty="0" smtClean="0">
                <a:solidFill>
                  <a:schemeClr val="tx1"/>
                </a:solidFill>
                <a:latin typeface="Calibri" charset="0"/>
              </a:rPr>
              <a:t>Incentives for improving carbon efficiency of materials production</a:t>
            </a:r>
            <a:endParaRPr lang="en-GB" sz="1350" dirty="0">
              <a:solidFill>
                <a:schemeClr val="tx1"/>
              </a:solidFill>
              <a:latin typeface="Calibri" charset="0"/>
            </a:endParaRPr>
          </a:p>
        </p:txBody>
      </p:sp>
      <p:sp>
        <p:nvSpPr>
          <p:cNvPr id="31" name="Rechteck 30"/>
          <p:cNvSpPr/>
          <p:nvPr/>
        </p:nvSpPr>
        <p:spPr>
          <a:xfrm>
            <a:off x="2064695" y="3169343"/>
            <a:ext cx="2018290" cy="665436"/>
          </a:xfrm>
          <a:prstGeom prst="rect">
            <a:avLst/>
          </a:prstGeom>
          <a:solidFill>
            <a:schemeClr val="accent2">
              <a:lumMod val="75000"/>
              <a:alpha val="2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50" dirty="0" smtClean="0">
                <a:solidFill>
                  <a:schemeClr val="tx1"/>
                </a:solidFill>
                <a:latin typeface="Calibri" charset="0"/>
              </a:rPr>
              <a:t>Consistent mechanism including clarity on costs allocation</a:t>
            </a:r>
            <a:endParaRPr lang="en-GB" sz="1350" dirty="0">
              <a:solidFill>
                <a:schemeClr val="tx1"/>
              </a:solidFill>
              <a:latin typeface="Calibri" charset="0"/>
            </a:endParaRPr>
          </a:p>
        </p:txBody>
      </p:sp>
      <p:sp>
        <p:nvSpPr>
          <p:cNvPr id="32" name="Rechteck 31"/>
          <p:cNvSpPr/>
          <p:nvPr/>
        </p:nvSpPr>
        <p:spPr>
          <a:xfrm>
            <a:off x="2073327" y="3911196"/>
            <a:ext cx="2025735" cy="663316"/>
          </a:xfrm>
          <a:prstGeom prst="rect">
            <a:avLst/>
          </a:prstGeom>
          <a:solidFill>
            <a:schemeClr val="accent2">
              <a:lumMod val="75000"/>
              <a:alpha val="2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50" dirty="0" smtClean="0">
                <a:solidFill>
                  <a:schemeClr val="tx1"/>
                </a:solidFill>
                <a:latin typeface="Calibri" charset="0"/>
              </a:rPr>
              <a:t>Makes efficient material use / low carbon material competitive</a:t>
            </a:r>
            <a:endParaRPr lang="en-GB" sz="1350" dirty="0">
              <a:solidFill>
                <a:schemeClr val="tx1"/>
              </a:solidFill>
              <a:latin typeface="Calibri" charset="0"/>
            </a:endParaRPr>
          </a:p>
        </p:txBody>
      </p:sp>
      <p:cxnSp>
        <p:nvCxnSpPr>
          <p:cNvPr id="35" name="Gerade Verbindung 20"/>
          <p:cNvCxnSpPr/>
          <p:nvPr/>
        </p:nvCxnSpPr>
        <p:spPr>
          <a:xfrm>
            <a:off x="332634" y="2340992"/>
            <a:ext cx="4691146" cy="0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6" name="Rechteck 35"/>
          <p:cNvSpPr/>
          <p:nvPr/>
        </p:nvSpPr>
        <p:spPr>
          <a:xfrm rot="16200000">
            <a:off x="14681" y="1650162"/>
            <a:ext cx="917635" cy="299941"/>
          </a:xfrm>
          <a:prstGeom prst="rect">
            <a:avLst/>
          </a:prstGeom>
          <a:solidFill>
            <a:schemeClr val="accent3">
              <a:lumMod val="75000"/>
              <a:alpha val="2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50" dirty="0" smtClean="0">
                <a:solidFill>
                  <a:schemeClr val="tx1"/>
                </a:solidFill>
                <a:latin typeface="Calibri" charset="0"/>
              </a:rPr>
              <a:t>Group</a:t>
            </a:r>
            <a:endParaRPr lang="en-GB" sz="1350" dirty="0">
              <a:solidFill>
                <a:schemeClr val="tx1"/>
              </a:solidFill>
              <a:latin typeface="Calibri" charset="0"/>
            </a:endParaRPr>
          </a:p>
        </p:txBody>
      </p:sp>
      <p:sp>
        <p:nvSpPr>
          <p:cNvPr id="37" name="Rechteck 36"/>
          <p:cNvSpPr/>
          <p:nvPr/>
        </p:nvSpPr>
        <p:spPr>
          <a:xfrm>
            <a:off x="332634" y="2445120"/>
            <a:ext cx="287382" cy="671544"/>
          </a:xfrm>
          <a:prstGeom prst="rect">
            <a:avLst/>
          </a:prstGeom>
          <a:solidFill>
            <a:schemeClr val="accent3">
              <a:lumMod val="75000"/>
              <a:alpha val="2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50" dirty="0" smtClean="0">
                <a:solidFill>
                  <a:schemeClr val="tx1"/>
                </a:solidFill>
                <a:latin typeface="Calibri" charset="0"/>
              </a:rPr>
              <a:t>1</a:t>
            </a:r>
            <a:endParaRPr lang="en-GB" sz="1350" dirty="0">
              <a:solidFill>
                <a:schemeClr val="tx1"/>
              </a:solidFill>
              <a:latin typeface="Calibri" charset="0"/>
            </a:endParaRPr>
          </a:p>
        </p:txBody>
      </p:sp>
      <p:sp>
        <p:nvSpPr>
          <p:cNvPr id="53" name="Rechteck 52"/>
          <p:cNvSpPr/>
          <p:nvPr/>
        </p:nvSpPr>
        <p:spPr>
          <a:xfrm>
            <a:off x="329807" y="3181067"/>
            <a:ext cx="287382" cy="671544"/>
          </a:xfrm>
          <a:prstGeom prst="rect">
            <a:avLst/>
          </a:prstGeom>
          <a:solidFill>
            <a:schemeClr val="accent3">
              <a:lumMod val="75000"/>
              <a:alpha val="2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50" dirty="0" smtClean="0">
                <a:solidFill>
                  <a:schemeClr val="tx1"/>
                </a:solidFill>
                <a:latin typeface="Calibri" charset="0"/>
              </a:rPr>
              <a:t>2</a:t>
            </a:r>
            <a:endParaRPr lang="en-GB" sz="1350" dirty="0">
              <a:solidFill>
                <a:schemeClr val="tx1"/>
              </a:solidFill>
              <a:latin typeface="Calibri" charset="0"/>
            </a:endParaRPr>
          </a:p>
        </p:txBody>
      </p:sp>
      <p:sp>
        <p:nvSpPr>
          <p:cNvPr id="54" name="Rechteck 53"/>
          <p:cNvSpPr/>
          <p:nvPr/>
        </p:nvSpPr>
        <p:spPr>
          <a:xfrm>
            <a:off x="329807" y="3915907"/>
            <a:ext cx="287382" cy="658605"/>
          </a:xfrm>
          <a:prstGeom prst="rect">
            <a:avLst/>
          </a:prstGeom>
          <a:solidFill>
            <a:schemeClr val="accent3">
              <a:lumMod val="75000"/>
              <a:alpha val="2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50" dirty="0">
                <a:solidFill>
                  <a:schemeClr val="tx1"/>
                </a:solidFill>
                <a:latin typeface="Calibri" charset="0"/>
              </a:rPr>
              <a:t>3</a:t>
            </a:r>
          </a:p>
        </p:txBody>
      </p:sp>
      <p:sp>
        <p:nvSpPr>
          <p:cNvPr id="33" name="Textfeld 5"/>
          <p:cNvSpPr txBox="1"/>
          <p:nvPr/>
        </p:nvSpPr>
        <p:spPr>
          <a:xfrm>
            <a:off x="323528" y="5004465"/>
            <a:ext cx="88204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-65" charset="0"/>
                <a:ea typeface="ＭＳ Ｐゴシック" pitchFamily="-65" charset="-128"/>
                <a:cs typeface="ＭＳ Ｐゴシック" pitchFamily="-65" charset="-128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-65" charset="0"/>
                <a:ea typeface="ＭＳ Ｐゴシック" pitchFamily="-65" charset="-128"/>
                <a:cs typeface="ＭＳ Ｐゴシック" pitchFamily="-65" charset="-128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-65" charset="0"/>
                <a:ea typeface="ＭＳ Ｐゴシック" pitchFamily="-65" charset="-128"/>
                <a:cs typeface="ＭＳ Ｐゴシック" pitchFamily="-65" charset="-128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-65" charset="0"/>
                <a:ea typeface="ＭＳ Ｐゴシック" pitchFamily="-65" charset="-128"/>
                <a:cs typeface="ＭＳ Ｐゴシック" pitchFamily="-65" charset="-128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-65" charset="0"/>
                <a:ea typeface="ＭＳ Ｐゴシック" pitchFamily="-65" charset="-128"/>
                <a:cs typeface="ＭＳ Ｐゴシック" pitchFamily="-65" charset="-128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pitchFamily="-65" charset="0"/>
                <a:ea typeface="ＭＳ Ｐゴシック" pitchFamily="-65" charset="-128"/>
                <a:cs typeface="ＭＳ Ｐゴシック" pitchFamily="-65" charset="-128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pitchFamily="-65" charset="0"/>
                <a:ea typeface="ＭＳ Ｐゴシック" pitchFamily="-65" charset="-128"/>
                <a:cs typeface="ＭＳ Ｐゴシック" pitchFamily="-65" charset="-128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pitchFamily="-65" charset="0"/>
                <a:ea typeface="ＭＳ Ｐゴシック" pitchFamily="-65" charset="-128"/>
                <a:cs typeface="ＭＳ Ｐゴシック" pitchFamily="-65" charset="-128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pitchFamily="-65" charset="0"/>
                <a:ea typeface="ＭＳ Ｐゴシック" pitchFamily="-65" charset="-128"/>
                <a:cs typeface="ＭＳ Ｐゴシック" pitchFamily="-65" charset="-128"/>
              </a:defRPr>
            </a:lvl9pPr>
          </a:lstStyle>
          <a:p>
            <a:pPr>
              <a:buClr>
                <a:srgbClr val="15786B"/>
              </a:buClr>
            </a:pPr>
            <a:r>
              <a:rPr lang="en-GB" sz="1600" dirty="0">
                <a:latin typeface="Calibri" charset="0"/>
                <a:ea typeface="Calibri" charset="0"/>
                <a:cs typeface="Calibri" charset="0"/>
                <a:sym typeface="Wingdings" panose="05000000000000000000" pitchFamily="2" charset="2"/>
              </a:rPr>
              <a:t>With global converging carbon pricing, all allowances can be </a:t>
            </a:r>
            <a:r>
              <a:rPr lang="en-GB" sz="1600" dirty="0" smtClean="0">
                <a:latin typeface="Calibri" charset="0"/>
                <a:ea typeface="Calibri" charset="0"/>
                <a:cs typeface="Calibri" charset="0"/>
                <a:sym typeface="Wingdings" panose="05000000000000000000" pitchFamily="2" charset="2"/>
              </a:rPr>
              <a:t>auctioned also in materials production.</a:t>
            </a:r>
          </a:p>
          <a:p>
            <a:pPr marL="285750" indent="-285750">
              <a:buClr>
                <a:srgbClr val="15786B"/>
              </a:buClr>
              <a:buFont typeface="Wingdings" panose="05000000000000000000" pitchFamily="2" charset="2"/>
              <a:buChar char="è"/>
            </a:pPr>
            <a:endParaRPr lang="en-GB" sz="1600" dirty="0" smtClean="0">
              <a:latin typeface="Calibri" charset="0"/>
              <a:ea typeface="Calibri" charset="0"/>
              <a:cs typeface="Calibri" charset="0"/>
              <a:sym typeface="Wingdings" panose="05000000000000000000" pitchFamily="2" charset="2"/>
            </a:endParaRPr>
          </a:p>
          <a:p>
            <a:pPr marL="285750" indent="-285750">
              <a:buClr>
                <a:srgbClr val="15786B"/>
              </a:buClr>
              <a:buFont typeface="Wingdings" panose="05000000000000000000" pitchFamily="2" charset="2"/>
              <a:buChar char="è"/>
            </a:pPr>
            <a:r>
              <a:rPr lang="en-GB" sz="1600" dirty="0" smtClean="0">
                <a:latin typeface="Calibri" charset="0"/>
                <a:ea typeface="Calibri" charset="0"/>
                <a:cs typeface="Calibri" charset="0"/>
                <a:sym typeface="Wingdings" panose="05000000000000000000" pitchFamily="2" charset="2"/>
              </a:rPr>
              <a:t>In such a scheme carbon price creates the full incentive for all Groups of mitigation options.</a:t>
            </a:r>
            <a:endParaRPr lang="en-GB" sz="1600" dirty="0">
              <a:latin typeface="Calibri" charset="0"/>
              <a:ea typeface="Calibri" charset="0"/>
              <a:cs typeface="Calibri" charset="0"/>
              <a:sym typeface="Wingdings" panose="05000000000000000000" pitchFamily="2" charset="2"/>
            </a:endParaRPr>
          </a:p>
        </p:txBody>
      </p:sp>
      <p:sp>
        <p:nvSpPr>
          <p:cNvPr id="38" name="Rechteck 24"/>
          <p:cNvSpPr/>
          <p:nvPr/>
        </p:nvSpPr>
        <p:spPr>
          <a:xfrm>
            <a:off x="6074657" y="1340768"/>
            <a:ext cx="2025735" cy="922128"/>
          </a:xfrm>
          <a:prstGeom prst="rect">
            <a:avLst/>
          </a:prstGeom>
          <a:solidFill>
            <a:schemeClr val="accent2">
              <a:lumMod val="75000"/>
              <a:alpha val="2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50" dirty="0" smtClean="0">
                <a:solidFill>
                  <a:schemeClr val="tx1"/>
                </a:solidFill>
                <a:latin typeface="Calibri" charset="0"/>
              </a:rPr>
              <a:t>Role for complementing policies</a:t>
            </a:r>
            <a:endParaRPr lang="en-GB" sz="1350" dirty="0">
              <a:solidFill>
                <a:schemeClr val="tx1"/>
              </a:solidFill>
              <a:latin typeface="Calibri" charset="0"/>
            </a:endParaRPr>
          </a:p>
        </p:txBody>
      </p:sp>
      <p:sp>
        <p:nvSpPr>
          <p:cNvPr id="40" name="Rechteck 30"/>
          <p:cNvSpPr/>
          <p:nvPr/>
        </p:nvSpPr>
        <p:spPr>
          <a:xfrm>
            <a:off x="6084168" y="3175958"/>
            <a:ext cx="2018290" cy="1398553"/>
          </a:xfrm>
          <a:prstGeom prst="rect">
            <a:avLst/>
          </a:prstGeom>
          <a:solidFill>
            <a:schemeClr val="accent2">
              <a:lumMod val="75000"/>
              <a:alpha val="2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08000" indent="-108000">
              <a:buFont typeface="Arial" panose="020B0604020202020204" pitchFamily="34" charset="0"/>
              <a:buChar char="•"/>
            </a:pPr>
            <a:r>
              <a:rPr lang="en-US" sz="1350" dirty="0" smtClean="0">
                <a:solidFill>
                  <a:schemeClr val="tx1"/>
                </a:solidFill>
                <a:latin typeface="Calibri" charset="0"/>
              </a:rPr>
              <a:t>(Co-) funding for Research, Development, Demonstration</a:t>
            </a:r>
          </a:p>
          <a:p>
            <a:pPr marL="108000" indent="-108000">
              <a:buFont typeface="Arial" panose="020B0604020202020204" pitchFamily="34" charset="0"/>
              <a:buChar char="•"/>
            </a:pPr>
            <a:r>
              <a:rPr lang="de-DE" sz="1350" dirty="0" err="1" smtClean="0">
                <a:solidFill>
                  <a:schemeClr val="tx1"/>
                </a:solidFill>
                <a:latin typeface="Calibri" charset="0"/>
              </a:rPr>
              <a:t>Adjust</a:t>
            </a:r>
            <a:r>
              <a:rPr lang="de-DE" sz="1350" dirty="0" smtClean="0">
                <a:solidFill>
                  <a:schemeClr val="tx1"/>
                </a:solidFill>
                <a:latin typeface="Calibri" charset="0"/>
              </a:rPr>
              <a:t> </a:t>
            </a:r>
            <a:r>
              <a:rPr lang="de-DE" sz="1350" dirty="0" err="1" smtClean="0">
                <a:solidFill>
                  <a:schemeClr val="tx1"/>
                </a:solidFill>
                <a:latin typeface="Calibri" charset="0"/>
              </a:rPr>
              <a:t>norms</a:t>
            </a:r>
            <a:r>
              <a:rPr lang="de-DE" sz="1350" dirty="0" smtClean="0">
                <a:solidFill>
                  <a:schemeClr val="tx1"/>
                </a:solidFill>
                <a:latin typeface="Calibri" charset="0"/>
              </a:rPr>
              <a:t>, </a:t>
            </a:r>
            <a:r>
              <a:rPr lang="de-DE" sz="1350" dirty="0" err="1" smtClean="0">
                <a:solidFill>
                  <a:schemeClr val="tx1"/>
                </a:solidFill>
                <a:latin typeface="Calibri" charset="0"/>
              </a:rPr>
              <a:t>standards</a:t>
            </a:r>
            <a:r>
              <a:rPr lang="de-DE" sz="1350" dirty="0" smtClean="0">
                <a:solidFill>
                  <a:schemeClr val="tx1"/>
                </a:solidFill>
                <a:latin typeface="Calibri" charset="0"/>
              </a:rPr>
              <a:t>, </a:t>
            </a:r>
            <a:r>
              <a:rPr lang="de-DE" sz="1350" dirty="0" err="1" smtClean="0">
                <a:solidFill>
                  <a:schemeClr val="tx1"/>
                </a:solidFill>
                <a:latin typeface="Calibri" charset="0"/>
              </a:rPr>
              <a:t>training</a:t>
            </a:r>
            <a:r>
              <a:rPr lang="de-DE" sz="1350" dirty="0" smtClean="0">
                <a:solidFill>
                  <a:schemeClr val="tx1"/>
                </a:solidFill>
                <a:latin typeface="Calibri" charset="0"/>
              </a:rPr>
              <a:t> </a:t>
            </a:r>
            <a:r>
              <a:rPr lang="de-DE" sz="1350" dirty="0" err="1" smtClean="0">
                <a:solidFill>
                  <a:schemeClr val="tx1"/>
                </a:solidFill>
                <a:latin typeface="Calibri" charset="0"/>
              </a:rPr>
              <a:t>for</a:t>
            </a:r>
            <a:r>
              <a:rPr lang="de-DE" sz="1350" dirty="0" smtClean="0">
                <a:solidFill>
                  <a:schemeClr val="tx1"/>
                </a:solidFill>
                <a:latin typeface="Calibri" charset="0"/>
              </a:rPr>
              <a:t> </a:t>
            </a:r>
            <a:r>
              <a:rPr lang="de-DE" sz="1350" dirty="0" err="1" smtClean="0">
                <a:solidFill>
                  <a:schemeClr val="tx1"/>
                </a:solidFill>
                <a:latin typeface="Calibri" charset="0"/>
              </a:rPr>
              <a:t>new</a:t>
            </a:r>
            <a:r>
              <a:rPr lang="de-DE" sz="1350" dirty="0" smtClean="0">
                <a:solidFill>
                  <a:schemeClr val="tx1"/>
                </a:solidFill>
                <a:latin typeface="Calibri" charset="0"/>
              </a:rPr>
              <a:t> </a:t>
            </a:r>
            <a:r>
              <a:rPr lang="de-DE" sz="1350" dirty="0" err="1" smtClean="0">
                <a:solidFill>
                  <a:schemeClr val="tx1"/>
                </a:solidFill>
                <a:latin typeface="Calibri" charset="0"/>
              </a:rPr>
              <a:t>practices</a:t>
            </a:r>
            <a:r>
              <a:rPr lang="de-DE" sz="1350" dirty="0" smtClean="0">
                <a:solidFill>
                  <a:schemeClr val="tx1"/>
                </a:solidFill>
                <a:latin typeface="Calibri" charset="0"/>
              </a:rPr>
              <a:t>/</a:t>
            </a:r>
            <a:r>
              <a:rPr lang="de-DE" sz="1350" dirty="0" err="1" smtClean="0">
                <a:solidFill>
                  <a:schemeClr val="tx1"/>
                </a:solidFill>
                <a:latin typeface="Calibri" charset="0"/>
              </a:rPr>
              <a:t>materials</a:t>
            </a:r>
            <a:endParaRPr lang="en-US" sz="1350" dirty="0">
              <a:solidFill>
                <a:schemeClr val="tx1"/>
              </a:solidFill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8187981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sz="1800" dirty="0" smtClean="0"/>
              <a:t>Free allocation for carbon leakage protection limits incentives from carbon price</a:t>
            </a:r>
            <a:endParaRPr lang="en-GB" sz="1800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GB" dirty="0" smtClean="0"/>
              <a:t>2.</a:t>
            </a:r>
            <a:endParaRPr lang="en-GB" dirty="0"/>
          </a:p>
        </p:txBody>
      </p:sp>
      <p:sp>
        <p:nvSpPr>
          <p:cNvPr id="48" name="Rechteck 47"/>
          <p:cNvSpPr/>
          <p:nvPr/>
        </p:nvSpPr>
        <p:spPr>
          <a:xfrm>
            <a:off x="4168803" y="1336824"/>
            <a:ext cx="872187" cy="911546"/>
          </a:xfrm>
          <a:prstGeom prst="rect">
            <a:avLst/>
          </a:prstGeom>
          <a:solidFill>
            <a:schemeClr val="accent3">
              <a:lumMod val="60000"/>
              <a:lumOff val="40000"/>
              <a:alpha val="2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150" dirty="0" smtClean="0">
                <a:solidFill>
                  <a:schemeClr val="tx1"/>
                </a:solidFill>
                <a:latin typeface="Calibri" charset="0"/>
              </a:rPr>
              <a:t>1. Historic emissions</a:t>
            </a:r>
            <a:endParaRPr lang="en-GB" sz="1150" dirty="0">
              <a:solidFill>
                <a:schemeClr val="tx1"/>
              </a:solidFill>
              <a:latin typeface="Calibri" charset="0"/>
            </a:endParaRPr>
          </a:p>
        </p:txBody>
      </p:sp>
      <p:sp>
        <p:nvSpPr>
          <p:cNvPr id="60" name="Rechteck 59"/>
          <p:cNvSpPr/>
          <p:nvPr/>
        </p:nvSpPr>
        <p:spPr>
          <a:xfrm>
            <a:off x="6048535" y="1328793"/>
            <a:ext cx="872187" cy="911324"/>
          </a:xfrm>
          <a:prstGeom prst="rect">
            <a:avLst/>
          </a:prstGeom>
          <a:solidFill>
            <a:schemeClr val="accent3">
              <a:lumMod val="60000"/>
              <a:lumOff val="40000"/>
              <a:alpha val="2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150" dirty="0" smtClean="0">
                <a:solidFill>
                  <a:schemeClr val="tx1"/>
                </a:solidFill>
                <a:latin typeface="Calibri" charset="0"/>
              </a:rPr>
              <a:t>3. Recent production </a:t>
            </a:r>
            <a:br>
              <a:rPr lang="en-GB" sz="1150" dirty="0" smtClean="0">
                <a:solidFill>
                  <a:schemeClr val="tx1"/>
                </a:solidFill>
                <a:latin typeface="Calibri" charset="0"/>
              </a:rPr>
            </a:br>
            <a:r>
              <a:rPr lang="en-GB" sz="1150" dirty="0" smtClean="0">
                <a:solidFill>
                  <a:schemeClr val="tx1"/>
                </a:solidFill>
                <a:latin typeface="Calibri" charset="0"/>
              </a:rPr>
              <a:t>and historic intensity dynamic</a:t>
            </a:r>
            <a:endParaRPr lang="en-GB" sz="1150" dirty="0">
              <a:solidFill>
                <a:schemeClr val="tx1"/>
              </a:solidFill>
              <a:latin typeface="Calibri" charset="0"/>
            </a:endParaRPr>
          </a:p>
        </p:txBody>
      </p:sp>
      <p:sp>
        <p:nvSpPr>
          <p:cNvPr id="61" name="Rechteck 60"/>
          <p:cNvSpPr/>
          <p:nvPr/>
        </p:nvSpPr>
        <p:spPr>
          <a:xfrm>
            <a:off x="7001356" y="1319037"/>
            <a:ext cx="876614" cy="928430"/>
          </a:xfrm>
          <a:prstGeom prst="rect">
            <a:avLst/>
          </a:prstGeom>
          <a:solidFill>
            <a:schemeClr val="accent3">
              <a:lumMod val="60000"/>
              <a:lumOff val="40000"/>
              <a:alpha val="2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150" dirty="0" smtClean="0">
                <a:solidFill>
                  <a:schemeClr val="tx1"/>
                </a:solidFill>
                <a:latin typeface="Calibri" charset="0"/>
              </a:rPr>
              <a:t>4. Recent production and benchmark</a:t>
            </a:r>
            <a:endParaRPr lang="en-GB" sz="1150" dirty="0">
              <a:solidFill>
                <a:schemeClr val="tx1"/>
              </a:solidFill>
              <a:latin typeface="Calibri" charset="0"/>
            </a:endParaRPr>
          </a:p>
        </p:txBody>
      </p:sp>
      <p:sp>
        <p:nvSpPr>
          <p:cNvPr id="63" name="Rechteck 62"/>
          <p:cNvSpPr/>
          <p:nvPr/>
        </p:nvSpPr>
        <p:spPr>
          <a:xfrm>
            <a:off x="4168803" y="972696"/>
            <a:ext cx="3709167" cy="29606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>
                <a:solidFill>
                  <a:schemeClr val="bg1"/>
                </a:solidFill>
                <a:latin typeface="Calibri" charset="0"/>
              </a:rPr>
              <a:t>Basis of free allowance allocation</a:t>
            </a:r>
            <a:endParaRPr lang="en-GB" sz="1400" dirty="0">
              <a:solidFill>
                <a:schemeClr val="bg1"/>
              </a:solidFill>
              <a:latin typeface="Calibri" charset="0"/>
            </a:endParaRPr>
          </a:p>
        </p:txBody>
      </p:sp>
      <p:cxnSp>
        <p:nvCxnSpPr>
          <p:cNvPr id="45" name="Gerade Verbindung 20"/>
          <p:cNvCxnSpPr/>
          <p:nvPr/>
        </p:nvCxnSpPr>
        <p:spPr>
          <a:xfrm>
            <a:off x="340726" y="2340992"/>
            <a:ext cx="7537244" cy="0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4" name="Rechteck 47"/>
          <p:cNvSpPr/>
          <p:nvPr/>
        </p:nvSpPr>
        <p:spPr>
          <a:xfrm>
            <a:off x="5099628" y="1333380"/>
            <a:ext cx="872187" cy="909027"/>
          </a:xfrm>
          <a:prstGeom prst="rect">
            <a:avLst/>
          </a:prstGeom>
          <a:solidFill>
            <a:schemeClr val="accent3">
              <a:lumMod val="60000"/>
              <a:lumOff val="40000"/>
              <a:alpha val="2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150" dirty="0" smtClean="0">
                <a:solidFill>
                  <a:schemeClr val="tx1"/>
                </a:solidFill>
                <a:latin typeface="Calibri" charset="0"/>
              </a:rPr>
              <a:t>2. Historic production and benchmark</a:t>
            </a:r>
            <a:endParaRPr lang="en-GB" sz="1150" dirty="0">
              <a:solidFill>
                <a:schemeClr val="tx1"/>
              </a:solidFill>
              <a:latin typeface="Calibri" charset="0"/>
            </a:endParaRPr>
          </a:p>
        </p:txBody>
      </p:sp>
      <p:grpSp>
        <p:nvGrpSpPr>
          <p:cNvPr id="183" name="Group 66"/>
          <p:cNvGrpSpPr/>
          <p:nvPr/>
        </p:nvGrpSpPr>
        <p:grpSpPr>
          <a:xfrm>
            <a:off x="5358589" y="2606150"/>
            <a:ext cx="316019" cy="318794"/>
            <a:chOff x="3858776" y="2819028"/>
            <a:chExt cx="216024" cy="216024"/>
          </a:xfrm>
        </p:grpSpPr>
        <p:sp>
          <p:nvSpPr>
            <p:cNvPr id="184" name="Pie 67"/>
            <p:cNvSpPr/>
            <p:nvPr/>
          </p:nvSpPr>
          <p:spPr>
            <a:xfrm>
              <a:off x="3858776" y="2819028"/>
              <a:ext cx="216024" cy="216024"/>
            </a:xfrm>
            <a:prstGeom prst="pie">
              <a:avLst/>
            </a:prstGeom>
            <a:solidFill>
              <a:srgbClr val="92D050"/>
            </a:solidFill>
            <a:ln w="12700"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00" dirty="0">
                <a:solidFill>
                  <a:schemeClr val="tx1"/>
                </a:solidFill>
                <a:latin typeface="+mj-lt"/>
                <a:cs typeface="Calibri" charset="0"/>
              </a:endParaRPr>
            </a:p>
          </p:txBody>
        </p:sp>
        <p:sp>
          <p:nvSpPr>
            <p:cNvPr id="185" name="Oval 68"/>
            <p:cNvSpPr/>
            <p:nvPr/>
          </p:nvSpPr>
          <p:spPr>
            <a:xfrm>
              <a:off x="3858776" y="2819028"/>
              <a:ext cx="216024" cy="216024"/>
            </a:xfrm>
            <a:prstGeom prst="ellipse">
              <a:avLst/>
            </a:prstGeom>
            <a:noFill/>
            <a:ln w="254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00" dirty="0">
                <a:latin typeface="+mj-lt"/>
                <a:cs typeface="Calibri" charset="0"/>
              </a:endParaRPr>
            </a:p>
          </p:txBody>
        </p:sp>
      </p:grpSp>
      <p:grpSp>
        <p:nvGrpSpPr>
          <p:cNvPr id="72" name="Gruppieren 71"/>
          <p:cNvGrpSpPr/>
          <p:nvPr/>
        </p:nvGrpSpPr>
        <p:grpSpPr>
          <a:xfrm>
            <a:off x="4448865" y="4059230"/>
            <a:ext cx="319976" cy="319976"/>
            <a:chOff x="4860032" y="2309396"/>
            <a:chExt cx="495867" cy="495867"/>
          </a:xfrm>
        </p:grpSpPr>
        <p:sp>
          <p:nvSpPr>
            <p:cNvPr id="73" name="Pie 131"/>
            <p:cNvSpPr/>
            <p:nvPr/>
          </p:nvSpPr>
          <p:spPr>
            <a:xfrm rot="16200000">
              <a:off x="4860032" y="2309396"/>
              <a:ext cx="495867" cy="495867"/>
            </a:xfrm>
            <a:prstGeom prst="pie">
              <a:avLst>
                <a:gd name="adj1" fmla="val 10800000"/>
                <a:gd name="adj2" fmla="val 16200000"/>
              </a:avLst>
            </a:prstGeom>
            <a:solidFill>
              <a:srgbClr val="92D050"/>
            </a:solidFill>
            <a:ln w="12700"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  <a:latin typeface="Calibri" charset="0"/>
                <a:cs typeface="Calibri" charset="0"/>
              </a:endParaRPr>
            </a:p>
          </p:txBody>
        </p:sp>
        <p:grpSp>
          <p:nvGrpSpPr>
            <p:cNvPr id="74" name="Group 128"/>
            <p:cNvGrpSpPr/>
            <p:nvPr/>
          </p:nvGrpSpPr>
          <p:grpSpPr>
            <a:xfrm>
              <a:off x="4866164" y="2317717"/>
              <a:ext cx="483601" cy="483601"/>
              <a:chOff x="4840701" y="5526457"/>
              <a:chExt cx="216024" cy="216024"/>
            </a:xfrm>
          </p:grpSpPr>
          <p:sp>
            <p:nvSpPr>
              <p:cNvPr id="75" name="Pie 129"/>
              <p:cNvSpPr/>
              <p:nvPr/>
            </p:nvSpPr>
            <p:spPr>
              <a:xfrm>
                <a:off x="4840701" y="5526457"/>
                <a:ext cx="216024" cy="216024"/>
              </a:xfrm>
              <a:prstGeom prst="pie">
                <a:avLst>
                  <a:gd name="adj1" fmla="val 10800000"/>
                  <a:gd name="adj2" fmla="val 16200000"/>
                </a:avLst>
              </a:prstGeom>
              <a:solidFill>
                <a:srgbClr val="92D050"/>
              </a:solidFill>
              <a:ln w="12700">
                <a:solidFill>
                  <a:srgbClr val="92D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>
                  <a:solidFill>
                    <a:schemeClr val="tx1"/>
                  </a:solidFill>
                  <a:latin typeface="Calibri" charset="0"/>
                  <a:cs typeface="Calibri" charset="0"/>
                </a:endParaRPr>
              </a:p>
            </p:txBody>
          </p:sp>
          <p:sp>
            <p:nvSpPr>
              <p:cNvPr id="76" name="Oval 130"/>
              <p:cNvSpPr/>
              <p:nvPr/>
            </p:nvSpPr>
            <p:spPr>
              <a:xfrm>
                <a:off x="4840701" y="5526457"/>
                <a:ext cx="216024" cy="216024"/>
              </a:xfrm>
              <a:prstGeom prst="ellipse">
                <a:avLst/>
              </a:prstGeom>
              <a:noFill/>
              <a:ln w="2540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>
                  <a:latin typeface="Calibri" charset="0"/>
                  <a:cs typeface="Calibri" charset="0"/>
                </a:endParaRPr>
              </a:p>
            </p:txBody>
          </p:sp>
        </p:grpSp>
      </p:grpSp>
      <p:grpSp>
        <p:nvGrpSpPr>
          <p:cNvPr id="77" name="Gruppieren 76"/>
          <p:cNvGrpSpPr/>
          <p:nvPr/>
        </p:nvGrpSpPr>
        <p:grpSpPr>
          <a:xfrm>
            <a:off x="4429589" y="2600781"/>
            <a:ext cx="319976" cy="319976"/>
            <a:chOff x="4860032" y="2309396"/>
            <a:chExt cx="495867" cy="495867"/>
          </a:xfrm>
        </p:grpSpPr>
        <p:sp>
          <p:nvSpPr>
            <p:cNvPr id="78" name="Pie 131"/>
            <p:cNvSpPr/>
            <p:nvPr/>
          </p:nvSpPr>
          <p:spPr>
            <a:xfrm rot="16200000">
              <a:off x="4860032" y="2309396"/>
              <a:ext cx="495867" cy="495867"/>
            </a:xfrm>
            <a:prstGeom prst="pie">
              <a:avLst>
                <a:gd name="adj1" fmla="val 10800000"/>
                <a:gd name="adj2" fmla="val 16200000"/>
              </a:avLst>
            </a:prstGeom>
            <a:solidFill>
              <a:srgbClr val="92D050"/>
            </a:solidFill>
            <a:ln w="12700"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  <a:latin typeface="Calibri" charset="0"/>
                <a:cs typeface="Calibri" charset="0"/>
              </a:endParaRPr>
            </a:p>
          </p:txBody>
        </p:sp>
        <p:grpSp>
          <p:nvGrpSpPr>
            <p:cNvPr id="79" name="Group 128"/>
            <p:cNvGrpSpPr/>
            <p:nvPr/>
          </p:nvGrpSpPr>
          <p:grpSpPr>
            <a:xfrm>
              <a:off x="4866164" y="2317717"/>
              <a:ext cx="483601" cy="483601"/>
              <a:chOff x="4840701" y="5526457"/>
              <a:chExt cx="216024" cy="216024"/>
            </a:xfrm>
          </p:grpSpPr>
          <p:sp>
            <p:nvSpPr>
              <p:cNvPr id="80" name="Pie 129"/>
              <p:cNvSpPr/>
              <p:nvPr/>
            </p:nvSpPr>
            <p:spPr>
              <a:xfrm>
                <a:off x="4840701" y="5526457"/>
                <a:ext cx="216024" cy="216024"/>
              </a:xfrm>
              <a:prstGeom prst="pie">
                <a:avLst>
                  <a:gd name="adj1" fmla="val 10800000"/>
                  <a:gd name="adj2" fmla="val 16200000"/>
                </a:avLst>
              </a:prstGeom>
              <a:solidFill>
                <a:srgbClr val="92D050"/>
              </a:solidFill>
              <a:ln w="12700">
                <a:solidFill>
                  <a:srgbClr val="92D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>
                  <a:solidFill>
                    <a:schemeClr val="tx1"/>
                  </a:solidFill>
                  <a:latin typeface="Calibri" charset="0"/>
                  <a:cs typeface="Calibri" charset="0"/>
                </a:endParaRPr>
              </a:p>
            </p:txBody>
          </p:sp>
          <p:sp>
            <p:nvSpPr>
              <p:cNvPr id="81" name="Oval 130"/>
              <p:cNvSpPr/>
              <p:nvPr/>
            </p:nvSpPr>
            <p:spPr>
              <a:xfrm>
                <a:off x="4840701" y="5526457"/>
                <a:ext cx="216024" cy="216024"/>
              </a:xfrm>
              <a:prstGeom prst="ellipse">
                <a:avLst/>
              </a:prstGeom>
              <a:noFill/>
              <a:ln w="2540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>
                  <a:latin typeface="Calibri" charset="0"/>
                  <a:cs typeface="Calibri" charset="0"/>
                </a:endParaRPr>
              </a:p>
            </p:txBody>
          </p:sp>
        </p:grpSp>
      </p:grpSp>
      <p:grpSp>
        <p:nvGrpSpPr>
          <p:cNvPr id="92" name="Group 128"/>
          <p:cNvGrpSpPr/>
          <p:nvPr/>
        </p:nvGrpSpPr>
        <p:grpSpPr>
          <a:xfrm>
            <a:off x="7286678" y="4052281"/>
            <a:ext cx="302855" cy="302855"/>
            <a:chOff x="4840701" y="5526457"/>
            <a:chExt cx="216024" cy="216024"/>
          </a:xfrm>
        </p:grpSpPr>
        <p:sp>
          <p:nvSpPr>
            <p:cNvPr id="93" name="Pie 129"/>
            <p:cNvSpPr/>
            <p:nvPr/>
          </p:nvSpPr>
          <p:spPr>
            <a:xfrm>
              <a:off x="4840701" y="5526457"/>
              <a:ext cx="216024" cy="216024"/>
            </a:xfrm>
            <a:prstGeom prst="pie">
              <a:avLst>
                <a:gd name="adj1" fmla="val 10800000"/>
                <a:gd name="adj2" fmla="val 16200000"/>
              </a:avLst>
            </a:prstGeom>
            <a:solidFill>
              <a:srgbClr val="92D050"/>
            </a:solidFill>
            <a:ln w="12700"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  <a:latin typeface="Calibri" charset="0"/>
                <a:cs typeface="Calibri" charset="0"/>
              </a:endParaRPr>
            </a:p>
          </p:txBody>
        </p:sp>
        <p:sp>
          <p:nvSpPr>
            <p:cNvPr id="94" name="Oval 130"/>
            <p:cNvSpPr/>
            <p:nvPr/>
          </p:nvSpPr>
          <p:spPr>
            <a:xfrm>
              <a:off x="4840701" y="5526457"/>
              <a:ext cx="216024" cy="216024"/>
            </a:xfrm>
            <a:prstGeom prst="ellipse">
              <a:avLst/>
            </a:prstGeom>
            <a:noFill/>
            <a:ln w="254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latin typeface="Calibri" charset="0"/>
                <a:cs typeface="Calibri" charset="0"/>
              </a:endParaRPr>
            </a:p>
          </p:txBody>
        </p:sp>
      </p:grpSp>
      <p:grpSp>
        <p:nvGrpSpPr>
          <p:cNvPr id="95" name="Group 128"/>
          <p:cNvGrpSpPr/>
          <p:nvPr/>
        </p:nvGrpSpPr>
        <p:grpSpPr>
          <a:xfrm>
            <a:off x="6353787" y="4073805"/>
            <a:ext cx="302855" cy="302855"/>
            <a:chOff x="4840701" y="5526457"/>
            <a:chExt cx="216024" cy="216024"/>
          </a:xfrm>
        </p:grpSpPr>
        <p:sp>
          <p:nvSpPr>
            <p:cNvPr id="96" name="Pie 129"/>
            <p:cNvSpPr/>
            <p:nvPr/>
          </p:nvSpPr>
          <p:spPr>
            <a:xfrm>
              <a:off x="4840701" y="5526457"/>
              <a:ext cx="216024" cy="216024"/>
            </a:xfrm>
            <a:prstGeom prst="pie">
              <a:avLst>
                <a:gd name="adj1" fmla="val 10800000"/>
                <a:gd name="adj2" fmla="val 16200000"/>
              </a:avLst>
            </a:prstGeom>
            <a:solidFill>
              <a:srgbClr val="92D050"/>
            </a:solidFill>
            <a:ln w="12700"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  <a:latin typeface="Calibri" charset="0"/>
                <a:cs typeface="Calibri" charset="0"/>
              </a:endParaRPr>
            </a:p>
          </p:txBody>
        </p:sp>
        <p:sp>
          <p:nvSpPr>
            <p:cNvPr id="97" name="Oval 130"/>
            <p:cNvSpPr/>
            <p:nvPr/>
          </p:nvSpPr>
          <p:spPr>
            <a:xfrm>
              <a:off x="4840701" y="5526457"/>
              <a:ext cx="216024" cy="216024"/>
            </a:xfrm>
            <a:prstGeom prst="ellipse">
              <a:avLst/>
            </a:prstGeom>
            <a:noFill/>
            <a:ln w="254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latin typeface="Calibri" charset="0"/>
                <a:cs typeface="Calibri" charset="0"/>
              </a:endParaRPr>
            </a:p>
          </p:txBody>
        </p:sp>
      </p:grpSp>
      <p:grpSp>
        <p:nvGrpSpPr>
          <p:cNvPr id="101" name="Group 66"/>
          <p:cNvGrpSpPr/>
          <p:nvPr/>
        </p:nvGrpSpPr>
        <p:grpSpPr>
          <a:xfrm>
            <a:off x="6313525" y="2601317"/>
            <a:ext cx="316019" cy="318794"/>
            <a:chOff x="3858776" y="2819028"/>
            <a:chExt cx="216024" cy="216024"/>
          </a:xfrm>
        </p:grpSpPr>
        <p:sp>
          <p:nvSpPr>
            <p:cNvPr id="102" name="Pie 67"/>
            <p:cNvSpPr/>
            <p:nvPr/>
          </p:nvSpPr>
          <p:spPr>
            <a:xfrm>
              <a:off x="3858776" y="2819028"/>
              <a:ext cx="216024" cy="216024"/>
            </a:xfrm>
            <a:prstGeom prst="pie">
              <a:avLst/>
            </a:prstGeom>
            <a:solidFill>
              <a:srgbClr val="92D050"/>
            </a:solidFill>
            <a:ln w="12700"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00" dirty="0">
                <a:solidFill>
                  <a:schemeClr val="tx1"/>
                </a:solidFill>
                <a:latin typeface="+mj-lt"/>
                <a:cs typeface="Calibri" charset="0"/>
              </a:endParaRPr>
            </a:p>
          </p:txBody>
        </p:sp>
        <p:sp>
          <p:nvSpPr>
            <p:cNvPr id="103" name="Oval 68"/>
            <p:cNvSpPr/>
            <p:nvPr/>
          </p:nvSpPr>
          <p:spPr>
            <a:xfrm>
              <a:off x="3858776" y="2819028"/>
              <a:ext cx="216024" cy="216024"/>
            </a:xfrm>
            <a:prstGeom prst="ellipse">
              <a:avLst/>
            </a:prstGeom>
            <a:noFill/>
            <a:ln w="254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00" dirty="0">
                <a:latin typeface="+mj-lt"/>
                <a:cs typeface="Calibri" charset="0"/>
              </a:endParaRPr>
            </a:p>
          </p:txBody>
        </p:sp>
      </p:grpSp>
      <p:sp>
        <p:nvSpPr>
          <p:cNvPr id="106" name="Rechteck 105"/>
          <p:cNvSpPr/>
          <p:nvPr/>
        </p:nvSpPr>
        <p:spPr>
          <a:xfrm>
            <a:off x="683567" y="1341317"/>
            <a:ext cx="1296145" cy="923738"/>
          </a:xfrm>
          <a:prstGeom prst="rect">
            <a:avLst/>
          </a:prstGeom>
          <a:solidFill>
            <a:schemeClr val="accent3">
              <a:lumMod val="75000"/>
              <a:alpha val="2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350" dirty="0" smtClean="0">
                <a:solidFill>
                  <a:schemeClr val="tx1"/>
                </a:solidFill>
                <a:latin typeface="Calibri" charset="0"/>
              </a:rPr>
              <a:t>Emissions reductions through</a:t>
            </a:r>
            <a:endParaRPr lang="en-GB" sz="1350" dirty="0">
              <a:solidFill>
                <a:schemeClr val="tx1"/>
              </a:solidFill>
              <a:latin typeface="Calibri" charset="0"/>
            </a:endParaRPr>
          </a:p>
        </p:txBody>
      </p:sp>
      <p:sp>
        <p:nvSpPr>
          <p:cNvPr id="107" name="Rechteck 106"/>
          <p:cNvSpPr/>
          <p:nvPr/>
        </p:nvSpPr>
        <p:spPr>
          <a:xfrm>
            <a:off x="683568" y="2446458"/>
            <a:ext cx="1296144" cy="671545"/>
          </a:xfrm>
          <a:prstGeom prst="rect">
            <a:avLst/>
          </a:prstGeom>
          <a:solidFill>
            <a:schemeClr val="accent3">
              <a:lumMod val="75000"/>
              <a:alpha val="2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350" dirty="0" smtClean="0">
                <a:solidFill>
                  <a:schemeClr val="tx1"/>
                </a:solidFill>
                <a:latin typeface="Calibri" charset="0"/>
              </a:rPr>
              <a:t>Fuel shifting and production efficiency</a:t>
            </a:r>
          </a:p>
        </p:txBody>
      </p:sp>
      <p:sp>
        <p:nvSpPr>
          <p:cNvPr id="108" name="Rechteck 107"/>
          <p:cNvSpPr/>
          <p:nvPr/>
        </p:nvSpPr>
        <p:spPr>
          <a:xfrm>
            <a:off x="683567" y="3183157"/>
            <a:ext cx="1296145" cy="667365"/>
          </a:xfrm>
          <a:prstGeom prst="rect">
            <a:avLst/>
          </a:prstGeom>
          <a:solidFill>
            <a:schemeClr val="accent3">
              <a:lumMod val="75000"/>
              <a:alpha val="2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350" dirty="0" smtClean="0">
                <a:solidFill>
                  <a:schemeClr val="tx1"/>
                </a:solidFill>
                <a:latin typeface="Calibri" charset="0"/>
              </a:rPr>
              <a:t>Carbon focused process innovation</a:t>
            </a:r>
            <a:endParaRPr lang="en-GB" sz="1350" dirty="0">
              <a:solidFill>
                <a:schemeClr val="tx1"/>
              </a:solidFill>
              <a:latin typeface="Calibri" charset="0"/>
            </a:endParaRPr>
          </a:p>
        </p:txBody>
      </p:sp>
      <p:sp>
        <p:nvSpPr>
          <p:cNvPr id="110" name="Rechteck 109"/>
          <p:cNvSpPr/>
          <p:nvPr/>
        </p:nvSpPr>
        <p:spPr>
          <a:xfrm rot="16200000">
            <a:off x="14681" y="1650162"/>
            <a:ext cx="917635" cy="299941"/>
          </a:xfrm>
          <a:prstGeom prst="rect">
            <a:avLst/>
          </a:prstGeom>
          <a:solidFill>
            <a:schemeClr val="accent3">
              <a:lumMod val="75000"/>
              <a:alpha val="2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50" dirty="0" smtClean="0">
                <a:solidFill>
                  <a:schemeClr val="tx1"/>
                </a:solidFill>
                <a:latin typeface="Calibri" charset="0"/>
              </a:rPr>
              <a:t>Group</a:t>
            </a:r>
            <a:endParaRPr lang="en-GB" sz="1350" dirty="0">
              <a:solidFill>
                <a:schemeClr val="tx1"/>
              </a:solidFill>
              <a:latin typeface="Calibri" charset="0"/>
            </a:endParaRPr>
          </a:p>
        </p:txBody>
      </p:sp>
      <p:sp>
        <p:nvSpPr>
          <p:cNvPr id="111" name="Rechteck 110"/>
          <p:cNvSpPr/>
          <p:nvPr/>
        </p:nvSpPr>
        <p:spPr>
          <a:xfrm>
            <a:off x="332634" y="2445120"/>
            <a:ext cx="287382" cy="671544"/>
          </a:xfrm>
          <a:prstGeom prst="rect">
            <a:avLst/>
          </a:prstGeom>
          <a:solidFill>
            <a:schemeClr val="accent3">
              <a:lumMod val="75000"/>
              <a:alpha val="2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50" dirty="0" smtClean="0">
                <a:solidFill>
                  <a:schemeClr val="tx1"/>
                </a:solidFill>
                <a:latin typeface="Calibri" charset="0"/>
              </a:rPr>
              <a:t>1</a:t>
            </a:r>
            <a:endParaRPr lang="en-GB" sz="1350" dirty="0">
              <a:solidFill>
                <a:schemeClr val="tx1"/>
              </a:solidFill>
              <a:latin typeface="Calibri" charset="0"/>
            </a:endParaRPr>
          </a:p>
        </p:txBody>
      </p:sp>
      <p:sp>
        <p:nvSpPr>
          <p:cNvPr id="112" name="Rechteck 111"/>
          <p:cNvSpPr/>
          <p:nvPr/>
        </p:nvSpPr>
        <p:spPr>
          <a:xfrm>
            <a:off x="329807" y="3181067"/>
            <a:ext cx="287382" cy="671544"/>
          </a:xfrm>
          <a:prstGeom prst="rect">
            <a:avLst/>
          </a:prstGeom>
          <a:solidFill>
            <a:schemeClr val="accent3">
              <a:lumMod val="75000"/>
              <a:alpha val="2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50" dirty="0" smtClean="0">
                <a:solidFill>
                  <a:schemeClr val="tx1"/>
                </a:solidFill>
                <a:latin typeface="Calibri" charset="0"/>
              </a:rPr>
              <a:t>2</a:t>
            </a:r>
            <a:endParaRPr lang="en-GB" sz="1350" dirty="0">
              <a:solidFill>
                <a:schemeClr val="tx1"/>
              </a:solidFill>
              <a:latin typeface="Calibri" charset="0"/>
            </a:endParaRPr>
          </a:p>
        </p:txBody>
      </p:sp>
      <p:sp>
        <p:nvSpPr>
          <p:cNvPr id="117" name="Rechteck 116"/>
          <p:cNvSpPr/>
          <p:nvPr/>
        </p:nvSpPr>
        <p:spPr>
          <a:xfrm>
            <a:off x="2066921" y="1336824"/>
            <a:ext cx="2025735" cy="922128"/>
          </a:xfrm>
          <a:prstGeom prst="rect">
            <a:avLst/>
          </a:prstGeom>
          <a:solidFill>
            <a:schemeClr val="accent2">
              <a:lumMod val="75000"/>
              <a:alpha val="2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50" dirty="0" smtClean="0">
                <a:solidFill>
                  <a:schemeClr val="tx1"/>
                </a:solidFill>
                <a:latin typeface="Calibri" charset="0"/>
              </a:rPr>
              <a:t>Role of carbon pricing </a:t>
            </a:r>
            <a:endParaRPr lang="en-GB" sz="1350" dirty="0">
              <a:solidFill>
                <a:schemeClr val="tx1"/>
              </a:solidFill>
              <a:latin typeface="Calibri" charset="0"/>
            </a:endParaRPr>
          </a:p>
        </p:txBody>
      </p:sp>
      <p:sp>
        <p:nvSpPr>
          <p:cNvPr id="118" name="Rechteck 117"/>
          <p:cNvSpPr/>
          <p:nvPr/>
        </p:nvSpPr>
        <p:spPr>
          <a:xfrm>
            <a:off x="2066921" y="2438195"/>
            <a:ext cx="2016064" cy="671546"/>
          </a:xfrm>
          <a:prstGeom prst="rect">
            <a:avLst/>
          </a:prstGeom>
          <a:solidFill>
            <a:schemeClr val="accent2">
              <a:lumMod val="75000"/>
              <a:alpha val="2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50" dirty="0" smtClean="0">
                <a:solidFill>
                  <a:schemeClr val="tx1"/>
                </a:solidFill>
                <a:latin typeface="Calibri" charset="0"/>
              </a:rPr>
              <a:t>Incentives for improving carbon efficiency of materials production</a:t>
            </a:r>
            <a:endParaRPr lang="en-GB" sz="1350" dirty="0">
              <a:solidFill>
                <a:schemeClr val="tx1"/>
              </a:solidFill>
              <a:latin typeface="Calibri" charset="0"/>
            </a:endParaRPr>
          </a:p>
        </p:txBody>
      </p:sp>
      <p:sp>
        <p:nvSpPr>
          <p:cNvPr id="119" name="Rechteck 118"/>
          <p:cNvSpPr/>
          <p:nvPr/>
        </p:nvSpPr>
        <p:spPr>
          <a:xfrm>
            <a:off x="2064695" y="3169343"/>
            <a:ext cx="2018290" cy="665436"/>
          </a:xfrm>
          <a:prstGeom prst="rect">
            <a:avLst/>
          </a:prstGeom>
          <a:solidFill>
            <a:schemeClr val="accent2">
              <a:lumMod val="75000"/>
              <a:alpha val="2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50" dirty="0" smtClean="0">
                <a:solidFill>
                  <a:schemeClr val="tx1"/>
                </a:solidFill>
                <a:latin typeface="Calibri" charset="0"/>
              </a:rPr>
              <a:t>Consistent mechanism including clarity on costs allocation</a:t>
            </a:r>
            <a:endParaRPr lang="en-GB" sz="1350" dirty="0">
              <a:solidFill>
                <a:schemeClr val="tx1"/>
              </a:solidFill>
              <a:latin typeface="Calibri" charset="0"/>
            </a:endParaRPr>
          </a:p>
        </p:txBody>
      </p:sp>
      <p:sp>
        <p:nvSpPr>
          <p:cNvPr id="122" name="Rechteck 121"/>
          <p:cNvSpPr/>
          <p:nvPr/>
        </p:nvSpPr>
        <p:spPr>
          <a:xfrm>
            <a:off x="683567" y="3910483"/>
            <a:ext cx="1296145" cy="664029"/>
          </a:xfrm>
          <a:prstGeom prst="rect">
            <a:avLst/>
          </a:prstGeom>
          <a:solidFill>
            <a:schemeClr val="accent3">
              <a:lumMod val="75000"/>
              <a:alpha val="2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350" dirty="0" smtClean="0">
                <a:solidFill>
                  <a:schemeClr val="tx1"/>
                </a:solidFill>
                <a:latin typeface="Calibri" charset="0"/>
              </a:rPr>
              <a:t>Material efficiency and substitution</a:t>
            </a:r>
            <a:endParaRPr lang="en-GB" sz="1350" dirty="0">
              <a:solidFill>
                <a:schemeClr val="tx1"/>
              </a:solidFill>
              <a:latin typeface="Calibri" charset="0"/>
            </a:endParaRPr>
          </a:p>
        </p:txBody>
      </p:sp>
      <p:sp>
        <p:nvSpPr>
          <p:cNvPr id="123" name="Rechteck 122"/>
          <p:cNvSpPr/>
          <p:nvPr/>
        </p:nvSpPr>
        <p:spPr>
          <a:xfrm>
            <a:off x="2073327" y="3911196"/>
            <a:ext cx="2025735" cy="663316"/>
          </a:xfrm>
          <a:prstGeom prst="rect">
            <a:avLst/>
          </a:prstGeom>
          <a:solidFill>
            <a:schemeClr val="accent2">
              <a:lumMod val="75000"/>
              <a:alpha val="2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50" dirty="0" smtClean="0">
                <a:solidFill>
                  <a:schemeClr val="tx1"/>
                </a:solidFill>
                <a:latin typeface="Calibri" charset="0"/>
              </a:rPr>
              <a:t>Makes efficient material use / low carbon material competitive</a:t>
            </a:r>
            <a:endParaRPr lang="en-GB" sz="1350" dirty="0">
              <a:solidFill>
                <a:schemeClr val="tx1"/>
              </a:solidFill>
              <a:latin typeface="Calibri" charset="0"/>
            </a:endParaRPr>
          </a:p>
        </p:txBody>
      </p:sp>
      <p:sp>
        <p:nvSpPr>
          <p:cNvPr id="124" name="Rechteck 123"/>
          <p:cNvSpPr/>
          <p:nvPr/>
        </p:nvSpPr>
        <p:spPr>
          <a:xfrm>
            <a:off x="329807" y="3915907"/>
            <a:ext cx="287382" cy="658605"/>
          </a:xfrm>
          <a:prstGeom prst="rect">
            <a:avLst/>
          </a:prstGeom>
          <a:solidFill>
            <a:schemeClr val="accent3">
              <a:lumMod val="75000"/>
              <a:alpha val="2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50" dirty="0">
                <a:solidFill>
                  <a:schemeClr val="tx1"/>
                </a:solidFill>
                <a:latin typeface="Calibri" charset="0"/>
              </a:rPr>
              <a:t>3</a:t>
            </a:r>
          </a:p>
        </p:txBody>
      </p:sp>
      <p:grpSp>
        <p:nvGrpSpPr>
          <p:cNvPr id="125" name="Gruppieren 124"/>
          <p:cNvGrpSpPr/>
          <p:nvPr/>
        </p:nvGrpSpPr>
        <p:grpSpPr>
          <a:xfrm>
            <a:off x="5350641" y="3293356"/>
            <a:ext cx="319976" cy="319976"/>
            <a:chOff x="4860032" y="2309396"/>
            <a:chExt cx="495867" cy="495867"/>
          </a:xfrm>
        </p:grpSpPr>
        <p:sp>
          <p:nvSpPr>
            <p:cNvPr id="126" name="Pie 131"/>
            <p:cNvSpPr/>
            <p:nvPr/>
          </p:nvSpPr>
          <p:spPr>
            <a:xfrm rot="16200000">
              <a:off x="4860032" y="2309396"/>
              <a:ext cx="495867" cy="495867"/>
            </a:xfrm>
            <a:prstGeom prst="pie">
              <a:avLst>
                <a:gd name="adj1" fmla="val 10800000"/>
                <a:gd name="adj2" fmla="val 16200000"/>
              </a:avLst>
            </a:prstGeom>
            <a:solidFill>
              <a:srgbClr val="92D050"/>
            </a:solidFill>
            <a:ln w="12700"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  <a:latin typeface="Calibri" charset="0"/>
                <a:cs typeface="Calibri" charset="0"/>
              </a:endParaRPr>
            </a:p>
          </p:txBody>
        </p:sp>
        <p:grpSp>
          <p:nvGrpSpPr>
            <p:cNvPr id="127" name="Group 128"/>
            <p:cNvGrpSpPr/>
            <p:nvPr/>
          </p:nvGrpSpPr>
          <p:grpSpPr>
            <a:xfrm>
              <a:off x="4866164" y="2317717"/>
              <a:ext cx="483601" cy="483601"/>
              <a:chOff x="4840701" y="5526457"/>
              <a:chExt cx="216024" cy="216024"/>
            </a:xfrm>
          </p:grpSpPr>
          <p:sp>
            <p:nvSpPr>
              <p:cNvPr id="128" name="Pie 129"/>
              <p:cNvSpPr/>
              <p:nvPr/>
            </p:nvSpPr>
            <p:spPr>
              <a:xfrm>
                <a:off x="4840701" y="5526457"/>
                <a:ext cx="216024" cy="216024"/>
              </a:xfrm>
              <a:prstGeom prst="pie">
                <a:avLst>
                  <a:gd name="adj1" fmla="val 10800000"/>
                  <a:gd name="adj2" fmla="val 16200000"/>
                </a:avLst>
              </a:prstGeom>
              <a:solidFill>
                <a:srgbClr val="92D050"/>
              </a:solidFill>
              <a:ln w="12700">
                <a:solidFill>
                  <a:srgbClr val="92D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>
                  <a:solidFill>
                    <a:schemeClr val="tx1"/>
                  </a:solidFill>
                  <a:latin typeface="Calibri" charset="0"/>
                  <a:cs typeface="Calibri" charset="0"/>
                </a:endParaRPr>
              </a:p>
            </p:txBody>
          </p:sp>
          <p:sp>
            <p:nvSpPr>
              <p:cNvPr id="133" name="Oval 130"/>
              <p:cNvSpPr/>
              <p:nvPr/>
            </p:nvSpPr>
            <p:spPr>
              <a:xfrm>
                <a:off x="4840701" y="5526457"/>
                <a:ext cx="216024" cy="216024"/>
              </a:xfrm>
              <a:prstGeom prst="ellipse">
                <a:avLst/>
              </a:prstGeom>
              <a:noFill/>
              <a:ln w="2540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>
                  <a:latin typeface="Calibri" charset="0"/>
                  <a:cs typeface="Calibri" charset="0"/>
                </a:endParaRPr>
              </a:p>
            </p:txBody>
          </p:sp>
        </p:grpSp>
      </p:grpSp>
      <p:grpSp>
        <p:nvGrpSpPr>
          <p:cNvPr id="134" name="Gruppieren 133"/>
          <p:cNvGrpSpPr/>
          <p:nvPr/>
        </p:nvGrpSpPr>
        <p:grpSpPr>
          <a:xfrm>
            <a:off x="4440950" y="3302729"/>
            <a:ext cx="319976" cy="319976"/>
            <a:chOff x="4860032" y="2309396"/>
            <a:chExt cx="495867" cy="495867"/>
          </a:xfrm>
        </p:grpSpPr>
        <p:sp>
          <p:nvSpPr>
            <p:cNvPr id="135" name="Pie 131"/>
            <p:cNvSpPr/>
            <p:nvPr/>
          </p:nvSpPr>
          <p:spPr>
            <a:xfrm rot="16200000">
              <a:off x="4860032" y="2309396"/>
              <a:ext cx="495867" cy="495867"/>
            </a:xfrm>
            <a:prstGeom prst="pie">
              <a:avLst>
                <a:gd name="adj1" fmla="val 10800000"/>
                <a:gd name="adj2" fmla="val 16200000"/>
              </a:avLst>
            </a:prstGeom>
            <a:solidFill>
              <a:srgbClr val="92D050"/>
            </a:solidFill>
            <a:ln w="12700"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  <a:latin typeface="Calibri" charset="0"/>
                <a:cs typeface="Calibri" charset="0"/>
              </a:endParaRPr>
            </a:p>
          </p:txBody>
        </p:sp>
        <p:grpSp>
          <p:nvGrpSpPr>
            <p:cNvPr id="136" name="Group 128"/>
            <p:cNvGrpSpPr/>
            <p:nvPr/>
          </p:nvGrpSpPr>
          <p:grpSpPr>
            <a:xfrm>
              <a:off x="4866164" y="2317717"/>
              <a:ext cx="483601" cy="483601"/>
              <a:chOff x="4840701" y="5526457"/>
              <a:chExt cx="216024" cy="216024"/>
            </a:xfrm>
          </p:grpSpPr>
          <p:sp>
            <p:nvSpPr>
              <p:cNvPr id="137" name="Pie 129"/>
              <p:cNvSpPr/>
              <p:nvPr/>
            </p:nvSpPr>
            <p:spPr>
              <a:xfrm>
                <a:off x="4840701" y="5526457"/>
                <a:ext cx="216024" cy="216024"/>
              </a:xfrm>
              <a:prstGeom prst="pie">
                <a:avLst>
                  <a:gd name="adj1" fmla="val 10800000"/>
                  <a:gd name="adj2" fmla="val 16200000"/>
                </a:avLst>
              </a:prstGeom>
              <a:solidFill>
                <a:srgbClr val="92D050"/>
              </a:solidFill>
              <a:ln w="12700">
                <a:solidFill>
                  <a:srgbClr val="92D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>
                  <a:solidFill>
                    <a:schemeClr val="tx1"/>
                  </a:solidFill>
                  <a:latin typeface="Calibri" charset="0"/>
                  <a:cs typeface="Calibri" charset="0"/>
                </a:endParaRPr>
              </a:p>
            </p:txBody>
          </p:sp>
          <p:sp>
            <p:nvSpPr>
              <p:cNvPr id="138" name="Oval 130"/>
              <p:cNvSpPr/>
              <p:nvPr/>
            </p:nvSpPr>
            <p:spPr>
              <a:xfrm>
                <a:off x="4840701" y="5526457"/>
                <a:ext cx="216024" cy="216024"/>
              </a:xfrm>
              <a:prstGeom prst="ellipse">
                <a:avLst/>
              </a:prstGeom>
              <a:noFill/>
              <a:ln w="2540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>
                  <a:latin typeface="Calibri" charset="0"/>
                  <a:cs typeface="Calibri" charset="0"/>
                </a:endParaRPr>
              </a:p>
            </p:txBody>
          </p:sp>
        </p:grpSp>
      </p:grpSp>
      <p:grpSp>
        <p:nvGrpSpPr>
          <p:cNvPr id="139" name="Gruppieren 138"/>
          <p:cNvGrpSpPr/>
          <p:nvPr/>
        </p:nvGrpSpPr>
        <p:grpSpPr>
          <a:xfrm>
            <a:off x="6300970" y="3293947"/>
            <a:ext cx="319976" cy="319976"/>
            <a:chOff x="4860032" y="2309396"/>
            <a:chExt cx="495867" cy="495867"/>
          </a:xfrm>
        </p:grpSpPr>
        <p:sp>
          <p:nvSpPr>
            <p:cNvPr id="140" name="Pie 131"/>
            <p:cNvSpPr/>
            <p:nvPr/>
          </p:nvSpPr>
          <p:spPr>
            <a:xfrm rot="16200000">
              <a:off x="4860032" y="2309396"/>
              <a:ext cx="495867" cy="495867"/>
            </a:xfrm>
            <a:prstGeom prst="pie">
              <a:avLst>
                <a:gd name="adj1" fmla="val 10800000"/>
                <a:gd name="adj2" fmla="val 16200000"/>
              </a:avLst>
            </a:prstGeom>
            <a:solidFill>
              <a:srgbClr val="92D050"/>
            </a:solidFill>
            <a:ln w="12700"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  <a:latin typeface="Calibri" charset="0"/>
                <a:cs typeface="Calibri" charset="0"/>
              </a:endParaRPr>
            </a:p>
          </p:txBody>
        </p:sp>
        <p:grpSp>
          <p:nvGrpSpPr>
            <p:cNvPr id="141" name="Group 128"/>
            <p:cNvGrpSpPr/>
            <p:nvPr/>
          </p:nvGrpSpPr>
          <p:grpSpPr>
            <a:xfrm>
              <a:off x="4866164" y="2317717"/>
              <a:ext cx="483601" cy="483601"/>
              <a:chOff x="4840701" y="5526457"/>
              <a:chExt cx="216024" cy="216024"/>
            </a:xfrm>
          </p:grpSpPr>
          <p:sp>
            <p:nvSpPr>
              <p:cNvPr id="142" name="Pie 129"/>
              <p:cNvSpPr/>
              <p:nvPr/>
            </p:nvSpPr>
            <p:spPr>
              <a:xfrm>
                <a:off x="4840701" y="5526457"/>
                <a:ext cx="216024" cy="216024"/>
              </a:xfrm>
              <a:prstGeom prst="pie">
                <a:avLst>
                  <a:gd name="adj1" fmla="val 10800000"/>
                  <a:gd name="adj2" fmla="val 16200000"/>
                </a:avLst>
              </a:prstGeom>
              <a:solidFill>
                <a:srgbClr val="92D050"/>
              </a:solidFill>
              <a:ln w="12700">
                <a:solidFill>
                  <a:srgbClr val="92D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>
                  <a:solidFill>
                    <a:schemeClr val="tx1"/>
                  </a:solidFill>
                  <a:latin typeface="Calibri" charset="0"/>
                  <a:cs typeface="Calibri" charset="0"/>
                </a:endParaRPr>
              </a:p>
            </p:txBody>
          </p:sp>
          <p:sp>
            <p:nvSpPr>
              <p:cNvPr id="143" name="Oval 130"/>
              <p:cNvSpPr/>
              <p:nvPr/>
            </p:nvSpPr>
            <p:spPr>
              <a:xfrm>
                <a:off x="4840701" y="5526457"/>
                <a:ext cx="216024" cy="216024"/>
              </a:xfrm>
              <a:prstGeom prst="ellipse">
                <a:avLst/>
              </a:prstGeom>
              <a:noFill/>
              <a:ln w="2540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>
                  <a:latin typeface="Calibri" charset="0"/>
                  <a:cs typeface="Calibri" charset="0"/>
                </a:endParaRPr>
              </a:p>
            </p:txBody>
          </p:sp>
        </p:grpSp>
      </p:grpSp>
      <p:grpSp>
        <p:nvGrpSpPr>
          <p:cNvPr id="144" name="Gruppieren 143"/>
          <p:cNvGrpSpPr/>
          <p:nvPr/>
        </p:nvGrpSpPr>
        <p:grpSpPr>
          <a:xfrm>
            <a:off x="7289548" y="3288578"/>
            <a:ext cx="319976" cy="319976"/>
            <a:chOff x="4860032" y="2309396"/>
            <a:chExt cx="495867" cy="495867"/>
          </a:xfrm>
        </p:grpSpPr>
        <p:sp>
          <p:nvSpPr>
            <p:cNvPr id="145" name="Pie 131"/>
            <p:cNvSpPr/>
            <p:nvPr/>
          </p:nvSpPr>
          <p:spPr>
            <a:xfrm rot="16200000">
              <a:off x="4860032" y="2309396"/>
              <a:ext cx="495867" cy="495867"/>
            </a:xfrm>
            <a:prstGeom prst="pie">
              <a:avLst>
                <a:gd name="adj1" fmla="val 10800000"/>
                <a:gd name="adj2" fmla="val 16200000"/>
              </a:avLst>
            </a:prstGeom>
            <a:solidFill>
              <a:srgbClr val="92D050"/>
            </a:solidFill>
            <a:ln w="12700"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  <a:latin typeface="Calibri" charset="0"/>
                <a:cs typeface="Calibri" charset="0"/>
              </a:endParaRPr>
            </a:p>
          </p:txBody>
        </p:sp>
        <p:grpSp>
          <p:nvGrpSpPr>
            <p:cNvPr id="146" name="Group 128"/>
            <p:cNvGrpSpPr/>
            <p:nvPr/>
          </p:nvGrpSpPr>
          <p:grpSpPr>
            <a:xfrm>
              <a:off x="4866164" y="2317717"/>
              <a:ext cx="483601" cy="483601"/>
              <a:chOff x="4840701" y="5526457"/>
              <a:chExt cx="216024" cy="216024"/>
            </a:xfrm>
          </p:grpSpPr>
          <p:sp>
            <p:nvSpPr>
              <p:cNvPr id="147" name="Pie 129"/>
              <p:cNvSpPr/>
              <p:nvPr/>
            </p:nvSpPr>
            <p:spPr>
              <a:xfrm>
                <a:off x="4840701" y="5526457"/>
                <a:ext cx="216024" cy="216024"/>
              </a:xfrm>
              <a:prstGeom prst="pie">
                <a:avLst>
                  <a:gd name="adj1" fmla="val 10800000"/>
                  <a:gd name="adj2" fmla="val 16200000"/>
                </a:avLst>
              </a:prstGeom>
              <a:solidFill>
                <a:srgbClr val="92D050"/>
              </a:solidFill>
              <a:ln w="12700">
                <a:solidFill>
                  <a:srgbClr val="92D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>
                  <a:solidFill>
                    <a:schemeClr val="tx1"/>
                  </a:solidFill>
                  <a:latin typeface="Calibri" charset="0"/>
                  <a:cs typeface="Calibri" charset="0"/>
                </a:endParaRPr>
              </a:p>
            </p:txBody>
          </p:sp>
          <p:sp>
            <p:nvSpPr>
              <p:cNvPr id="148" name="Oval 130"/>
              <p:cNvSpPr/>
              <p:nvPr/>
            </p:nvSpPr>
            <p:spPr>
              <a:xfrm>
                <a:off x="4840701" y="5526457"/>
                <a:ext cx="216024" cy="216024"/>
              </a:xfrm>
              <a:prstGeom prst="ellipse">
                <a:avLst/>
              </a:prstGeom>
              <a:noFill/>
              <a:ln w="2540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>
                  <a:latin typeface="Calibri" charset="0"/>
                  <a:cs typeface="Calibri" charset="0"/>
                </a:endParaRPr>
              </a:p>
            </p:txBody>
          </p:sp>
        </p:grpSp>
      </p:grpSp>
      <p:grpSp>
        <p:nvGrpSpPr>
          <p:cNvPr id="85" name="Gruppieren 84"/>
          <p:cNvGrpSpPr/>
          <p:nvPr/>
        </p:nvGrpSpPr>
        <p:grpSpPr>
          <a:xfrm>
            <a:off x="5364088" y="4061137"/>
            <a:ext cx="319976" cy="319976"/>
            <a:chOff x="4860032" y="2309396"/>
            <a:chExt cx="495867" cy="495867"/>
          </a:xfrm>
        </p:grpSpPr>
        <p:sp>
          <p:nvSpPr>
            <p:cNvPr id="86" name="Pie 131"/>
            <p:cNvSpPr/>
            <p:nvPr/>
          </p:nvSpPr>
          <p:spPr>
            <a:xfrm rot="16200000">
              <a:off x="4860032" y="2309396"/>
              <a:ext cx="495867" cy="495867"/>
            </a:xfrm>
            <a:prstGeom prst="pie">
              <a:avLst>
                <a:gd name="adj1" fmla="val 10800000"/>
                <a:gd name="adj2" fmla="val 16200000"/>
              </a:avLst>
            </a:prstGeom>
            <a:solidFill>
              <a:srgbClr val="92D050"/>
            </a:solidFill>
            <a:ln w="12700"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  <a:latin typeface="Calibri" charset="0"/>
                <a:cs typeface="Calibri" charset="0"/>
              </a:endParaRPr>
            </a:p>
          </p:txBody>
        </p:sp>
        <p:grpSp>
          <p:nvGrpSpPr>
            <p:cNvPr id="87" name="Group 128"/>
            <p:cNvGrpSpPr/>
            <p:nvPr/>
          </p:nvGrpSpPr>
          <p:grpSpPr>
            <a:xfrm>
              <a:off x="4866164" y="2317717"/>
              <a:ext cx="483601" cy="483601"/>
              <a:chOff x="4840701" y="5526457"/>
              <a:chExt cx="216024" cy="216024"/>
            </a:xfrm>
          </p:grpSpPr>
          <p:sp>
            <p:nvSpPr>
              <p:cNvPr id="88" name="Pie 129"/>
              <p:cNvSpPr/>
              <p:nvPr/>
            </p:nvSpPr>
            <p:spPr>
              <a:xfrm>
                <a:off x="4840701" y="5526457"/>
                <a:ext cx="216024" cy="216024"/>
              </a:xfrm>
              <a:prstGeom prst="pie">
                <a:avLst>
                  <a:gd name="adj1" fmla="val 10800000"/>
                  <a:gd name="adj2" fmla="val 16200000"/>
                </a:avLst>
              </a:prstGeom>
              <a:solidFill>
                <a:srgbClr val="92D050"/>
              </a:solidFill>
              <a:ln w="12700">
                <a:solidFill>
                  <a:srgbClr val="92D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>
                  <a:solidFill>
                    <a:schemeClr val="tx1"/>
                  </a:solidFill>
                  <a:latin typeface="Calibri" charset="0"/>
                  <a:cs typeface="Calibri" charset="0"/>
                </a:endParaRPr>
              </a:p>
            </p:txBody>
          </p:sp>
          <p:sp>
            <p:nvSpPr>
              <p:cNvPr id="89" name="Oval 130"/>
              <p:cNvSpPr/>
              <p:nvPr/>
            </p:nvSpPr>
            <p:spPr>
              <a:xfrm>
                <a:off x="4840701" y="5526457"/>
                <a:ext cx="216024" cy="216024"/>
              </a:xfrm>
              <a:prstGeom prst="ellipse">
                <a:avLst/>
              </a:prstGeom>
              <a:noFill/>
              <a:ln w="2540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>
                  <a:latin typeface="Calibri" charset="0"/>
                  <a:cs typeface="Calibri" charset="0"/>
                </a:endParaRPr>
              </a:p>
            </p:txBody>
          </p:sp>
        </p:grpSp>
      </p:grpSp>
      <p:sp>
        <p:nvSpPr>
          <p:cNvPr id="121" name="Oval 38"/>
          <p:cNvSpPr/>
          <p:nvPr/>
        </p:nvSpPr>
        <p:spPr>
          <a:xfrm>
            <a:off x="7268461" y="2590715"/>
            <a:ext cx="312663" cy="312663"/>
          </a:xfrm>
          <a:prstGeom prst="ellipse">
            <a:avLst/>
          </a:prstGeom>
          <a:solidFill>
            <a:srgbClr val="92D050"/>
          </a:solidFill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atin typeface="+mj-lt"/>
              <a:cs typeface="Calibri" charset="0"/>
            </a:endParaRPr>
          </a:p>
        </p:txBody>
      </p:sp>
      <p:sp>
        <p:nvSpPr>
          <p:cNvPr id="82" name="Fußzeilenplatzhalter 4"/>
          <p:cNvSpPr txBox="1">
            <a:spLocks/>
          </p:cNvSpPr>
          <p:nvPr/>
        </p:nvSpPr>
        <p:spPr>
          <a:xfrm>
            <a:off x="1260000" y="6399300"/>
            <a:ext cx="6099175" cy="152400"/>
          </a:xfrm>
          <a:prstGeom prst="rect">
            <a:avLst/>
          </a:prstGeom>
        </p:spPr>
        <p:txBody>
          <a:bodyPr lIns="0" tIns="0" rIns="0" bIns="0"/>
          <a:lstStyle>
            <a:defPPr>
              <a:defRPr lang="de-DE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accent1"/>
                </a:solidFill>
                <a:latin typeface="Calibri" charset="0"/>
                <a:ea typeface="Calibri" charset="0"/>
                <a:cs typeface="Calibri" charset="0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-65" charset="0"/>
                <a:ea typeface="ＭＳ Ｐゴシック" pitchFamily="-65" charset="-128"/>
                <a:cs typeface="ＭＳ Ｐゴシック" pitchFamily="-65" charset="-128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-65" charset="0"/>
                <a:ea typeface="ＭＳ Ｐゴシック" pitchFamily="-65" charset="-128"/>
                <a:cs typeface="ＭＳ Ｐゴシック" pitchFamily="-65" charset="-128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-65" charset="0"/>
                <a:ea typeface="ＭＳ Ｐゴシック" pitchFamily="-65" charset="-128"/>
                <a:cs typeface="ＭＳ Ｐゴシック" pitchFamily="-65" charset="-128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-65" charset="0"/>
                <a:ea typeface="ＭＳ Ｐゴシック" pitchFamily="-65" charset="-128"/>
                <a:cs typeface="ＭＳ Ｐゴシック" pitchFamily="-65" charset="-128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pitchFamily="-65" charset="0"/>
                <a:ea typeface="ＭＳ Ｐゴシック" pitchFamily="-65" charset="-128"/>
                <a:cs typeface="ＭＳ Ｐゴシック" pitchFamily="-65" charset="-128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pitchFamily="-65" charset="0"/>
                <a:ea typeface="ＭＳ Ｐゴシック" pitchFamily="-65" charset="-128"/>
                <a:cs typeface="ＭＳ Ｐゴシック" pitchFamily="-65" charset="-128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pitchFamily="-65" charset="0"/>
                <a:ea typeface="ＭＳ Ｐゴシック" pitchFamily="-65" charset="-128"/>
                <a:cs typeface="ＭＳ Ｐゴシック" pitchFamily="-65" charset="-128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pitchFamily="-65" charset="0"/>
                <a:ea typeface="ＭＳ Ｐゴシック" pitchFamily="-65" charset="-128"/>
                <a:cs typeface="ＭＳ Ｐゴシック" pitchFamily="-65" charset="-128"/>
              </a:defRPr>
            </a:lvl9pPr>
          </a:lstStyle>
          <a:p>
            <a:pPr>
              <a:defRPr/>
            </a:pPr>
            <a:r>
              <a:rPr lang="en-GB" dirty="0" smtClean="0"/>
              <a:t>Inclusion of Consumption of carbon intensive materials in emission trading systems</a:t>
            </a:r>
            <a:endParaRPr lang="de-DE" dirty="0"/>
          </a:p>
        </p:txBody>
      </p:sp>
      <p:sp>
        <p:nvSpPr>
          <p:cNvPr id="90" name="TextBox 2"/>
          <p:cNvSpPr txBox="1"/>
          <p:nvPr/>
        </p:nvSpPr>
        <p:spPr>
          <a:xfrm>
            <a:off x="360000" y="4581128"/>
            <a:ext cx="865849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accent1"/>
              </a:buClr>
            </a:pPr>
            <a:r>
              <a:rPr lang="en-GB" sz="1600" dirty="0" smtClean="0">
                <a:latin typeface="Calibri" charset="0"/>
                <a:ea typeface="Calibri" charset="0"/>
                <a:cs typeface="Calibri" charset="0"/>
              </a:rPr>
              <a:t>No matter how allowances are allocated for leakage protection, significant distortions remain:</a:t>
            </a:r>
          </a:p>
          <a:p>
            <a:pPr marL="285750" indent="-28575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GB" sz="1600" dirty="0" smtClean="0">
                <a:latin typeface="Calibri" charset="0"/>
                <a:ea typeface="Calibri" charset="0"/>
                <a:cs typeface="Calibri" charset="0"/>
              </a:rPr>
              <a:t>Historic emissions (or intensities) as basis for free allocation, discourages efficiency improvements.</a:t>
            </a:r>
          </a:p>
          <a:p>
            <a:pPr marL="742950" lvl="1" indent="-285750">
              <a:buClr>
                <a:schemeClr val="accent1"/>
              </a:buClr>
              <a:buFont typeface="Wingdings" panose="05000000000000000000" pitchFamily="2" charset="2"/>
              <a:buChar char="è"/>
            </a:pPr>
            <a:r>
              <a:rPr lang="en-GB" sz="1600" dirty="0" smtClean="0">
                <a:latin typeface="Calibri" charset="0"/>
                <a:ea typeface="Calibri" charset="0"/>
                <a:cs typeface="Calibri" charset="0"/>
              </a:rPr>
              <a:t>Can be corrected with use of benchmarks. (2 &amp; 4)</a:t>
            </a:r>
          </a:p>
          <a:p>
            <a:pPr marL="285750" indent="-28575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GB" sz="1600" dirty="0" smtClean="0">
                <a:latin typeface="Calibri" charset="0"/>
                <a:ea typeface="Calibri" charset="0"/>
                <a:cs typeface="Calibri" charset="0"/>
              </a:rPr>
              <a:t>If based on historic output, then allocation can deviate significantly from emissions.</a:t>
            </a:r>
            <a:endParaRPr lang="en-GB" sz="1600" dirty="0">
              <a:latin typeface="Calibri" charset="0"/>
              <a:ea typeface="Calibri" charset="0"/>
              <a:cs typeface="Calibri" charset="0"/>
            </a:endParaRPr>
          </a:p>
          <a:p>
            <a:pPr marL="742950" lvl="1" indent="-285750">
              <a:buClr>
                <a:schemeClr val="accent1"/>
              </a:buClr>
              <a:buFont typeface="Wingdings" panose="05000000000000000000" pitchFamily="2" charset="2"/>
              <a:buChar char="è"/>
            </a:pPr>
            <a:r>
              <a:rPr lang="en-GB" sz="1600" dirty="0" smtClean="0">
                <a:latin typeface="Calibri" charset="0"/>
                <a:ea typeface="Calibri" charset="0"/>
                <a:cs typeface="Calibri" charset="0"/>
              </a:rPr>
              <a:t>Can be avoided with use of recent production volumes. (3 &amp; 4)</a:t>
            </a:r>
            <a:endParaRPr lang="en-GB" sz="1600" dirty="0">
              <a:latin typeface="Calibri" charset="0"/>
              <a:ea typeface="Calibri" charset="0"/>
              <a:cs typeface="Calibri" charset="0"/>
            </a:endParaRPr>
          </a:p>
          <a:p>
            <a:pPr marL="742950" lvl="1" indent="-285750">
              <a:buClr>
                <a:schemeClr val="accent1"/>
              </a:buClr>
              <a:buFont typeface="Wingdings" panose="05000000000000000000" pitchFamily="2" charset="2"/>
              <a:buChar char="è"/>
            </a:pPr>
            <a:r>
              <a:rPr lang="en-GB" sz="1600" dirty="0" smtClean="0">
                <a:latin typeface="Calibri" charset="0"/>
                <a:ea typeface="Calibri" charset="0"/>
                <a:cs typeface="Calibri" charset="0"/>
              </a:rPr>
              <a:t>But further limits price pass-through for materials </a:t>
            </a:r>
            <a:r>
              <a:rPr lang="en-GB" sz="1600" dirty="0">
                <a:latin typeface="Calibri" charset="0"/>
                <a:ea typeface="Calibri" charset="0"/>
                <a:cs typeface="Calibri" charset="0"/>
              </a:rPr>
              <a:t>efficiency &amp; </a:t>
            </a:r>
            <a:r>
              <a:rPr lang="en-GB" sz="1600" dirty="0" smtClean="0">
                <a:latin typeface="Calibri" charset="0"/>
                <a:ea typeface="Calibri" charset="0"/>
                <a:cs typeface="Calibri" charset="0"/>
              </a:rPr>
              <a:t>substitution. (3 &amp; 4</a:t>
            </a:r>
            <a:r>
              <a:rPr lang="en-GB" sz="1600" dirty="0">
                <a:latin typeface="Calibri" charset="0"/>
                <a:ea typeface="Calibri" charset="0"/>
                <a:cs typeface="Calibri" charset="0"/>
              </a:rPr>
              <a:t>) </a:t>
            </a:r>
            <a:endParaRPr lang="en-GB" sz="1600" dirty="0" smtClean="0">
              <a:latin typeface="Calibri" charset="0"/>
              <a:ea typeface="Calibri" charset="0"/>
              <a:cs typeface="Calibri" charset="0"/>
            </a:endParaRPr>
          </a:p>
          <a:p>
            <a:pPr marL="285750" indent="-28575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GB" sz="1600" dirty="0" smtClean="0">
                <a:latin typeface="Calibri" charset="0"/>
                <a:ea typeface="Calibri" charset="0"/>
                <a:cs typeface="Calibri" charset="0"/>
              </a:rPr>
              <a:t>If consumers do not pay for carbon, no perspective for large scale use of CCS-type technologies.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7609244" y="927166"/>
            <a:ext cx="1557014" cy="763927"/>
            <a:chOff x="8127554" y="1436526"/>
            <a:chExt cx="1557014" cy="763927"/>
          </a:xfrm>
        </p:grpSpPr>
        <p:sp>
          <p:nvSpPr>
            <p:cNvPr id="98" name="TextBox 2"/>
            <p:cNvSpPr txBox="1"/>
            <p:nvPr/>
          </p:nvSpPr>
          <p:spPr>
            <a:xfrm>
              <a:off x="8127554" y="1436526"/>
              <a:ext cx="1557014" cy="7639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  <a:buClr>
                  <a:schemeClr val="accent1"/>
                </a:buClr>
              </a:pPr>
              <a:r>
                <a:rPr lang="en-GB" sz="1150" dirty="0">
                  <a:latin typeface="Calibri" charset="0"/>
                  <a:ea typeface="Calibri" charset="0"/>
                  <a:cs typeface="Calibri" charset="0"/>
                </a:rPr>
                <a:t>	</a:t>
              </a:r>
              <a:r>
                <a:rPr lang="en-GB" sz="1150" dirty="0" smtClean="0">
                  <a:latin typeface="Calibri" charset="0"/>
                  <a:ea typeface="Calibri" charset="0"/>
                  <a:cs typeface="Calibri" charset="0"/>
                </a:rPr>
                <a:t>Full incentive</a:t>
              </a:r>
            </a:p>
            <a:p>
              <a:pPr>
                <a:lnSpc>
                  <a:spcPct val="130000"/>
                </a:lnSpc>
                <a:buClr>
                  <a:schemeClr val="accent1"/>
                </a:buClr>
              </a:pPr>
              <a:r>
                <a:rPr lang="en-GB" sz="1150" dirty="0">
                  <a:latin typeface="Calibri" charset="0"/>
                  <a:ea typeface="Calibri" charset="0"/>
                  <a:cs typeface="Calibri" charset="0"/>
                </a:rPr>
                <a:t>	</a:t>
              </a:r>
              <a:r>
                <a:rPr lang="en-GB" sz="1150" dirty="0" smtClean="0">
                  <a:latin typeface="Calibri" charset="0"/>
                  <a:ea typeface="Calibri" charset="0"/>
                  <a:cs typeface="Calibri" charset="0"/>
                </a:rPr>
                <a:t>Some incentive</a:t>
              </a:r>
            </a:p>
            <a:p>
              <a:pPr>
                <a:lnSpc>
                  <a:spcPct val="130000"/>
                </a:lnSpc>
                <a:buClr>
                  <a:schemeClr val="accent1"/>
                </a:buClr>
              </a:pPr>
              <a:r>
                <a:rPr lang="en-GB" sz="1150" dirty="0">
                  <a:latin typeface="Calibri" charset="0"/>
                  <a:ea typeface="Calibri" charset="0"/>
                  <a:cs typeface="Calibri" charset="0"/>
                </a:rPr>
                <a:t>	</a:t>
              </a:r>
              <a:r>
                <a:rPr lang="en-GB" sz="1150" dirty="0" smtClean="0">
                  <a:latin typeface="Calibri" charset="0"/>
                  <a:ea typeface="Calibri" charset="0"/>
                  <a:cs typeface="Calibri" charset="0"/>
                </a:rPr>
                <a:t>Small incentive</a:t>
              </a:r>
            </a:p>
          </p:txBody>
        </p:sp>
        <p:sp>
          <p:nvSpPr>
            <p:cNvPr id="91" name="Oval 38"/>
            <p:cNvSpPr/>
            <p:nvPr/>
          </p:nvSpPr>
          <p:spPr>
            <a:xfrm>
              <a:off x="8481169" y="1520630"/>
              <a:ext cx="159765" cy="161126"/>
            </a:xfrm>
            <a:prstGeom prst="ellipse">
              <a:avLst/>
            </a:prstGeom>
            <a:solidFill>
              <a:srgbClr val="92D050"/>
            </a:solidFill>
            <a:ln w="285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latin typeface="+mj-lt"/>
                <a:cs typeface="Calibri" charset="0"/>
              </a:endParaRPr>
            </a:p>
          </p:txBody>
        </p:sp>
        <p:sp>
          <p:nvSpPr>
            <p:cNvPr id="100" name="Pie 131"/>
            <p:cNvSpPr/>
            <p:nvPr/>
          </p:nvSpPr>
          <p:spPr>
            <a:xfrm rot="16200000">
              <a:off x="8476773" y="1740214"/>
              <a:ext cx="164894" cy="159765"/>
            </a:xfrm>
            <a:prstGeom prst="pie">
              <a:avLst>
                <a:gd name="adj1" fmla="val 10800000"/>
                <a:gd name="adj2" fmla="val 16200000"/>
              </a:avLst>
            </a:prstGeom>
            <a:solidFill>
              <a:srgbClr val="92D050"/>
            </a:solidFill>
            <a:ln w="12700"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  <a:latin typeface="Calibri" charset="0"/>
                <a:cs typeface="Calibri" charset="0"/>
              </a:endParaRPr>
            </a:p>
          </p:txBody>
        </p:sp>
        <p:grpSp>
          <p:nvGrpSpPr>
            <p:cNvPr id="104" name="Group 128"/>
            <p:cNvGrpSpPr/>
            <p:nvPr/>
          </p:nvGrpSpPr>
          <p:grpSpPr>
            <a:xfrm>
              <a:off x="8481313" y="1740416"/>
              <a:ext cx="155813" cy="160815"/>
              <a:chOff x="4840701" y="5526457"/>
              <a:chExt cx="216024" cy="216024"/>
            </a:xfrm>
          </p:grpSpPr>
          <p:sp>
            <p:nvSpPr>
              <p:cNvPr id="105" name="Pie 129"/>
              <p:cNvSpPr/>
              <p:nvPr/>
            </p:nvSpPr>
            <p:spPr>
              <a:xfrm>
                <a:off x="4840701" y="5526457"/>
                <a:ext cx="216024" cy="216024"/>
              </a:xfrm>
              <a:prstGeom prst="pie">
                <a:avLst>
                  <a:gd name="adj1" fmla="val 10800000"/>
                  <a:gd name="adj2" fmla="val 16200000"/>
                </a:avLst>
              </a:prstGeom>
              <a:solidFill>
                <a:srgbClr val="92D050"/>
              </a:solidFill>
              <a:ln w="12700">
                <a:solidFill>
                  <a:srgbClr val="92D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>
                  <a:solidFill>
                    <a:schemeClr val="tx1"/>
                  </a:solidFill>
                  <a:latin typeface="Calibri" charset="0"/>
                  <a:cs typeface="Calibri" charset="0"/>
                </a:endParaRPr>
              </a:p>
            </p:txBody>
          </p:sp>
          <p:sp>
            <p:nvSpPr>
              <p:cNvPr id="109" name="Oval 130"/>
              <p:cNvSpPr/>
              <p:nvPr/>
            </p:nvSpPr>
            <p:spPr>
              <a:xfrm>
                <a:off x="4840701" y="5526457"/>
                <a:ext cx="216024" cy="216024"/>
              </a:xfrm>
              <a:prstGeom prst="ellipse">
                <a:avLst/>
              </a:prstGeom>
              <a:noFill/>
              <a:ln w="2540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>
                  <a:latin typeface="Calibri" charset="0"/>
                  <a:cs typeface="Calibri" charset="0"/>
                </a:endParaRPr>
              </a:p>
            </p:txBody>
          </p:sp>
        </p:grpSp>
        <p:sp>
          <p:nvSpPr>
            <p:cNvPr id="114" name="Pie 129"/>
            <p:cNvSpPr/>
            <p:nvPr/>
          </p:nvSpPr>
          <p:spPr>
            <a:xfrm>
              <a:off x="8484247" y="1979314"/>
              <a:ext cx="151217" cy="156071"/>
            </a:xfrm>
            <a:prstGeom prst="pie">
              <a:avLst>
                <a:gd name="adj1" fmla="val 10800000"/>
                <a:gd name="adj2" fmla="val 16200000"/>
              </a:avLst>
            </a:prstGeom>
            <a:solidFill>
              <a:srgbClr val="92D050"/>
            </a:solidFill>
            <a:ln w="12700"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  <a:latin typeface="Calibri" charset="0"/>
                <a:cs typeface="Calibri" charset="0"/>
              </a:endParaRPr>
            </a:p>
          </p:txBody>
        </p:sp>
        <p:sp>
          <p:nvSpPr>
            <p:cNvPr id="115" name="Oval 130"/>
            <p:cNvSpPr/>
            <p:nvPr/>
          </p:nvSpPr>
          <p:spPr>
            <a:xfrm>
              <a:off x="8484247" y="1979314"/>
              <a:ext cx="151217" cy="156071"/>
            </a:xfrm>
            <a:prstGeom prst="ellipse">
              <a:avLst/>
            </a:prstGeom>
            <a:noFill/>
            <a:ln w="254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latin typeface="Calibri" charset="0"/>
                <a:cs typeface="Calibri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87877573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Oval 38"/>
          <p:cNvSpPr/>
          <p:nvPr/>
        </p:nvSpPr>
        <p:spPr>
          <a:xfrm>
            <a:off x="8281602" y="4062249"/>
            <a:ext cx="312663" cy="312663"/>
          </a:xfrm>
          <a:prstGeom prst="ellipse">
            <a:avLst/>
          </a:prstGeom>
          <a:solidFill>
            <a:srgbClr val="006600"/>
          </a:solidFill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atin typeface="+mj-lt"/>
              <a:cs typeface="Calibri" charset="0"/>
            </a:endParaRPr>
          </a:p>
        </p:txBody>
      </p:sp>
      <p:sp>
        <p:nvSpPr>
          <p:cNvPr id="113" name="Oval 38"/>
          <p:cNvSpPr/>
          <p:nvPr/>
        </p:nvSpPr>
        <p:spPr>
          <a:xfrm>
            <a:off x="8291785" y="3298546"/>
            <a:ext cx="312663" cy="312663"/>
          </a:xfrm>
          <a:prstGeom prst="ellipse">
            <a:avLst/>
          </a:prstGeom>
          <a:solidFill>
            <a:srgbClr val="006600"/>
          </a:solidFill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atin typeface="+mj-lt"/>
              <a:cs typeface="Calibri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sz="1800" dirty="0" smtClean="0"/>
              <a:t>Adding inclusion of consumption can restore the carbon price and incentives</a:t>
            </a:r>
            <a:endParaRPr lang="en-GB" sz="2800" b="1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GB" dirty="0" smtClean="0"/>
              <a:t>2.</a:t>
            </a:r>
            <a:endParaRPr lang="en-GB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Inclusion of Consumption of carbon intensive materials in emission trading systems</a:t>
            </a:r>
            <a:endParaRPr lang="en-GB" dirty="0"/>
          </a:p>
        </p:txBody>
      </p:sp>
      <p:grpSp>
        <p:nvGrpSpPr>
          <p:cNvPr id="71" name="Gruppieren 70"/>
          <p:cNvGrpSpPr/>
          <p:nvPr/>
        </p:nvGrpSpPr>
        <p:grpSpPr>
          <a:xfrm>
            <a:off x="5350641" y="3293356"/>
            <a:ext cx="319976" cy="319976"/>
            <a:chOff x="4860032" y="2309396"/>
            <a:chExt cx="495867" cy="495867"/>
          </a:xfrm>
        </p:grpSpPr>
        <p:sp>
          <p:nvSpPr>
            <p:cNvPr id="82" name="Pie 131"/>
            <p:cNvSpPr/>
            <p:nvPr/>
          </p:nvSpPr>
          <p:spPr>
            <a:xfrm rot="16200000">
              <a:off x="4860032" y="2309396"/>
              <a:ext cx="495867" cy="495867"/>
            </a:xfrm>
            <a:prstGeom prst="pie">
              <a:avLst>
                <a:gd name="adj1" fmla="val 10800000"/>
                <a:gd name="adj2" fmla="val 16200000"/>
              </a:avLst>
            </a:prstGeom>
            <a:solidFill>
              <a:srgbClr val="92D050"/>
            </a:solidFill>
            <a:ln w="12700"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  <a:latin typeface="Calibri" charset="0"/>
                <a:cs typeface="Calibri" charset="0"/>
              </a:endParaRPr>
            </a:p>
          </p:txBody>
        </p:sp>
        <p:grpSp>
          <p:nvGrpSpPr>
            <p:cNvPr id="84" name="Group 128"/>
            <p:cNvGrpSpPr/>
            <p:nvPr/>
          </p:nvGrpSpPr>
          <p:grpSpPr>
            <a:xfrm>
              <a:off x="4866164" y="2317717"/>
              <a:ext cx="483601" cy="483601"/>
              <a:chOff x="4840701" y="5526457"/>
              <a:chExt cx="216024" cy="216024"/>
            </a:xfrm>
          </p:grpSpPr>
          <p:sp>
            <p:nvSpPr>
              <p:cNvPr id="89" name="Pie 129"/>
              <p:cNvSpPr/>
              <p:nvPr/>
            </p:nvSpPr>
            <p:spPr>
              <a:xfrm>
                <a:off x="4840701" y="5526457"/>
                <a:ext cx="216024" cy="216024"/>
              </a:xfrm>
              <a:prstGeom prst="pie">
                <a:avLst>
                  <a:gd name="adj1" fmla="val 10800000"/>
                  <a:gd name="adj2" fmla="val 16200000"/>
                </a:avLst>
              </a:prstGeom>
              <a:solidFill>
                <a:srgbClr val="92D050"/>
              </a:solidFill>
              <a:ln w="12700">
                <a:solidFill>
                  <a:srgbClr val="92D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>
                  <a:solidFill>
                    <a:schemeClr val="tx1"/>
                  </a:solidFill>
                  <a:latin typeface="Calibri" charset="0"/>
                  <a:cs typeface="Calibri" charset="0"/>
                </a:endParaRPr>
              </a:p>
            </p:txBody>
          </p:sp>
          <p:sp>
            <p:nvSpPr>
              <p:cNvPr id="90" name="Oval 130"/>
              <p:cNvSpPr/>
              <p:nvPr/>
            </p:nvSpPr>
            <p:spPr>
              <a:xfrm>
                <a:off x="4840701" y="5526457"/>
                <a:ext cx="216024" cy="216024"/>
              </a:xfrm>
              <a:prstGeom prst="ellipse">
                <a:avLst/>
              </a:prstGeom>
              <a:noFill/>
              <a:ln w="2540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>
                  <a:latin typeface="Calibri" charset="0"/>
                  <a:cs typeface="Calibri" charset="0"/>
                </a:endParaRPr>
              </a:p>
            </p:txBody>
          </p:sp>
        </p:grpSp>
      </p:grpSp>
      <p:sp>
        <p:nvSpPr>
          <p:cNvPr id="91" name="Rechteck 90"/>
          <p:cNvSpPr/>
          <p:nvPr/>
        </p:nvSpPr>
        <p:spPr>
          <a:xfrm>
            <a:off x="4168803" y="1336824"/>
            <a:ext cx="872187" cy="91154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150" dirty="0" smtClean="0">
                <a:solidFill>
                  <a:schemeClr val="tx1"/>
                </a:solidFill>
                <a:latin typeface="Calibri" charset="0"/>
              </a:rPr>
              <a:t>Historic emissions</a:t>
            </a:r>
            <a:endParaRPr lang="en-GB" sz="1150" dirty="0">
              <a:solidFill>
                <a:schemeClr val="tx1"/>
              </a:solidFill>
              <a:latin typeface="Calibri" charset="0"/>
            </a:endParaRPr>
          </a:p>
        </p:txBody>
      </p:sp>
      <p:sp>
        <p:nvSpPr>
          <p:cNvPr id="124" name="Rechteck 123"/>
          <p:cNvSpPr/>
          <p:nvPr/>
        </p:nvSpPr>
        <p:spPr>
          <a:xfrm>
            <a:off x="6048535" y="1328793"/>
            <a:ext cx="872187" cy="91132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150" dirty="0" smtClean="0">
                <a:solidFill>
                  <a:schemeClr val="tx1"/>
                </a:solidFill>
                <a:latin typeface="Calibri" charset="0"/>
              </a:rPr>
              <a:t>Recent production </a:t>
            </a:r>
            <a:br>
              <a:rPr lang="en-GB" sz="1150" dirty="0" smtClean="0">
                <a:solidFill>
                  <a:schemeClr val="tx1"/>
                </a:solidFill>
                <a:latin typeface="Calibri" charset="0"/>
              </a:rPr>
            </a:br>
            <a:r>
              <a:rPr lang="en-GB" sz="1150" dirty="0" smtClean="0">
                <a:solidFill>
                  <a:schemeClr val="tx1"/>
                </a:solidFill>
                <a:latin typeface="Calibri" charset="0"/>
              </a:rPr>
              <a:t>and historic intensity dynamic</a:t>
            </a:r>
            <a:endParaRPr lang="en-GB" sz="1150" dirty="0">
              <a:solidFill>
                <a:schemeClr val="tx1"/>
              </a:solidFill>
              <a:latin typeface="Calibri" charset="0"/>
            </a:endParaRPr>
          </a:p>
        </p:txBody>
      </p:sp>
      <p:sp>
        <p:nvSpPr>
          <p:cNvPr id="125" name="Rechteck 124"/>
          <p:cNvSpPr/>
          <p:nvPr/>
        </p:nvSpPr>
        <p:spPr>
          <a:xfrm>
            <a:off x="7001356" y="1319037"/>
            <a:ext cx="876614" cy="92843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150" dirty="0" smtClean="0">
                <a:solidFill>
                  <a:schemeClr val="tx1"/>
                </a:solidFill>
                <a:latin typeface="Calibri" charset="0"/>
              </a:rPr>
              <a:t>Recent production and benchmark</a:t>
            </a:r>
            <a:endParaRPr lang="en-GB" sz="1150" dirty="0">
              <a:solidFill>
                <a:schemeClr val="tx1"/>
              </a:solidFill>
              <a:latin typeface="Calibri" charset="0"/>
            </a:endParaRPr>
          </a:p>
        </p:txBody>
      </p:sp>
      <p:sp>
        <p:nvSpPr>
          <p:cNvPr id="126" name="Rechteck 125"/>
          <p:cNvSpPr/>
          <p:nvPr/>
        </p:nvSpPr>
        <p:spPr>
          <a:xfrm>
            <a:off x="4168803" y="972696"/>
            <a:ext cx="4666415" cy="29606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>
                <a:solidFill>
                  <a:schemeClr val="bg1"/>
                </a:solidFill>
                <a:latin typeface="Calibri" charset="0"/>
              </a:rPr>
              <a:t>Basis of free allowance allocation</a:t>
            </a:r>
            <a:endParaRPr lang="en-GB" sz="1400" dirty="0">
              <a:solidFill>
                <a:schemeClr val="bg1"/>
              </a:solidFill>
              <a:latin typeface="Calibri" charset="0"/>
            </a:endParaRPr>
          </a:p>
        </p:txBody>
      </p:sp>
      <p:sp>
        <p:nvSpPr>
          <p:cNvPr id="128" name="Rechteck 47"/>
          <p:cNvSpPr/>
          <p:nvPr/>
        </p:nvSpPr>
        <p:spPr>
          <a:xfrm>
            <a:off x="5099628" y="1333380"/>
            <a:ext cx="872187" cy="90902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150" dirty="0" smtClean="0">
                <a:solidFill>
                  <a:schemeClr val="tx1"/>
                </a:solidFill>
                <a:latin typeface="Calibri" charset="0"/>
              </a:rPr>
              <a:t>Historic production and benchmark</a:t>
            </a:r>
            <a:endParaRPr lang="en-GB" sz="1150" dirty="0">
              <a:solidFill>
                <a:schemeClr val="tx1"/>
              </a:solidFill>
              <a:latin typeface="Calibri" charset="0"/>
            </a:endParaRPr>
          </a:p>
        </p:txBody>
      </p:sp>
      <p:sp>
        <p:nvSpPr>
          <p:cNvPr id="129" name="Oval 38"/>
          <p:cNvSpPr/>
          <p:nvPr/>
        </p:nvSpPr>
        <p:spPr>
          <a:xfrm>
            <a:off x="7268461" y="2590715"/>
            <a:ext cx="312663" cy="312663"/>
          </a:xfrm>
          <a:prstGeom prst="ellipse">
            <a:avLst/>
          </a:prstGeom>
          <a:solidFill>
            <a:srgbClr val="92D050"/>
          </a:solidFill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atin typeface="+mj-lt"/>
              <a:cs typeface="Calibri" charset="0"/>
            </a:endParaRPr>
          </a:p>
        </p:txBody>
      </p:sp>
      <p:grpSp>
        <p:nvGrpSpPr>
          <p:cNvPr id="133" name="Group 66"/>
          <p:cNvGrpSpPr/>
          <p:nvPr/>
        </p:nvGrpSpPr>
        <p:grpSpPr>
          <a:xfrm>
            <a:off x="5358589" y="2606150"/>
            <a:ext cx="316019" cy="318794"/>
            <a:chOff x="3858776" y="2819028"/>
            <a:chExt cx="216024" cy="216024"/>
          </a:xfrm>
        </p:grpSpPr>
        <p:sp>
          <p:nvSpPr>
            <p:cNvPr id="134" name="Pie 67"/>
            <p:cNvSpPr/>
            <p:nvPr/>
          </p:nvSpPr>
          <p:spPr>
            <a:xfrm>
              <a:off x="3858776" y="2819028"/>
              <a:ext cx="216024" cy="216024"/>
            </a:xfrm>
            <a:prstGeom prst="pie">
              <a:avLst/>
            </a:prstGeom>
            <a:solidFill>
              <a:srgbClr val="92D050"/>
            </a:solidFill>
            <a:ln w="12700"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00" dirty="0">
                <a:solidFill>
                  <a:schemeClr val="tx1"/>
                </a:solidFill>
                <a:latin typeface="+mj-lt"/>
                <a:cs typeface="Calibri" charset="0"/>
              </a:endParaRPr>
            </a:p>
          </p:txBody>
        </p:sp>
        <p:sp>
          <p:nvSpPr>
            <p:cNvPr id="135" name="Oval 68"/>
            <p:cNvSpPr/>
            <p:nvPr/>
          </p:nvSpPr>
          <p:spPr>
            <a:xfrm>
              <a:off x="3858776" y="2819028"/>
              <a:ext cx="216024" cy="216024"/>
            </a:xfrm>
            <a:prstGeom prst="ellipse">
              <a:avLst/>
            </a:prstGeom>
            <a:noFill/>
            <a:ln w="254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00" dirty="0">
                <a:latin typeface="+mj-lt"/>
                <a:cs typeface="Calibri" charset="0"/>
              </a:endParaRPr>
            </a:p>
          </p:txBody>
        </p:sp>
      </p:grpSp>
      <p:grpSp>
        <p:nvGrpSpPr>
          <p:cNvPr id="136" name="Gruppieren 135"/>
          <p:cNvGrpSpPr/>
          <p:nvPr/>
        </p:nvGrpSpPr>
        <p:grpSpPr>
          <a:xfrm>
            <a:off x="4440950" y="3302729"/>
            <a:ext cx="319976" cy="319976"/>
            <a:chOff x="4860032" y="2309396"/>
            <a:chExt cx="495867" cy="495867"/>
          </a:xfrm>
        </p:grpSpPr>
        <p:sp>
          <p:nvSpPr>
            <p:cNvPr id="137" name="Pie 131"/>
            <p:cNvSpPr/>
            <p:nvPr/>
          </p:nvSpPr>
          <p:spPr>
            <a:xfrm rot="16200000">
              <a:off x="4860032" y="2309396"/>
              <a:ext cx="495867" cy="495867"/>
            </a:xfrm>
            <a:prstGeom prst="pie">
              <a:avLst>
                <a:gd name="adj1" fmla="val 10800000"/>
                <a:gd name="adj2" fmla="val 16200000"/>
              </a:avLst>
            </a:prstGeom>
            <a:solidFill>
              <a:srgbClr val="92D050"/>
            </a:solidFill>
            <a:ln w="12700"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  <a:latin typeface="Calibri" charset="0"/>
                <a:cs typeface="Calibri" charset="0"/>
              </a:endParaRPr>
            </a:p>
          </p:txBody>
        </p:sp>
        <p:grpSp>
          <p:nvGrpSpPr>
            <p:cNvPr id="138" name="Group 128"/>
            <p:cNvGrpSpPr/>
            <p:nvPr/>
          </p:nvGrpSpPr>
          <p:grpSpPr>
            <a:xfrm>
              <a:off x="4866164" y="2317717"/>
              <a:ext cx="483601" cy="483601"/>
              <a:chOff x="4840701" y="5526457"/>
              <a:chExt cx="216024" cy="216024"/>
            </a:xfrm>
          </p:grpSpPr>
          <p:sp>
            <p:nvSpPr>
              <p:cNvPr id="139" name="Pie 129"/>
              <p:cNvSpPr/>
              <p:nvPr/>
            </p:nvSpPr>
            <p:spPr>
              <a:xfrm>
                <a:off x="4840701" y="5526457"/>
                <a:ext cx="216024" cy="216024"/>
              </a:xfrm>
              <a:prstGeom prst="pie">
                <a:avLst>
                  <a:gd name="adj1" fmla="val 10800000"/>
                  <a:gd name="adj2" fmla="val 16200000"/>
                </a:avLst>
              </a:prstGeom>
              <a:solidFill>
                <a:srgbClr val="92D050"/>
              </a:solidFill>
              <a:ln w="12700">
                <a:solidFill>
                  <a:srgbClr val="92D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>
                  <a:solidFill>
                    <a:schemeClr val="tx1"/>
                  </a:solidFill>
                  <a:latin typeface="Calibri" charset="0"/>
                  <a:cs typeface="Calibri" charset="0"/>
                </a:endParaRPr>
              </a:p>
            </p:txBody>
          </p:sp>
          <p:sp>
            <p:nvSpPr>
              <p:cNvPr id="140" name="Oval 130"/>
              <p:cNvSpPr/>
              <p:nvPr/>
            </p:nvSpPr>
            <p:spPr>
              <a:xfrm>
                <a:off x="4840701" y="5526457"/>
                <a:ext cx="216024" cy="216024"/>
              </a:xfrm>
              <a:prstGeom prst="ellipse">
                <a:avLst/>
              </a:prstGeom>
              <a:noFill/>
              <a:ln w="2540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>
                  <a:latin typeface="Calibri" charset="0"/>
                  <a:cs typeface="Calibri" charset="0"/>
                </a:endParaRPr>
              </a:p>
            </p:txBody>
          </p:sp>
        </p:grpSp>
      </p:grpSp>
      <p:grpSp>
        <p:nvGrpSpPr>
          <p:cNvPr id="141" name="Gruppieren 140"/>
          <p:cNvGrpSpPr/>
          <p:nvPr/>
        </p:nvGrpSpPr>
        <p:grpSpPr>
          <a:xfrm>
            <a:off x="4448865" y="4059230"/>
            <a:ext cx="319976" cy="319976"/>
            <a:chOff x="4860032" y="2309396"/>
            <a:chExt cx="495867" cy="495867"/>
          </a:xfrm>
        </p:grpSpPr>
        <p:sp>
          <p:nvSpPr>
            <p:cNvPr id="142" name="Pie 131"/>
            <p:cNvSpPr/>
            <p:nvPr/>
          </p:nvSpPr>
          <p:spPr>
            <a:xfrm rot="16200000">
              <a:off x="4860032" y="2309396"/>
              <a:ext cx="495867" cy="495867"/>
            </a:xfrm>
            <a:prstGeom prst="pie">
              <a:avLst>
                <a:gd name="adj1" fmla="val 10800000"/>
                <a:gd name="adj2" fmla="val 16200000"/>
              </a:avLst>
            </a:prstGeom>
            <a:solidFill>
              <a:srgbClr val="92D050"/>
            </a:solidFill>
            <a:ln w="12700"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  <a:latin typeface="Calibri" charset="0"/>
                <a:cs typeface="Calibri" charset="0"/>
              </a:endParaRPr>
            </a:p>
          </p:txBody>
        </p:sp>
        <p:grpSp>
          <p:nvGrpSpPr>
            <p:cNvPr id="143" name="Group 128"/>
            <p:cNvGrpSpPr/>
            <p:nvPr/>
          </p:nvGrpSpPr>
          <p:grpSpPr>
            <a:xfrm>
              <a:off x="4866164" y="2317717"/>
              <a:ext cx="483601" cy="483601"/>
              <a:chOff x="4840701" y="5526457"/>
              <a:chExt cx="216024" cy="216024"/>
            </a:xfrm>
          </p:grpSpPr>
          <p:sp>
            <p:nvSpPr>
              <p:cNvPr id="144" name="Pie 129"/>
              <p:cNvSpPr/>
              <p:nvPr/>
            </p:nvSpPr>
            <p:spPr>
              <a:xfrm>
                <a:off x="4840701" y="5526457"/>
                <a:ext cx="216024" cy="216024"/>
              </a:xfrm>
              <a:prstGeom prst="pie">
                <a:avLst>
                  <a:gd name="adj1" fmla="val 10800000"/>
                  <a:gd name="adj2" fmla="val 16200000"/>
                </a:avLst>
              </a:prstGeom>
              <a:solidFill>
                <a:srgbClr val="92D050"/>
              </a:solidFill>
              <a:ln w="12700">
                <a:solidFill>
                  <a:srgbClr val="92D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>
                  <a:solidFill>
                    <a:schemeClr val="tx1"/>
                  </a:solidFill>
                  <a:latin typeface="Calibri" charset="0"/>
                  <a:cs typeface="Calibri" charset="0"/>
                </a:endParaRPr>
              </a:p>
            </p:txBody>
          </p:sp>
          <p:sp>
            <p:nvSpPr>
              <p:cNvPr id="145" name="Oval 130"/>
              <p:cNvSpPr/>
              <p:nvPr/>
            </p:nvSpPr>
            <p:spPr>
              <a:xfrm>
                <a:off x="4840701" y="5526457"/>
                <a:ext cx="216024" cy="216024"/>
              </a:xfrm>
              <a:prstGeom prst="ellipse">
                <a:avLst/>
              </a:prstGeom>
              <a:noFill/>
              <a:ln w="2540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>
                  <a:latin typeface="Calibri" charset="0"/>
                  <a:cs typeface="Calibri" charset="0"/>
                </a:endParaRPr>
              </a:p>
            </p:txBody>
          </p:sp>
        </p:grpSp>
      </p:grpSp>
      <p:grpSp>
        <p:nvGrpSpPr>
          <p:cNvPr id="146" name="Gruppieren 145"/>
          <p:cNvGrpSpPr/>
          <p:nvPr/>
        </p:nvGrpSpPr>
        <p:grpSpPr>
          <a:xfrm>
            <a:off x="4429589" y="2600781"/>
            <a:ext cx="319976" cy="319976"/>
            <a:chOff x="4860032" y="2309396"/>
            <a:chExt cx="495867" cy="495867"/>
          </a:xfrm>
        </p:grpSpPr>
        <p:sp>
          <p:nvSpPr>
            <p:cNvPr id="147" name="Pie 131"/>
            <p:cNvSpPr/>
            <p:nvPr/>
          </p:nvSpPr>
          <p:spPr>
            <a:xfrm rot="16200000">
              <a:off x="4860032" y="2309396"/>
              <a:ext cx="495867" cy="495867"/>
            </a:xfrm>
            <a:prstGeom prst="pie">
              <a:avLst>
                <a:gd name="adj1" fmla="val 10800000"/>
                <a:gd name="adj2" fmla="val 16200000"/>
              </a:avLst>
            </a:prstGeom>
            <a:solidFill>
              <a:srgbClr val="92D050"/>
            </a:solidFill>
            <a:ln w="12700"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  <a:latin typeface="Calibri" charset="0"/>
                <a:cs typeface="Calibri" charset="0"/>
              </a:endParaRPr>
            </a:p>
          </p:txBody>
        </p:sp>
        <p:grpSp>
          <p:nvGrpSpPr>
            <p:cNvPr id="148" name="Group 128"/>
            <p:cNvGrpSpPr/>
            <p:nvPr/>
          </p:nvGrpSpPr>
          <p:grpSpPr>
            <a:xfrm>
              <a:off x="4866164" y="2317717"/>
              <a:ext cx="483601" cy="483601"/>
              <a:chOff x="4840701" y="5526457"/>
              <a:chExt cx="216024" cy="216024"/>
            </a:xfrm>
          </p:grpSpPr>
          <p:sp>
            <p:nvSpPr>
              <p:cNvPr id="149" name="Pie 129"/>
              <p:cNvSpPr/>
              <p:nvPr/>
            </p:nvSpPr>
            <p:spPr>
              <a:xfrm>
                <a:off x="4840701" y="5526457"/>
                <a:ext cx="216024" cy="216024"/>
              </a:xfrm>
              <a:prstGeom prst="pie">
                <a:avLst>
                  <a:gd name="adj1" fmla="val 10800000"/>
                  <a:gd name="adj2" fmla="val 16200000"/>
                </a:avLst>
              </a:prstGeom>
              <a:solidFill>
                <a:srgbClr val="92D050"/>
              </a:solidFill>
              <a:ln w="12700">
                <a:solidFill>
                  <a:srgbClr val="92D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>
                  <a:solidFill>
                    <a:schemeClr val="tx1"/>
                  </a:solidFill>
                  <a:latin typeface="Calibri" charset="0"/>
                  <a:cs typeface="Calibri" charset="0"/>
                </a:endParaRPr>
              </a:p>
            </p:txBody>
          </p:sp>
          <p:sp>
            <p:nvSpPr>
              <p:cNvPr id="150" name="Oval 130"/>
              <p:cNvSpPr/>
              <p:nvPr/>
            </p:nvSpPr>
            <p:spPr>
              <a:xfrm>
                <a:off x="4840701" y="5526457"/>
                <a:ext cx="216024" cy="216024"/>
              </a:xfrm>
              <a:prstGeom prst="ellipse">
                <a:avLst/>
              </a:prstGeom>
              <a:noFill/>
              <a:ln w="2540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>
                  <a:latin typeface="Calibri" charset="0"/>
                  <a:cs typeface="Calibri" charset="0"/>
                </a:endParaRPr>
              </a:p>
            </p:txBody>
          </p:sp>
        </p:grpSp>
      </p:grpSp>
      <p:grpSp>
        <p:nvGrpSpPr>
          <p:cNvPr id="151" name="Gruppieren 150"/>
          <p:cNvGrpSpPr/>
          <p:nvPr/>
        </p:nvGrpSpPr>
        <p:grpSpPr>
          <a:xfrm>
            <a:off x="6300970" y="3293947"/>
            <a:ext cx="319976" cy="319976"/>
            <a:chOff x="4860032" y="2309396"/>
            <a:chExt cx="495867" cy="495867"/>
          </a:xfrm>
        </p:grpSpPr>
        <p:sp>
          <p:nvSpPr>
            <p:cNvPr id="152" name="Pie 131"/>
            <p:cNvSpPr/>
            <p:nvPr/>
          </p:nvSpPr>
          <p:spPr>
            <a:xfrm rot="16200000">
              <a:off x="4860032" y="2309396"/>
              <a:ext cx="495867" cy="495867"/>
            </a:xfrm>
            <a:prstGeom prst="pie">
              <a:avLst>
                <a:gd name="adj1" fmla="val 10800000"/>
                <a:gd name="adj2" fmla="val 16200000"/>
              </a:avLst>
            </a:prstGeom>
            <a:solidFill>
              <a:srgbClr val="92D050"/>
            </a:solidFill>
            <a:ln w="12700"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  <a:latin typeface="Calibri" charset="0"/>
                <a:cs typeface="Calibri" charset="0"/>
              </a:endParaRPr>
            </a:p>
          </p:txBody>
        </p:sp>
        <p:grpSp>
          <p:nvGrpSpPr>
            <p:cNvPr id="153" name="Group 128"/>
            <p:cNvGrpSpPr/>
            <p:nvPr/>
          </p:nvGrpSpPr>
          <p:grpSpPr>
            <a:xfrm>
              <a:off x="4866164" y="2317717"/>
              <a:ext cx="483601" cy="483601"/>
              <a:chOff x="4840701" y="5526457"/>
              <a:chExt cx="216024" cy="216024"/>
            </a:xfrm>
          </p:grpSpPr>
          <p:sp>
            <p:nvSpPr>
              <p:cNvPr id="154" name="Pie 129"/>
              <p:cNvSpPr/>
              <p:nvPr/>
            </p:nvSpPr>
            <p:spPr>
              <a:xfrm>
                <a:off x="4840701" y="5526457"/>
                <a:ext cx="216024" cy="216024"/>
              </a:xfrm>
              <a:prstGeom prst="pie">
                <a:avLst>
                  <a:gd name="adj1" fmla="val 10800000"/>
                  <a:gd name="adj2" fmla="val 16200000"/>
                </a:avLst>
              </a:prstGeom>
              <a:solidFill>
                <a:srgbClr val="92D050"/>
              </a:solidFill>
              <a:ln w="12700">
                <a:solidFill>
                  <a:srgbClr val="92D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>
                  <a:solidFill>
                    <a:schemeClr val="tx1"/>
                  </a:solidFill>
                  <a:latin typeface="Calibri" charset="0"/>
                  <a:cs typeface="Calibri" charset="0"/>
                </a:endParaRPr>
              </a:p>
            </p:txBody>
          </p:sp>
          <p:sp>
            <p:nvSpPr>
              <p:cNvPr id="155" name="Oval 130"/>
              <p:cNvSpPr/>
              <p:nvPr/>
            </p:nvSpPr>
            <p:spPr>
              <a:xfrm>
                <a:off x="4840701" y="5526457"/>
                <a:ext cx="216024" cy="216024"/>
              </a:xfrm>
              <a:prstGeom prst="ellipse">
                <a:avLst/>
              </a:prstGeom>
              <a:noFill/>
              <a:ln w="2540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>
                  <a:latin typeface="Calibri" charset="0"/>
                  <a:cs typeface="Calibri" charset="0"/>
                </a:endParaRPr>
              </a:p>
            </p:txBody>
          </p:sp>
        </p:grpSp>
      </p:grpSp>
      <p:grpSp>
        <p:nvGrpSpPr>
          <p:cNvPr id="156" name="Gruppieren 155"/>
          <p:cNvGrpSpPr/>
          <p:nvPr/>
        </p:nvGrpSpPr>
        <p:grpSpPr>
          <a:xfrm>
            <a:off x="7289548" y="3288578"/>
            <a:ext cx="319976" cy="319976"/>
            <a:chOff x="4860032" y="2309396"/>
            <a:chExt cx="495867" cy="495867"/>
          </a:xfrm>
        </p:grpSpPr>
        <p:sp>
          <p:nvSpPr>
            <p:cNvPr id="157" name="Pie 131"/>
            <p:cNvSpPr/>
            <p:nvPr/>
          </p:nvSpPr>
          <p:spPr>
            <a:xfrm rot="16200000">
              <a:off x="4860032" y="2309396"/>
              <a:ext cx="495867" cy="495867"/>
            </a:xfrm>
            <a:prstGeom prst="pie">
              <a:avLst>
                <a:gd name="adj1" fmla="val 10800000"/>
                <a:gd name="adj2" fmla="val 16200000"/>
              </a:avLst>
            </a:prstGeom>
            <a:solidFill>
              <a:srgbClr val="92D050"/>
            </a:solidFill>
            <a:ln w="12700"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  <a:latin typeface="Calibri" charset="0"/>
                <a:cs typeface="Calibri" charset="0"/>
              </a:endParaRPr>
            </a:p>
          </p:txBody>
        </p:sp>
        <p:grpSp>
          <p:nvGrpSpPr>
            <p:cNvPr id="158" name="Group 128"/>
            <p:cNvGrpSpPr/>
            <p:nvPr/>
          </p:nvGrpSpPr>
          <p:grpSpPr>
            <a:xfrm>
              <a:off x="4866164" y="2317717"/>
              <a:ext cx="483601" cy="483601"/>
              <a:chOff x="4840701" y="5526457"/>
              <a:chExt cx="216024" cy="216024"/>
            </a:xfrm>
          </p:grpSpPr>
          <p:sp>
            <p:nvSpPr>
              <p:cNvPr id="159" name="Pie 129"/>
              <p:cNvSpPr/>
              <p:nvPr/>
            </p:nvSpPr>
            <p:spPr>
              <a:xfrm>
                <a:off x="4840701" y="5526457"/>
                <a:ext cx="216024" cy="216024"/>
              </a:xfrm>
              <a:prstGeom prst="pie">
                <a:avLst>
                  <a:gd name="adj1" fmla="val 10800000"/>
                  <a:gd name="adj2" fmla="val 16200000"/>
                </a:avLst>
              </a:prstGeom>
              <a:solidFill>
                <a:srgbClr val="92D050"/>
              </a:solidFill>
              <a:ln w="12700">
                <a:solidFill>
                  <a:srgbClr val="92D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>
                  <a:solidFill>
                    <a:schemeClr val="tx1"/>
                  </a:solidFill>
                  <a:latin typeface="Calibri" charset="0"/>
                  <a:cs typeface="Calibri" charset="0"/>
                </a:endParaRPr>
              </a:p>
            </p:txBody>
          </p:sp>
          <p:sp>
            <p:nvSpPr>
              <p:cNvPr id="160" name="Oval 130"/>
              <p:cNvSpPr/>
              <p:nvPr/>
            </p:nvSpPr>
            <p:spPr>
              <a:xfrm>
                <a:off x="4840701" y="5526457"/>
                <a:ext cx="216024" cy="216024"/>
              </a:xfrm>
              <a:prstGeom prst="ellipse">
                <a:avLst/>
              </a:prstGeom>
              <a:noFill/>
              <a:ln w="2540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>
                  <a:latin typeface="Calibri" charset="0"/>
                  <a:cs typeface="Calibri" charset="0"/>
                </a:endParaRPr>
              </a:p>
            </p:txBody>
          </p:sp>
        </p:grpSp>
      </p:grpSp>
      <p:grpSp>
        <p:nvGrpSpPr>
          <p:cNvPr id="161" name="Group 128"/>
          <p:cNvGrpSpPr/>
          <p:nvPr/>
        </p:nvGrpSpPr>
        <p:grpSpPr>
          <a:xfrm>
            <a:off x="7286678" y="4052281"/>
            <a:ext cx="302855" cy="302855"/>
            <a:chOff x="4840701" y="5526457"/>
            <a:chExt cx="216024" cy="216024"/>
          </a:xfrm>
        </p:grpSpPr>
        <p:sp>
          <p:nvSpPr>
            <p:cNvPr id="162" name="Pie 129"/>
            <p:cNvSpPr/>
            <p:nvPr/>
          </p:nvSpPr>
          <p:spPr>
            <a:xfrm>
              <a:off x="4840701" y="5526457"/>
              <a:ext cx="216024" cy="216024"/>
            </a:xfrm>
            <a:prstGeom prst="pie">
              <a:avLst>
                <a:gd name="adj1" fmla="val 10800000"/>
                <a:gd name="adj2" fmla="val 16200000"/>
              </a:avLst>
            </a:prstGeom>
            <a:solidFill>
              <a:srgbClr val="92D050"/>
            </a:solidFill>
            <a:ln w="12700"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  <a:latin typeface="Calibri" charset="0"/>
                <a:cs typeface="Calibri" charset="0"/>
              </a:endParaRPr>
            </a:p>
          </p:txBody>
        </p:sp>
        <p:sp>
          <p:nvSpPr>
            <p:cNvPr id="163" name="Oval 130"/>
            <p:cNvSpPr/>
            <p:nvPr/>
          </p:nvSpPr>
          <p:spPr>
            <a:xfrm>
              <a:off x="4840701" y="5526457"/>
              <a:ext cx="216024" cy="216024"/>
            </a:xfrm>
            <a:prstGeom prst="ellipse">
              <a:avLst/>
            </a:prstGeom>
            <a:noFill/>
            <a:ln w="254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latin typeface="Calibri" charset="0"/>
                <a:cs typeface="Calibri" charset="0"/>
              </a:endParaRPr>
            </a:p>
          </p:txBody>
        </p:sp>
      </p:grpSp>
      <p:grpSp>
        <p:nvGrpSpPr>
          <p:cNvPr id="164" name="Group 128"/>
          <p:cNvGrpSpPr/>
          <p:nvPr/>
        </p:nvGrpSpPr>
        <p:grpSpPr>
          <a:xfrm>
            <a:off x="6353787" y="4073805"/>
            <a:ext cx="302855" cy="302855"/>
            <a:chOff x="4840701" y="5526457"/>
            <a:chExt cx="216024" cy="216024"/>
          </a:xfrm>
        </p:grpSpPr>
        <p:sp>
          <p:nvSpPr>
            <p:cNvPr id="165" name="Pie 129"/>
            <p:cNvSpPr/>
            <p:nvPr/>
          </p:nvSpPr>
          <p:spPr>
            <a:xfrm>
              <a:off x="4840701" y="5526457"/>
              <a:ext cx="216024" cy="216024"/>
            </a:xfrm>
            <a:prstGeom prst="pie">
              <a:avLst>
                <a:gd name="adj1" fmla="val 10800000"/>
                <a:gd name="adj2" fmla="val 16200000"/>
              </a:avLst>
            </a:prstGeom>
            <a:solidFill>
              <a:srgbClr val="92D050"/>
            </a:solidFill>
            <a:ln w="12700"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  <a:latin typeface="Calibri" charset="0"/>
                <a:cs typeface="Calibri" charset="0"/>
              </a:endParaRPr>
            </a:p>
          </p:txBody>
        </p:sp>
        <p:sp>
          <p:nvSpPr>
            <p:cNvPr id="166" name="Oval 130"/>
            <p:cNvSpPr/>
            <p:nvPr/>
          </p:nvSpPr>
          <p:spPr>
            <a:xfrm>
              <a:off x="4840701" y="5526457"/>
              <a:ext cx="216024" cy="216024"/>
            </a:xfrm>
            <a:prstGeom prst="ellipse">
              <a:avLst/>
            </a:prstGeom>
            <a:noFill/>
            <a:ln w="254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latin typeface="Calibri" charset="0"/>
                <a:cs typeface="Calibri" charset="0"/>
              </a:endParaRPr>
            </a:p>
          </p:txBody>
        </p:sp>
      </p:grpSp>
      <p:grpSp>
        <p:nvGrpSpPr>
          <p:cNvPr id="167" name="Group 66"/>
          <p:cNvGrpSpPr/>
          <p:nvPr/>
        </p:nvGrpSpPr>
        <p:grpSpPr>
          <a:xfrm>
            <a:off x="6313525" y="2601317"/>
            <a:ext cx="316019" cy="318794"/>
            <a:chOff x="3858776" y="2819028"/>
            <a:chExt cx="216024" cy="216024"/>
          </a:xfrm>
        </p:grpSpPr>
        <p:sp>
          <p:nvSpPr>
            <p:cNvPr id="168" name="Pie 67"/>
            <p:cNvSpPr/>
            <p:nvPr/>
          </p:nvSpPr>
          <p:spPr>
            <a:xfrm>
              <a:off x="3858776" y="2819028"/>
              <a:ext cx="216024" cy="216024"/>
            </a:xfrm>
            <a:prstGeom prst="pie">
              <a:avLst/>
            </a:prstGeom>
            <a:solidFill>
              <a:srgbClr val="92D050"/>
            </a:solidFill>
            <a:ln w="12700"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00" dirty="0">
                <a:solidFill>
                  <a:schemeClr val="tx1"/>
                </a:solidFill>
                <a:latin typeface="+mj-lt"/>
                <a:cs typeface="Calibri" charset="0"/>
              </a:endParaRPr>
            </a:p>
          </p:txBody>
        </p:sp>
        <p:sp>
          <p:nvSpPr>
            <p:cNvPr id="169" name="Oval 68"/>
            <p:cNvSpPr/>
            <p:nvPr/>
          </p:nvSpPr>
          <p:spPr>
            <a:xfrm>
              <a:off x="3858776" y="2819028"/>
              <a:ext cx="216024" cy="216024"/>
            </a:xfrm>
            <a:prstGeom prst="ellipse">
              <a:avLst/>
            </a:prstGeom>
            <a:noFill/>
            <a:ln w="254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00" dirty="0">
                <a:latin typeface="+mj-lt"/>
                <a:cs typeface="Calibri" charset="0"/>
              </a:endParaRPr>
            </a:p>
          </p:txBody>
        </p:sp>
      </p:grpSp>
      <p:sp>
        <p:nvSpPr>
          <p:cNvPr id="170" name="Rechteck 169"/>
          <p:cNvSpPr/>
          <p:nvPr/>
        </p:nvSpPr>
        <p:spPr>
          <a:xfrm>
            <a:off x="683567" y="1341317"/>
            <a:ext cx="1296145" cy="923738"/>
          </a:xfrm>
          <a:prstGeom prst="rect">
            <a:avLst/>
          </a:prstGeom>
          <a:solidFill>
            <a:schemeClr val="accent3">
              <a:lumMod val="75000"/>
              <a:alpha val="2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350" dirty="0" smtClean="0">
                <a:solidFill>
                  <a:schemeClr val="tx1"/>
                </a:solidFill>
                <a:latin typeface="Calibri" charset="0"/>
              </a:rPr>
              <a:t>Emissions reductions through</a:t>
            </a:r>
            <a:endParaRPr lang="en-GB" sz="1350" dirty="0">
              <a:solidFill>
                <a:schemeClr val="tx1"/>
              </a:solidFill>
              <a:latin typeface="Calibri" charset="0"/>
            </a:endParaRPr>
          </a:p>
        </p:txBody>
      </p:sp>
      <p:sp>
        <p:nvSpPr>
          <p:cNvPr id="171" name="Rechteck 170"/>
          <p:cNvSpPr/>
          <p:nvPr/>
        </p:nvSpPr>
        <p:spPr>
          <a:xfrm>
            <a:off x="683568" y="2446458"/>
            <a:ext cx="1296144" cy="671545"/>
          </a:xfrm>
          <a:prstGeom prst="rect">
            <a:avLst/>
          </a:prstGeom>
          <a:solidFill>
            <a:schemeClr val="accent3">
              <a:lumMod val="75000"/>
              <a:alpha val="2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350" dirty="0" smtClean="0">
                <a:solidFill>
                  <a:schemeClr val="tx1"/>
                </a:solidFill>
                <a:latin typeface="Calibri" charset="0"/>
              </a:rPr>
              <a:t>Fuel shifting and production efficiency</a:t>
            </a:r>
          </a:p>
        </p:txBody>
      </p:sp>
      <p:sp>
        <p:nvSpPr>
          <p:cNvPr id="172" name="Rechteck 171"/>
          <p:cNvSpPr/>
          <p:nvPr/>
        </p:nvSpPr>
        <p:spPr>
          <a:xfrm>
            <a:off x="683567" y="3183157"/>
            <a:ext cx="1296145" cy="667365"/>
          </a:xfrm>
          <a:prstGeom prst="rect">
            <a:avLst/>
          </a:prstGeom>
          <a:solidFill>
            <a:schemeClr val="accent3">
              <a:lumMod val="75000"/>
              <a:alpha val="2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350" dirty="0" smtClean="0">
                <a:solidFill>
                  <a:schemeClr val="tx1"/>
                </a:solidFill>
                <a:latin typeface="Calibri" charset="0"/>
              </a:rPr>
              <a:t>Carbon focused process innovation</a:t>
            </a:r>
            <a:endParaRPr lang="en-GB" sz="1350" dirty="0">
              <a:solidFill>
                <a:schemeClr val="tx1"/>
              </a:solidFill>
              <a:latin typeface="Calibri" charset="0"/>
            </a:endParaRPr>
          </a:p>
        </p:txBody>
      </p:sp>
      <p:sp>
        <p:nvSpPr>
          <p:cNvPr id="174" name="Rechteck 173"/>
          <p:cNvSpPr/>
          <p:nvPr/>
        </p:nvSpPr>
        <p:spPr>
          <a:xfrm rot="16200000">
            <a:off x="14681" y="1650162"/>
            <a:ext cx="917635" cy="299941"/>
          </a:xfrm>
          <a:prstGeom prst="rect">
            <a:avLst/>
          </a:prstGeom>
          <a:solidFill>
            <a:schemeClr val="accent3">
              <a:lumMod val="75000"/>
              <a:alpha val="2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50" dirty="0" smtClean="0">
                <a:solidFill>
                  <a:schemeClr val="tx1"/>
                </a:solidFill>
                <a:latin typeface="Calibri" charset="0"/>
              </a:rPr>
              <a:t>Group</a:t>
            </a:r>
            <a:endParaRPr lang="en-GB" sz="1350" dirty="0">
              <a:solidFill>
                <a:schemeClr val="tx1"/>
              </a:solidFill>
              <a:latin typeface="Calibri" charset="0"/>
            </a:endParaRPr>
          </a:p>
        </p:txBody>
      </p:sp>
      <p:sp>
        <p:nvSpPr>
          <p:cNvPr id="175" name="Rechteck 174"/>
          <p:cNvSpPr/>
          <p:nvPr/>
        </p:nvSpPr>
        <p:spPr>
          <a:xfrm>
            <a:off x="332634" y="2445120"/>
            <a:ext cx="287382" cy="671544"/>
          </a:xfrm>
          <a:prstGeom prst="rect">
            <a:avLst/>
          </a:prstGeom>
          <a:solidFill>
            <a:schemeClr val="accent3">
              <a:lumMod val="75000"/>
              <a:alpha val="2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50" dirty="0" smtClean="0">
                <a:solidFill>
                  <a:schemeClr val="tx1"/>
                </a:solidFill>
                <a:latin typeface="Calibri" charset="0"/>
              </a:rPr>
              <a:t>1</a:t>
            </a:r>
            <a:endParaRPr lang="en-GB" sz="1350" dirty="0">
              <a:solidFill>
                <a:schemeClr val="tx1"/>
              </a:solidFill>
              <a:latin typeface="Calibri" charset="0"/>
            </a:endParaRPr>
          </a:p>
        </p:txBody>
      </p:sp>
      <p:sp>
        <p:nvSpPr>
          <p:cNvPr id="176" name="Rechteck 175"/>
          <p:cNvSpPr/>
          <p:nvPr/>
        </p:nvSpPr>
        <p:spPr>
          <a:xfrm>
            <a:off x="329807" y="3181067"/>
            <a:ext cx="287382" cy="671544"/>
          </a:xfrm>
          <a:prstGeom prst="rect">
            <a:avLst/>
          </a:prstGeom>
          <a:solidFill>
            <a:schemeClr val="accent3">
              <a:lumMod val="75000"/>
              <a:alpha val="2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50" dirty="0" smtClean="0">
                <a:solidFill>
                  <a:schemeClr val="tx1"/>
                </a:solidFill>
                <a:latin typeface="Calibri" charset="0"/>
              </a:rPr>
              <a:t>2</a:t>
            </a:r>
            <a:endParaRPr lang="en-GB" sz="1350" dirty="0">
              <a:solidFill>
                <a:schemeClr val="tx1"/>
              </a:solidFill>
              <a:latin typeface="Calibri" charset="0"/>
            </a:endParaRPr>
          </a:p>
        </p:txBody>
      </p:sp>
      <p:sp>
        <p:nvSpPr>
          <p:cNvPr id="178" name="Rechteck 177"/>
          <p:cNvSpPr/>
          <p:nvPr/>
        </p:nvSpPr>
        <p:spPr>
          <a:xfrm>
            <a:off x="2066921" y="1336824"/>
            <a:ext cx="2025735" cy="922128"/>
          </a:xfrm>
          <a:prstGeom prst="rect">
            <a:avLst/>
          </a:prstGeom>
          <a:solidFill>
            <a:schemeClr val="accent2">
              <a:lumMod val="75000"/>
              <a:alpha val="2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50" dirty="0" smtClean="0">
                <a:solidFill>
                  <a:schemeClr val="tx1"/>
                </a:solidFill>
                <a:latin typeface="Calibri" charset="0"/>
              </a:rPr>
              <a:t>Role of carbon pricing </a:t>
            </a:r>
            <a:endParaRPr lang="en-GB" sz="1350" dirty="0">
              <a:solidFill>
                <a:schemeClr val="tx1"/>
              </a:solidFill>
              <a:latin typeface="Calibri" charset="0"/>
            </a:endParaRPr>
          </a:p>
        </p:txBody>
      </p:sp>
      <p:sp>
        <p:nvSpPr>
          <p:cNvPr id="179" name="Rechteck 178"/>
          <p:cNvSpPr/>
          <p:nvPr/>
        </p:nvSpPr>
        <p:spPr>
          <a:xfrm>
            <a:off x="2066921" y="2438195"/>
            <a:ext cx="2016064" cy="671546"/>
          </a:xfrm>
          <a:prstGeom prst="rect">
            <a:avLst/>
          </a:prstGeom>
          <a:solidFill>
            <a:schemeClr val="accent2">
              <a:lumMod val="75000"/>
              <a:alpha val="2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50" dirty="0" smtClean="0">
                <a:solidFill>
                  <a:schemeClr val="tx1"/>
                </a:solidFill>
                <a:latin typeface="Calibri" charset="0"/>
              </a:rPr>
              <a:t>Incentives for improving carbon efficiency of materials production</a:t>
            </a:r>
            <a:endParaRPr lang="en-GB" sz="1350" dirty="0">
              <a:solidFill>
                <a:schemeClr val="tx1"/>
              </a:solidFill>
              <a:latin typeface="Calibri" charset="0"/>
            </a:endParaRPr>
          </a:p>
        </p:txBody>
      </p:sp>
      <p:sp>
        <p:nvSpPr>
          <p:cNvPr id="180" name="Rechteck 179"/>
          <p:cNvSpPr/>
          <p:nvPr/>
        </p:nvSpPr>
        <p:spPr>
          <a:xfrm>
            <a:off x="2064695" y="3169343"/>
            <a:ext cx="2018290" cy="665436"/>
          </a:xfrm>
          <a:prstGeom prst="rect">
            <a:avLst/>
          </a:prstGeom>
          <a:solidFill>
            <a:schemeClr val="accent2">
              <a:lumMod val="75000"/>
              <a:alpha val="2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50" dirty="0" smtClean="0">
                <a:solidFill>
                  <a:schemeClr val="tx1"/>
                </a:solidFill>
                <a:latin typeface="Calibri" charset="0"/>
              </a:rPr>
              <a:t>Consistent mechanism including clarity on costs allocation</a:t>
            </a:r>
            <a:endParaRPr lang="en-GB" sz="1350" dirty="0">
              <a:solidFill>
                <a:schemeClr val="tx1"/>
              </a:solidFill>
              <a:latin typeface="Calibri" charset="0"/>
            </a:endParaRPr>
          </a:p>
        </p:txBody>
      </p:sp>
      <p:sp>
        <p:nvSpPr>
          <p:cNvPr id="186" name="Rechteck 185"/>
          <p:cNvSpPr/>
          <p:nvPr/>
        </p:nvSpPr>
        <p:spPr>
          <a:xfrm>
            <a:off x="683567" y="3910483"/>
            <a:ext cx="1296145" cy="664029"/>
          </a:xfrm>
          <a:prstGeom prst="rect">
            <a:avLst/>
          </a:prstGeom>
          <a:solidFill>
            <a:schemeClr val="accent3">
              <a:lumMod val="75000"/>
              <a:alpha val="2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350" dirty="0" smtClean="0">
                <a:solidFill>
                  <a:schemeClr val="tx1"/>
                </a:solidFill>
                <a:latin typeface="Calibri" charset="0"/>
              </a:rPr>
              <a:t>Material efficiency and substitution</a:t>
            </a:r>
            <a:endParaRPr lang="en-GB" sz="1350" dirty="0">
              <a:solidFill>
                <a:schemeClr val="tx1"/>
              </a:solidFill>
              <a:latin typeface="Calibri" charset="0"/>
            </a:endParaRPr>
          </a:p>
        </p:txBody>
      </p:sp>
      <p:sp>
        <p:nvSpPr>
          <p:cNvPr id="187" name="Rechteck 186"/>
          <p:cNvSpPr/>
          <p:nvPr/>
        </p:nvSpPr>
        <p:spPr>
          <a:xfrm>
            <a:off x="2073327" y="3911196"/>
            <a:ext cx="2025735" cy="663316"/>
          </a:xfrm>
          <a:prstGeom prst="rect">
            <a:avLst/>
          </a:prstGeom>
          <a:solidFill>
            <a:schemeClr val="accent2">
              <a:lumMod val="75000"/>
              <a:alpha val="2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50" dirty="0" smtClean="0">
                <a:solidFill>
                  <a:schemeClr val="tx1"/>
                </a:solidFill>
                <a:latin typeface="Calibri" charset="0"/>
              </a:rPr>
              <a:t>Makes efficient material use / low carbon material competitive</a:t>
            </a:r>
            <a:endParaRPr lang="en-GB" sz="1350" dirty="0">
              <a:solidFill>
                <a:schemeClr val="tx1"/>
              </a:solidFill>
              <a:latin typeface="Calibri" charset="0"/>
            </a:endParaRPr>
          </a:p>
        </p:txBody>
      </p:sp>
      <p:sp>
        <p:nvSpPr>
          <p:cNvPr id="188" name="Rechteck 187"/>
          <p:cNvSpPr/>
          <p:nvPr/>
        </p:nvSpPr>
        <p:spPr>
          <a:xfrm>
            <a:off x="329807" y="3915907"/>
            <a:ext cx="287382" cy="658605"/>
          </a:xfrm>
          <a:prstGeom prst="rect">
            <a:avLst/>
          </a:prstGeom>
          <a:solidFill>
            <a:schemeClr val="accent3">
              <a:lumMod val="75000"/>
              <a:alpha val="2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50" dirty="0">
                <a:solidFill>
                  <a:schemeClr val="tx1"/>
                </a:solidFill>
                <a:latin typeface="Calibri" charset="0"/>
              </a:rPr>
              <a:t>3</a:t>
            </a:r>
          </a:p>
        </p:txBody>
      </p:sp>
      <p:cxnSp>
        <p:nvCxnSpPr>
          <p:cNvPr id="127" name="Gerade Verbindung 20"/>
          <p:cNvCxnSpPr/>
          <p:nvPr/>
        </p:nvCxnSpPr>
        <p:spPr>
          <a:xfrm>
            <a:off x="340726" y="2340992"/>
            <a:ext cx="8494492" cy="0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pSp>
        <p:nvGrpSpPr>
          <p:cNvPr id="76" name="Gruppieren 75"/>
          <p:cNvGrpSpPr/>
          <p:nvPr/>
        </p:nvGrpSpPr>
        <p:grpSpPr>
          <a:xfrm>
            <a:off x="5364088" y="4061137"/>
            <a:ext cx="319976" cy="319976"/>
            <a:chOff x="4860032" y="2309396"/>
            <a:chExt cx="495867" cy="495867"/>
          </a:xfrm>
        </p:grpSpPr>
        <p:sp>
          <p:nvSpPr>
            <p:cNvPr id="77" name="Pie 131"/>
            <p:cNvSpPr/>
            <p:nvPr/>
          </p:nvSpPr>
          <p:spPr>
            <a:xfrm rot="16200000">
              <a:off x="4860032" y="2309396"/>
              <a:ext cx="495867" cy="495867"/>
            </a:xfrm>
            <a:prstGeom prst="pie">
              <a:avLst>
                <a:gd name="adj1" fmla="val 10800000"/>
                <a:gd name="adj2" fmla="val 16200000"/>
              </a:avLst>
            </a:prstGeom>
            <a:solidFill>
              <a:srgbClr val="92D050"/>
            </a:solidFill>
            <a:ln w="12700"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  <a:latin typeface="Calibri" charset="0"/>
                <a:cs typeface="Calibri" charset="0"/>
              </a:endParaRPr>
            </a:p>
          </p:txBody>
        </p:sp>
        <p:grpSp>
          <p:nvGrpSpPr>
            <p:cNvPr id="78" name="Group 128"/>
            <p:cNvGrpSpPr/>
            <p:nvPr/>
          </p:nvGrpSpPr>
          <p:grpSpPr>
            <a:xfrm>
              <a:off x="4866164" y="2317717"/>
              <a:ext cx="483601" cy="483601"/>
              <a:chOff x="4840701" y="5526457"/>
              <a:chExt cx="216024" cy="216024"/>
            </a:xfrm>
          </p:grpSpPr>
          <p:sp>
            <p:nvSpPr>
              <p:cNvPr id="79" name="Pie 129"/>
              <p:cNvSpPr/>
              <p:nvPr/>
            </p:nvSpPr>
            <p:spPr>
              <a:xfrm>
                <a:off x="4840701" y="5526457"/>
                <a:ext cx="216024" cy="216024"/>
              </a:xfrm>
              <a:prstGeom prst="pie">
                <a:avLst>
                  <a:gd name="adj1" fmla="val 10800000"/>
                  <a:gd name="adj2" fmla="val 16200000"/>
                </a:avLst>
              </a:prstGeom>
              <a:solidFill>
                <a:srgbClr val="92D050"/>
              </a:solidFill>
              <a:ln w="12700">
                <a:solidFill>
                  <a:srgbClr val="92D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>
                  <a:solidFill>
                    <a:schemeClr val="tx1"/>
                  </a:solidFill>
                  <a:latin typeface="Calibri" charset="0"/>
                  <a:cs typeface="Calibri" charset="0"/>
                </a:endParaRPr>
              </a:p>
            </p:txBody>
          </p:sp>
          <p:sp>
            <p:nvSpPr>
              <p:cNvPr id="80" name="Oval 130"/>
              <p:cNvSpPr/>
              <p:nvPr/>
            </p:nvSpPr>
            <p:spPr>
              <a:xfrm>
                <a:off x="4840701" y="5526457"/>
                <a:ext cx="216024" cy="216024"/>
              </a:xfrm>
              <a:prstGeom prst="ellipse">
                <a:avLst/>
              </a:prstGeom>
              <a:noFill/>
              <a:ln w="2540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>
                  <a:latin typeface="Calibri" charset="0"/>
                  <a:cs typeface="Calibri" charset="0"/>
                </a:endParaRPr>
              </a:p>
            </p:txBody>
          </p:sp>
        </p:grpSp>
      </p:grpSp>
      <p:sp>
        <p:nvSpPr>
          <p:cNvPr id="93" name="Rechteck 92"/>
          <p:cNvSpPr/>
          <p:nvPr/>
        </p:nvSpPr>
        <p:spPr>
          <a:xfrm>
            <a:off x="7947474" y="1316362"/>
            <a:ext cx="876614" cy="92843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150" dirty="0" smtClean="0">
                <a:solidFill>
                  <a:schemeClr val="tx1"/>
                </a:solidFill>
                <a:latin typeface="Calibri" charset="0"/>
              </a:rPr>
              <a:t>Recent production and benchmark</a:t>
            </a:r>
            <a:endParaRPr lang="en-GB" sz="1150" dirty="0">
              <a:solidFill>
                <a:schemeClr val="tx1"/>
              </a:solidFill>
              <a:latin typeface="Calibri" charset="0"/>
            </a:endParaRPr>
          </a:p>
        </p:txBody>
      </p:sp>
      <p:sp>
        <p:nvSpPr>
          <p:cNvPr id="108" name="Rechteck 107"/>
          <p:cNvSpPr/>
          <p:nvPr/>
        </p:nvSpPr>
        <p:spPr>
          <a:xfrm>
            <a:off x="7956376" y="1313816"/>
            <a:ext cx="876614" cy="92843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150" b="1" dirty="0" smtClean="0">
                <a:solidFill>
                  <a:schemeClr val="tx1"/>
                </a:solidFill>
                <a:latin typeface="Calibri" charset="0"/>
              </a:rPr>
              <a:t>Recent production and benchmark + IoC</a:t>
            </a:r>
            <a:endParaRPr lang="en-GB" sz="1150" b="1" dirty="0">
              <a:solidFill>
                <a:schemeClr val="tx1"/>
              </a:solidFill>
              <a:latin typeface="Calibri" charset="0"/>
            </a:endParaRPr>
          </a:p>
        </p:txBody>
      </p:sp>
      <p:sp>
        <p:nvSpPr>
          <p:cNvPr id="112" name="TextBox 2"/>
          <p:cNvSpPr txBox="1"/>
          <p:nvPr/>
        </p:nvSpPr>
        <p:spPr>
          <a:xfrm>
            <a:off x="811250" y="5055756"/>
            <a:ext cx="847521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chemeClr val="accent1"/>
              </a:buClr>
              <a:buFont typeface="Wingdings" panose="05000000000000000000" pitchFamily="2" charset="2"/>
              <a:buChar char="è"/>
            </a:pPr>
            <a:r>
              <a:rPr lang="en-US" sz="1600" dirty="0" smtClean="0">
                <a:latin typeface="Calibri" charset="0"/>
                <a:ea typeface="Calibri" charset="0"/>
                <a:cs typeface="Calibri" charset="0"/>
                <a:sym typeface="Wingdings" panose="05000000000000000000" pitchFamily="2" charset="2"/>
              </a:rPr>
              <a:t>Free allocation based on recent production and benchmark eliminates price pass through.</a:t>
            </a:r>
          </a:p>
          <a:p>
            <a:pPr marL="285750" indent="-285750">
              <a:buClr>
                <a:schemeClr val="accent1"/>
              </a:buClr>
              <a:buFont typeface="Wingdings" panose="05000000000000000000" pitchFamily="2" charset="2"/>
              <a:buChar char="è"/>
            </a:pPr>
            <a:r>
              <a:rPr lang="en-US" sz="1600" dirty="0" smtClean="0">
                <a:latin typeface="Calibri" charset="0"/>
                <a:ea typeface="Calibri" charset="0"/>
                <a:cs typeface="Calibri" charset="0"/>
                <a:sym typeface="Wingdings" panose="05000000000000000000" pitchFamily="2" charset="2"/>
              </a:rPr>
              <a:t>Can be corrected with a consumption charge on carbon intensive materials at benchmark rate.</a:t>
            </a:r>
          </a:p>
          <a:p>
            <a:pPr marL="285750" indent="-285750">
              <a:buClr>
                <a:schemeClr val="accent1"/>
              </a:buClr>
              <a:buFont typeface="Wingdings" panose="05000000000000000000" pitchFamily="2" charset="2"/>
              <a:buChar char="è"/>
            </a:pPr>
            <a:r>
              <a:rPr lang="en-US" sz="1600" dirty="0" smtClean="0">
                <a:latin typeface="Calibri" charset="0"/>
                <a:ea typeface="Calibri" charset="0"/>
                <a:cs typeface="Calibri" charset="0"/>
                <a:sym typeface="Wingdings" panose="05000000000000000000" pitchFamily="2" charset="2"/>
              </a:rPr>
              <a:t>Thus, full incentives for mitigation opportunities in Group 2 and 3 are restored</a:t>
            </a:r>
            <a:r>
              <a:rPr lang="de-DE" sz="1600" dirty="0" smtClean="0">
                <a:latin typeface="Calibri" charset="0"/>
                <a:ea typeface="Calibri" charset="0"/>
                <a:cs typeface="Calibri" charset="0"/>
                <a:sym typeface="Wingdings" panose="05000000000000000000" pitchFamily="2" charset="2"/>
              </a:rPr>
              <a:t>. </a:t>
            </a:r>
            <a:endParaRPr lang="en-US" sz="1600" dirty="0">
              <a:latin typeface="Calibri" charset="0"/>
              <a:ea typeface="Calibri" charset="0"/>
              <a:cs typeface="Calibri" charset="0"/>
              <a:sym typeface="Wingdings" panose="05000000000000000000" pitchFamily="2" charset="2"/>
            </a:endParaRPr>
          </a:p>
        </p:txBody>
      </p:sp>
      <p:sp>
        <p:nvSpPr>
          <p:cNvPr id="86" name="Oval 38"/>
          <p:cNvSpPr/>
          <p:nvPr/>
        </p:nvSpPr>
        <p:spPr>
          <a:xfrm>
            <a:off x="8263385" y="2600683"/>
            <a:ext cx="312663" cy="312663"/>
          </a:xfrm>
          <a:prstGeom prst="ellipse">
            <a:avLst/>
          </a:prstGeom>
          <a:solidFill>
            <a:srgbClr val="92D050"/>
          </a:solidFill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atin typeface="+mj-lt"/>
              <a:cs typeface="Calibri" charset="0"/>
            </a:endParaRPr>
          </a:p>
        </p:txBody>
      </p:sp>
      <p:grpSp>
        <p:nvGrpSpPr>
          <p:cNvPr id="87" name="Gruppieren 155"/>
          <p:cNvGrpSpPr/>
          <p:nvPr/>
        </p:nvGrpSpPr>
        <p:grpSpPr>
          <a:xfrm>
            <a:off x="8284472" y="3298546"/>
            <a:ext cx="319976" cy="319976"/>
            <a:chOff x="4860032" y="2309396"/>
            <a:chExt cx="495867" cy="495867"/>
          </a:xfrm>
        </p:grpSpPr>
        <p:sp>
          <p:nvSpPr>
            <p:cNvPr id="88" name="Pie 131"/>
            <p:cNvSpPr/>
            <p:nvPr/>
          </p:nvSpPr>
          <p:spPr>
            <a:xfrm rot="16200000">
              <a:off x="4860032" y="2309396"/>
              <a:ext cx="495867" cy="495867"/>
            </a:xfrm>
            <a:prstGeom prst="pie">
              <a:avLst>
                <a:gd name="adj1" fmla="val 10800000"/>
                <a:gd name="adj2" fmla="val 16200000"/>
              </a:avLst>
            </a:prstGeom>
            <a:solidFill>
              <a:srgbClr val="92D050"/>
            </a:solidFill>
            <a:ln w="12700"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  <a:latin typeface="Calibri" charset="0"/>
                <a:cs typeface="Calibri" charset="0"/>
              </a:endParaRPr>
            </a:p>
          </p:txBody>
        </p:sp>
        <p:grpSp>
          <p:nvGrpSpPr>
            <p:cNvPr id="92" name="Group 128"/>
            <p:cNvGrpSpPr/>
            <p:nvPr/>
          </p:nvGrpSpPr>
          <p:grpSpPr>
            <a:xfrm>
              <a:off x="4866164" y="2317717"/>
              <a:ext cx="483601" cy="483601"/>
              <a:chOff x="4840701" y="5526457"/>
              <a:chExt cx="216024" cy="216024"/>
            </a:xfrm>
          </p:grpSpPr>
          <p:sp>
            <p:nvSpPr>
              <p:cNvPr id="96" name="Pie 129"/>
              <p:cNvSpPr/>
              <p:nvPr/>
            </p:nvSpPr>
            <p:spPr>
              <a:xfrm>
                <a:off x="4840701" y="5526457"/>
                <a:ext cx="216024" cy="216024"/>
              </a:xfrm>
              <a:prstGeom prst="pie">
                <a:avLst>
                  <a:gd name="adj1" fmla="val 10800000"/>
                  <a:gd name="adj2" fmla="val 16200000"/>
                </a:avLst>
              </a:prstGeom>
              <a:solidFill>
                <a:srgbClr val="92D050"/>
              </a:solidFill>
              <a:ln w="12700">
                <a:solidFill>
                  <a:srgbClr val="92D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>
                  <a:solidFill>
                    <a:schemeClr val="tx1"/>
                  </a:solidFill>
                  <a:latin typeface="Calibri" charset="0"/>
                  <a:cs typeface="Calibri" charset="0"/>
                </a:endParaRPr>
              </a:p>
            </p:txBody>
          </p:sp>
          <p:sp>
            <p:nvSpPr>
              <p:cNvPr id="97" name="Oval 130"/>
              <p:cNvSpPr/>
              <p:nvPr/>
            </p:nvSpPr>
            <p:spPr>
              <a:xfrm>
                <a:off x="4840701" y="5526457"/>
                <a:ext cx="216024" cy="216024"/>
              </a:xfrm>
              <a:prstGeom prst="ellipse">
                <a:avLst/>
              </a:prstGeom>
              <a:noFill/>
              <a:ln w="2540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>
                  <a:latin typeface="Calibri" charset="0"/>
                  <a:cs typeface="Calibri" charset="0"/>
                </a:endParaRPr>
              </a:p>
            </p:txBody>
          </p:sp>
        </p:grpSp>
      </p:grpSp>
      <p:grpSp>
        <p:nvGrpSpPr>
          <p:cNvPr id="99" name="Group 128"/>
          <p:cNvGrpSpPr/>
          <p:nvPr/>
        </p:nvGrpSpPr>
        <p:grpSpPr>
          <a:xfrm>
            <a:off x="8281602" y="4062249"/>
            <a:ext cx="302855" cy="302855"/>
            <a:chOff x="4840701" y="5526457"/>
            <a:chExt cx="216024" cy="216024"/>
          </a:xfrm>
        </p:grpSpPr>
        <p:sp>
          <p:nvSpPr>
            <p:cNvPr id="100" name="Pie 129"/>
            <p:cNvSpPr/>
            <p:nvPr/>
          </p:nvSpPr>
          <p:spPr>
            <a:xfrm>
              <a:off x="4840701" y="5526457"/>
              <a:ext cx="216024" cy="216024"/>
            </a:xfrm>
            <a:prstGeom prst="pie">
              <a:avLst>
                <a:gd name="adj1" fmla="val 10800000"/>
                <a:gd name="adj2" fmla="val 16200000"/>
              </a:avLst>
            </a:prstGeom>
            <a:solidFill>
              <a:srgbClr val="92D050"/>
            </a:solidFill>
            <a:ln w="12700"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  <a:latin typeface="Calibri" charset="0"/>
                <a:cs typeface="Calibri" charset="0"/>
              </a:endParaRPr>
            </a:p>
          </p:txBody>
        </p:sp>
        <p:sp>
          <p:nvSpPr>
            <p:cNvPr id="107" name="Oval 130"/>
            <p:cNvSpPr/>
            <p:nvPr/>
          </p:nvSpPr>
          <p:spPr>
            <a:xfrm>
              <a:off x="4840701" y="5526457"/>
              <a:ext cx="216024" cy="216024"/>
            </a:xfrm>
            <a:prstGeom prst="ellipse">
              <a:avLst/>
            </a:prstGeom>
            <a:noFill/>
            <a:ln w="254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latin typeface="Calibri" charset="0"/>
                <a:cs typeface="Calibri" charset="0"/>
              </a:endParaRPr>
            </a:p>
          </p:txBody>
        </p:sp>
      </p:grpSp>
      <p:sp>
        <p:nvSpPr>
          <p:cNvPr id="115" name="Oval 38"/>
          <p:cNvSpPr/>
          <p:nvPr/>
        </p:nvSpPr>
        <p:spPr>
          <a:xfrm>
            <a:off x="461610" y="5395383"/>
            <a:ext cx="156332" cy="156332"/>
          </a:xfrm>
          <a:prstGeom prst="ellipse">
            <a:avLst/>
          </a:prstGeom>
          <a:solidFill>
            <a:srgbClr val="006600"/>
          </a:solidFill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atin typeface="+mj-lt"/>
              <a:cs typeface="Calibri" charset="0"/>
            </a:endParaRPr>
          </a:p>
        </p:txBody>
      </p:sp>
      <p:sp>
        <p:nvSpPr>
          <p:cNvPr id="116" name="Oval 38"/>
          <p:cNvSpPr/>
          <p:nvPr/>
        </p:nvSpPr>
        <p:spPr>
          <a:xfrm>
            <a:off x="461610" y="5144332"/>
            <a:ext cx="156331" cy="156331"/>
          </a:xfrm>
          <a:prstGeom prst="ellipse">
            <a:avLst/>
          </a:prstGeom>
          <a:solidFill>
            <a:srgbClr val="92D050"/>
          </a:solidFill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atin typeface="+mj-lt"/>
              <a:cs typeface="Calibri" charset="0"/>
            </a:endParaRPr>
          </a:p>
        </p:txBody>
      </p:sp>
      <p:sp>
        <p:nvSpPr>
          <p:cNvPr id="94" name="Oval 38"/>
          <p:cNvSpPr/>
          <p:nvPr/>
        </p:nvSpPr>
        <p:spPr>
          <a:xfrm>
            <a:off x="755788" y="5649939"/>
            <a:ext cx="156332" cy="156332"/>
          </a:xfrm>
          <a:prstGeom prst="ellipse">
            <a:avLst/>
          </a:prstGeom>
          <a:solidFill>
            <a:srgbClr val="006600"/>
          </a:solidFill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atin typeface="+mj-lt"/>
              <a:cs typeface="Calibri" charset="0"/>
            </a:endParaRPr>
          </a:p>
        </p:txBody>
      </p:sp>
      <p:sp>
        <p:nvSpPr>
          <p:cNvPr id="95" name="Oval 38"/>
          <p:cNvSpPr/>
          <p:nvPr/>
        </p:nvSpPr>
        <p:spPr>
          <a:xfrm>
            <a:off x="461610" y="5646435"/>
            <a:ext cx="156331" cy="156331"/>
          </a:xfrm>
          <a:prstGeom prst="ellipse">
            <a:avLst/>
          </a:prstGeom>
          <a:solidFill>
            <a:srgbClr val="92D050"/>
          </a:solidFill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atin typeface="+mj-lt"/>
              <a:cs typeface="Calibri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96454" y="5523823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+</a:t>
            </a:r>
            <a:endParaRPr lang="en-US" dirty="0" err="1" smtClean="0"/>
          </a:p>
        </p:txBody>
      </p:sp>
    </p:spTree>
    <p:extLst>
      <p:ext uri="{BB962C8B-B14F-4D97-AF65-F5344CB8AC3E}">
        <p14:creationId xmlns:p14="http://schemas.microsoft.com/office/powerpoint/2010/main" val="2536638464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4" grpId="0" animBg="1"/>
      <p:bldP spid="113" grpId="0" animBg="1"/>
      <p:bldP spid="108" grpId="0" animBg="1"/>
      <p:bldP spid="115" grpId="0" animBg="1"/>
      <p:bldP spid="9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sz="2200" dirty="0" smtClean="0"/>
              <a:t>Motivation</a:t>
            </a:r>
          </a:p>
          <a:p>
            <a:r>
              <a:rPr lang="de-DE" dirty="0" smtClean="0"/>
              <a:t>The </a:t>
            </a:r>
            <a:r>
              <a:rPr lang="de-DE" dirty="0" err="1" smtClean="0"/>
              <a:t>role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carbon</a:t>
            </a:r>
            <a:r>
              <a:rPr lang="de-DE" dirty="0" smtClean="0"/>
              <a:t> </a:t>
            </a:r>
            <a:r>
              <a:rPr lang="de-DE" dirty="0" err="1" smtClean="0"/>
              <a:t>pricing</a:t>
            </a:r>
            <a:endParaRPr lang="en-US" dirty="0" smtClean="0"/>
          </a:p>
          <a:p>
            <a:r>
              <a:rPr lang="en-US" b="1" dirty="0" smtClean="0"/>
              <a:t>Inclusion of consumption in carbon pricing mechanism</a:t>
            </a:r>
          </a:p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Inclusion of Consumption of carbon intensive materials in emission trading systems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667667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sz="1800" dirty="0" smtClean="0"/>
              <a:t>The mechanism and its incentives: Domestic case</a:t>
            </a:r>
            <a:endParaRPr lang="en-US" sz="1800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US" dirty="0" smtClean="0"/>
              <a:t>3.</a:t>
            </a:r>
            <a:endParaRPr lang="en-US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Inclusion of Consumption of carbon intensive materials in emission trading systems</a:t>
            </a:r>
            <a:endParaRPr lang="de-DE" dirty="0"/>
          </a:p>
        </p:txBody>
      </p:sp>
      <p:sp>
        <p:nvSpPr>
          <p:cNvPr id="6" name="Textfeld 5"/>
          <p:cNvSpPr txBox="1"/>
          <p:nvPr/>
        </p:nvSpPr>
        <p:spPr>
          <a:xfrm>
            <a:off x="360000" y="5575592"/>
            <a:ext cx="8964488" cy="661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Clr>
                <a:schemeClr val="accent1"/>
              </a:buClr>
              <a:buFont typeface="Wingdings" panose="05000000000000000000" pitchFamily="2" charset="2"/>
              <a:buChar char="è"/>
            </a:pPr>
            <a:r>
              <a:rPr lang="en-US" sz="1600" dirty="0" smtClean="0">
                <a:latin typeface="Calibri" charset="0"/>
                <a:ea typeface="Calibri" charset="0"/>
                <a:cs typeface="Calibri" charset="0"/>
              </a:rPr>
              <a:t>Follows model of existing consumption charges (excises) on fuel, tobacco, alcohol</a:t>
            </a:r>
            <a:r>
              <a:rPr lang="en-US" sz="16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sz="1600" dirty="0" smtClean="0">
                <a:latin typeface="Calibri" charset="0"/>
                <a:ea typeface="Calibri" charset="0"/>
                <a:cs typeface="Calibri" charset="0"/>
              </a:rPr>
              <a:t>etc.</a:t>
            </a:r>
          </a:p>
          <a:p>
            <a:pPr marL="285750" indent="-285750">
              <a:spcAft>
                <a:spcPts val="600"/>
              </a:spcAft>
              <a:buClr>
                <a:schemeClr val="accent1"/>
              </a:buClr>
              <a:buFont typeface="Wingdings" panose="05000000000000000000" pitchFamily="2" charset="2"/>
              <a:buChar char="è"/>
            </a:pPr>
            <a:r>
              <a:rPr lang="en-US" sz="1600" dirty="0" smtClean="0">
                <a:latin typeface="Calibri" charset="0"/>
                <a:ea typeface="Calibri" charset="0"/>
                <a:cs typeface="Calibri" charset="0"/>
              </a:rPr>
              <a:t>Restores incentive for mitigation opportunities in Group 2 and </a:t>
            </a:r>
            <a:r>
              <a:rPr lang="de-DE" sz="1600" dirty="0" smtClean="0">
                <a:latin typeface="Calibri" charset="0"/>
                <a:ea typeface="Calibri" charset="0"/>
                <a:cs typeface="Calibri" charset="0"/>
              </a:rPr>
              <a:t>3.</a:t>
            </a:r>
            <a:endParaRPr lang="en-US" sz="1600" dirty="0" smtClean="0">
              <a:latin typeface="Calibri" charset="0"/>
              <a:ea typeface="Calibri" charset="0"/>
              <a:cs typeface="Calibri" charset="0"/>
            </a:endParaRPr>
          </a:p>
        </p:txBody>
      </p:sp>
      <p:graphicFrame>
        <p:nvGraphicFramePr>
          <p:cNvPr id="37" name="Tabelle 3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8567982"/>
              </p:ext>
            </p:extLst>
          </p:nvPr>
        </p:nvGraphicFramePr>
        <p:xfrm>
          <a:off x="4438673" y="958646"/>
          <a:ext cx="4551041" cy="43928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77543"/>
                <a:gridCol w="2473498"/>
              </a:tblGrid>
              <a:tr h="477716">
                <a:tc>
                  <a:txBody>
                    <a:bodyPr/>
                    <a:lstStyle/>
                    <a:p>
                      <a:pPr algn="ctr"/>
                      <a:r>
                        <a:rPr lang="en-US" sz="1350" noProof="0" dirty="0" smtClean="0">
                          <a:latin typeface="Calibri" charset="0"/>
                        </a:rPr>
                        <a:t>Process action</a:t>
                      </a:r>
                      <a:endParaRPr lang="en-US" sz="1350" noProof="0" dirty="0">
                        <a:latin typeface="Calibri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50" noProof="0" dirty="0" smtClean="0">
                          <a:latin typeface="Calibri" charset="0"/>
                        </a:rPr>
                        <a:t>How IoC</a:t>
                      </a:r>
                      <a:r>
                        <a:rPr lang="en-US" sz="1350" baseline="0" noProof="0" dirty="0" smtClean="0">
                          <a:latin typeface="Calibri" charset="0"/>
                        </a:rPr>
                        <a:t> strengthens incentives for mitigation</a:t>
                      </a:r>
                      <a:endParaRPr lang="en-US" sz="1350" noProof="0" dirty="0">
                        <a:latin typeface="Calibri" charset="0"/>
                      </a:endParaRPr>
                    </a:p>
                  </a:txBody>
                  <a:tcPr/>
                </a:tc>
              </a:tr>
              <a:tr h="1259433">
                <a:tc>
                  <a:txBody>
                    <a:bodyPr/>
                    <a:lstStyle/>
                    <a:p>
                      <a:pPr algn="ctr"/>
                      <a:r>
                        <a:rPr lang="en-US" sz="1350" dirty="0" smtClean="0">
                          <a:solidFill>
                            <a:schemeClr val="tx1"/>
                          </a:solidFill>
                          <a:latin typeface="Calibri" charset="0"/>
                        </a:rPr>
                        <a:t>Creation of liability</a:t>
                      </a:r>
                    </a:p>
                    <a:p>
                      <a:pPr algn="ctr"/>
                      <a:r>
                        <a:rPr lang="en-US" sz="1350" dirty="0" smtClean="0">
                          <a:solidFill>
                            <a:schemeClr val="tx1"/>
                          </a:solidFill>
                          <a:latin typeface="Calibri" charset="0"/>
                        </a:rPr>
                        <a:t>per ton of e.g. steel</a:t>
                      </a:r>
                    </a:p>
                    <a:p>
                      <a:pPr algn="ctr"/>
                      <a:r>
                        <a:rPr lang="en-US" sz="1350" dirty="0" smtClean="0">
                          <a:solidFill>
                            <a:schemeClr val="tx1"/>
                          </a:solidFill>
                          <a:latin typeface="Calibri" charset="0"/>
                        </a:rPr>
                        <a:t>(benchmark rate times carbon times ton of steel)</a:t>
                      </a:r>
                    </a:p>
                    <a:p>
                      <a:pPr algn="ctr"/>
                      <a:endParaRPr lang="de-DE" sz="1350" dirty="0">
                        <a:latin typeface="Calibri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50" b="1" dirty="0" smtClean="0">
                          <a:solidFill>
                            <a:schemeClr val="tx1"/>
                          </a:solidFill>
                          <a:latin typeface="Calibri" charset="0"/>
                        </a:rPr>
                        <a:t>Group 2: </a:t>
                      </a:r>
                    </a:p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50" dirty="0" smtClean="0">
                          <a:solidFill>
                            <a:schemeClr val="tx1"/>
                          </a:solidFill>
                          <a:latin typeface="Calibri" charset="0"/>
                        </a:rPr>
                        <a:t>Credible perspective for carbon capture:  extra costs allocated to consumers, not (cross-) subsidized</a:t>
                      </a:r>
                    </a:p>
                  </a:txBody>
                  <a:tcPr/>
                </a:tc>
              </a:tr>
              <a:tr h="477716">
                <a:tc>
                  <a:txBody>
                    <a:bodyPr/>
                    <a:lstStyle/>
                    <a:p>
                      <a:pPr algn="ctr"/>
                      <a:r>
                        <a:rPr lang="en-US" sz="1350" dirty="0" smtClean="0">
                          <a:solidFill>
                            <a:schemeClr val="tx1"/>
                          </a:solidFill>
                          <a:latin typeface="Calibri" charset="0"/>
                        </a:rPr>
                        <a:t>Passing on liability</a:t>
                      </a:r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/>
                      <a:endParaRPr lang="de-DE" sz="1350" dirty="0" smtClean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  <a:p>
                      <a:pPr algn="ctr"/>
                      <a:r>
                        <a:rPr lang="de-DE" sz="1350" b="1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Group 3:</a:t>
                      </a:r>
                    </a:p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50" dirty="0" smtClean="0">
                          <a:solidFill>
                            <a:schemeClr val="tx1"/>
                          </a:solidFill>
                          <a:latin typeface="Calibri" charset="0"/>
                        </a:rPr>
                        <a:t>Increases profitability of materials efficiency and substitution with charge on carbon intensive materials</a:t>
                      </a:r>
                    </a:p>
                  </a:txBody>
                  <a:tcPr/>
                </a:tc>
              </a:tr>
              <a:tr h="364648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50" dirty="0" smtClean="0">
                          <a:solidFill>
                            <a:schemeClr val="tx1"/>
                          </a:solidFill>
                          <a:latin typeface="Calibri" charset="0"/>
                        </a:rPr>
                        <a:t>Liability suspended</a:t>
                      </a:r>
                    </a:p>
                    <a:p>
                      <a:pPr algn="ctr"/>
                      <a:endParaRPr lang="de-DE" sz="1350" dirty="0">
                        <a:latin typeface="Calibri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</a:tr>
              <a:tr h="735477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50" dirty="0" smtClean="0">
                          <a:solidFill>
                            <a:schemeClr val="tx1"/>
                          </a:solidFill>
                          <a:latin typeface="Calibri" charset="0"/>
                        </a:rPr>
                        <a:t>Release for consumption: Suspended liability becomes due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</a:tr>
              <a:tr h="868575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50" dirty="0" smtClean="0">
                          <a:solidFill>
                            <a:schemeClr val="tx1"/>
                          </a:solidFill>
                          <a:latin typeface="Calibri" charset="0"/>
                        </a:rPr>
                        <a:t>Companies can inform consumers about level of charge to enhance awareness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50" dirty="0" smtClean="0">
                          <a:solidFill>
                            <a:schemeClr val="tx1"/>
                          </a:solidFill>
                          <a:latin typeface="Calibri" charset="0"/>
                        </a:rPr>
                        <a:t>Information on embedded carbon engages consumers</a:t>
                      </a: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42" name="Bild 41" descr="Company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8810" y="1779197"/>
            <a:ext cx="456877" cy="456877"/>
          </a:xfrm>
          <a:prstGeom prst="rect">
            <a:avLst/>
          </a:prstGeom>
        </p:spPr>
      </p:pic>
      <p:pic>
        <p:nvPicPr>
          <p:cNvPr id="44" name="Bild 43" descr="Consumer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5373" y="4661397"/>
            <a:ext cx="382924" cy="381298"/>
          </a:xfrm>
          <a:prstGeom prst="rect">
            <a:avLst/>
          </a:prstGeom>
        </p:spPr>
      </p:pic>
      <p:pic>
        <p:nvPicPr>
          <p:cNvPr id="52" name="Bild 51" descr="tool.gi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045992">
            <a:off x="3783312" y="3238566"/>
            <a:ext cx="310461" cy="311836"/>
          </a:xfrm>
          <a:prstGeom prst="rect">
            <a:avLst/>
          </a:prstGeom>
        </p:spPr>
      </p:pic>
      <p:pic>
        <p:nvPicPr>
          <p:cNvPr id="53" name="Bild 52" descr="car copy.gif"/>
          <p:cNvPicPr>
            <a:picLocks noChangeAspect="1"/>
          </p:cNvPicPr>
          <p:nvPr/>
        </p:nvPicPr>
        <p:blipFill>
          <a:blip r:embed="rId6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4909" y="4825913"/>
            <a:ext cx="240265" cy="216782"/>
          </a:xfrm>
          <a:prstGeom prst="rect">
            <a:avLst/>
          </a:prstGeom>
        </p:spPr>
      </p:pic>
      <p:pic>
        <p:nvPicPr>
          <p:cNvPr id="54" name="Bild 5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3989" y="3164952"/>
            <a:ext cx="477171" cy="477171"/>
          </a:xfrm>
          <a:prstGeom prst="rect">
            <a:avLst/>
          </a:prstGeom>
        </p:spPr>
      </p:pic>
      <p:pic>
        <p:nvPicPr>
          <p:cNvPr id="55" name="Bild 54" descr="stahl.gif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3876" y="1901579"/>
            <a:ext cx="209143" cy="209143"/>
          </a:xfrm>
          <a:prstGeom prst="rect">
            <a:avLst/>
          </a:prstGeom>
        </p:spPr>
      </p:pic>
      <p:pic>
        <p:nvPicPr>
          <p:cNvPr id="56" name="Bild 55" descr="stahl.gif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6301" y="1887664"/>
            <a:ext cx="209143" cy="209143"/>
          </a:xfrm>
          <a:prstGeom prst="rect">
            <a:avLst/>
          </a:prstGeom>
        </p:spPr>
      </p:pic>
      <p:pic>
        <p:nvPicPr>
          <p:cNvPr id="57" name="Bild 25"/>
          <p:cNvPicPr>
            <a:picLocks noChangeAspect="1"/>
          </p:cNvPicPr>
          <p:nvPr/>
        </p:nvPicPr>
        <p:blipFill>
          <a:blip r:embed="rId9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8810" y="2778108"/>
            <a:ext cx="172415" cy="208122"/>
          </a:xfrm>
          <a:prstGeom prst="rect">
            <a:avLst/>
          </a:prstGeom>
        </p:spPr>
      </p:pic>
      <p:pic>
        <p:nvPicPr>
          <p:cNvPr id="58" name="Bild 26" descr="hand.gif"/>
          <p:cNvPicPr>
            <a:picLocks noChangeAspect="1"/>
          </p:cNvPicPr>
          <p:nvPr/>
        </p:nvPicPr>
        <p:blipFill>
          <a:blip r:embed="rId10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7014" y="3882454"/>
            <a:ext cx="412385" cy="395327"/>
          </a:xfrm>
          <a:prstGeom prst="rect">
            <a:avLst/>
          </a:prstGeom>
          <a:noFill/>
        </p:spPr>
      </p:pic>
      <p:cxnSp>
        <p:nvCxnSpPr>
          <p:cNvPr id="59" name="Gerade Verbindung mit Pfeil 58"/>
          <p:cNvCxnSpPr/>
          <p:nvPr/>
        </p:nvCxnSpPr>
        <p:spPr>
          <a:xfrm>
            <a:off x="3528384" y="3882454"/>
            <a:ext cx="0" cy="409201"/>
          </a:xfrm>
          <a:prstGeom prst="straightConnector1">
            <a:avLst/>
          </a:prstGeom>
          <a:ln>
            <a:solidFill>
              <a:schemeClr val="accent2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0" name="Gerade Verbindung mit Pfeil 59"/>
          <p:cNvCxnSpPr/>
          <p:nvPr/>
        </p:nvCxnSpPr>
        <p:spPr>
          <a:xfrm>
            <a:off x="3563888" y="2708920"/>
            <a:ext cx="0" cy="409201"/>
          </a:xfrm>
          <a:prstGeom prst="straightConnector1">
            <a:avLst/>
          </a:prstGeom>
          <a:ln>
            <a:solidFill>
              <a:schemeClr val="accent2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3188374" y="2165861"/>
            <a:ext cx="11326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smtClean="0">
                <a:latin typeface="+mj-lt"/>
              </a:rPr>
              <a:t>Materials </a:t>
            </a:r>
            <a:r>
              <a:rPr lang="de-DE" sz="1200" dirty="0" err="1" smtClean="0">
                <a:latin typeface="+mj-lt"/>
              </a:rPr>
              <a:t>production</a:t>
            </a:r>
            <a:endParaRPr lang="en-US" sz="1200" dirty="0" err="1" smtClean="0">
              <a:latin typeface="+mj-lt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158772" y="3583123"/>
            <a:ext cx="113261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smtClean="0">
                <a:latin typeface="+mj-lt"/>
              </a:rPr>
              <a:t>Manufacturing</a:t>
            </a:r>
            <a:endParaRPr lang="en-US" sz="1200" dirty="0" err="1" smtClean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638833478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543223" y="3417125"/>
            <a:ext cx="2142448" cy="135906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3787089" y="3417125"/>
            <a:ext cx="2142448" cy="135906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/>
          <p:cNvSpPr/>
          <p:nvPr/>
        </p:nvSpPr>
        <p:spPr>
          <a:xfrm>
            <a:off x="6030955" y="3417125"/>
            <a:ext cx="2142448" cy="135906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sz="1800" dirty="0" smtClean="0"/>
              <a:t>No double charging</a:t>
            </a:r>
            <a:endParaRPr lang="en-US" sz="180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en-US" dirty="0"/>
              <a:t>3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4" name="Fußzeilenplatzhalter 4"/>
          <p:cNvSpPr>
            <a:spLocks noGrp="1"/>
          </p:cNvSpPr>
          <p:nvPr>
            <p:ph type="ftr" sz="quarter" idx="16"/>
          </p:nvPr>
        </p:nvSpPr>
        <p:spPr>
          <a:xfrm>
            <a:off x="1260000" y="6399300"/>
            <a:ext cx="6099175" cy="152400"/>
          </a:xfrm>
        </p:spPr>
        <p:txBody>
          <a:bodyPr/>
          <a:lstStyle/>
          <a:p>
            <a:pPr>
              <a:defRPr/>
            </a:pPr>
            <a:r>
              <a:rPr lang="en-GB" dirty="0" smtClean="0"/>
              <a:t>Inclusion of Consumption of carbon intensive materials in emission trading systems</a:t>
            </a:r>
            <a:endParaRPr lang="de-DE" dirty="0"/>
          </a:p>
        </p:txBody>
      </p:sp>
      <p:sp>
        <p:nvSpPr>
          <p:cNvPr id="48" name="TextBox 2"/>
          <p:cNvSpPr txBox="1"/>
          <p:nvPr/>
        </p:nvSpPr>
        <p:spPr>
          <a:xfrm>
            <a:off x="360000" y="5445900"/>
            <a:ext cx="847521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chemeClr val="accent1"/>
              </a:buClr>
              <a:buFont typeface="Wingdings" panose="05000000000000000000" pitchFamily="2" charset="2"/>
              <a:buChar char="è"/>
            </a:pPr>
            <a:r>
              <a:rPr lang="en-US" sz="1600" dirty="0" smtClean="0">
                <a:latin typeface="Calibri" charset="0"/>
                <a:ea typeface="Calibri" charset="0"/>
                <a:cs typeface="Calibri" charset="0"/>
              </a:rPr>
              <a:t>Level playing field maintained, as charge applies </a:t>
            </a:r>
            <a:r>
              <a:rPr lang="en-US" sz="1600" dirty="0">
                <a:latin typeface="Calibri" charset="0"/>
                <a:ea typeface="Calibri" charset="0"/>
                <a:cs typeface="Calibri" charset="0"/>
              </a:rPr>
              <a:t>to all </a:t>
            </a:r>
            <a:r>
              <a:rPr lang="en-US" sz="1600" dirty="0" smtClean="0">
                <a:latin typeface="Calibri" charset="0"/>
                <a:ea typeface="Calibri" charset="0"/>
                <a:cs typeface="Calibri" charset="0"/>
              </a:rPr>
              <a:t>steel, cement etc. (irrespective </a:t>
            </a:r>
            <a:r>
              <a:rPr lang="en-US" sz="1600" dirty="0">
                <a:latin typeface="Calibri" charset="0"/>
                <a:ea typeface="Calibri" charset="0"/>
                <a:cs typeface="Calibri" charset="0"/>
              </a:rPr>
              <a:t>of </a:t>
            </a:r>
            <a:r>
              <a:rPr lang="en-US" sz="1600" dirty="0" smtClean="0">
                <a:latin typeface="Calibri" charset="0"/>
                <a:ea typeface="Calibri" charset="0"/>
                <a:cs typeface="Calibri" charset="0"/>
              </a:rPr>
              <a:t>origin).</a:t>
            </a:r>
          </a:p>
          <a:p>
            <a:pPr marL="285750" indent="-285750">
              <a:buClr>
                <a:schemeClr val="accent1"/>
              </a:buClr>
              <a:buFont typeface="Wingdings" panose="05000000000000000000" pitchFamily="2" charset="2"/>
              <a:buChar char="è"/>
            </a:pPr>
            <a:r>
              <a:rPr lang="en-US" sz="1600" dirty="0" smtClean="0">
                <a:latin typeface="Calibri" charset="0"/>
                <a:ea typeface="Calibri" charset="0"/>
                <a:cs typeface="Calibri" charset="0"/>
              </a:rPr>
              <a:t>Consumption charge volume equivalent to revenue if allowances are auctioned to industry</a:t>
            </a:r>
            <a:r>
              <a:rPr lang="de-DE" sz="1600" dirty="0" smtClean="0">
                <a:latin typeface="Calibri" charset="0"/>
                <a:ea typeface="Calibri" charset="0"/>
                <a:cs typeface="Calibri" charset="0"/>
              </a:rPr>
              <a:t>.</a:t>
            </a:r>
          </a:p>
          <a:p>
            <a:pPr marL="285750" indent="-285750">
              <a:buClr>
                <a:schemeClr val="accent1"/>
              </a:buClr>
              <a:buFont typeface="Wingdings" panose="05000000000000000000" pitchFamily="2" charset="2"/>
              <a:buChar char="è"/>
            </a:pPr>
            <a:r>
              <a:rPr lang="en-US" sz="1600" dirty="0" smtClean="0">
                <a:latin typeface="Calibri" charset="0"/>
                <a:ea typeface="Calibri" charset="0"/>
                <a:cs typeface="Calibri" charset="0"/>
              </a:rPr>
              <a:t>Consumers face same cost as in </a:t>
            </a:r>
            <a:r>
              <a:rPr lang="en-US" sz="1600" dirty="0">
                <a:latin typeface="Calibri" charset="0"/>
                <a:ea typeface="Calibri" charset="0"/>
                <a:cs typeface="Calibri" charset="0"/>
              </a:rPr>
              <a:t>world of global carbon price and full auctioning</a:t>
            </a:r>
            <a:r>
              <a:rPr lang="en-US" sz="1600" dirty="0" smtClean="0">
                <a:latin typeface="Calibri" charset="0"/>
                <a:ea typeface="Calibri" charset="0"/>
                <a:cs typeface="Calibri" charset="0"/>
              </a:rPr>
              <a:t>.</a:t>
            </a:r>
          </a:p>
        </p:txBody>
      </p:sp>
      <p:sp>
        <p:nvSpPr>
          <p:cNvPr id="32" name="Rechteck 31"/>
          <p:cNvSpPr/>
          <p:nvPr/>
        </p:nvSpPr>
        <p:spPr>
          <a:xfrm>
            <a:off x="6547563" y="1943646"/>
            <a:ext cx="993249" cy="86945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>
              <a:latin typeface="Calibri" charset="0"/>
            </a:endParaRPr>
          </a:p>
        </p:txBody>
      </p:sp>
      <p:sp>
        <p:nvSpPr>
          <p:cNvPr id="25" name="Rechteck 24"/>
          <p:cNvSpPr/>
          <p:nvPr/>
        </p:nvSpPr>
        <p:spPr>
          <a:xfrm>
            <a:off x="6547563" y="1137856"/>
            <a:ext cx="993249" cy="80579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>
              <a:latin typeface="Calibri" charset="0"/>
            </a:endParaRPr>
          </a:p>
        </p:txBody>
      </p:sp>
      <p:sp>
        <p:nvSpPr>
          <p:cNvPr id="14" name="Freihandform 13"/>
          <p:cNvSpPr/>
          <p:nvPr/>
        </p:nvSpPr>
        <p:spPr>
          <a:xfrm>
            <a:off x="2317733" y="1802161"/>
            <a:ext cx="50554" cy="1422666"/>
          </a:xfrm>
          <a:custGeom>
            <a:avLst/>
            <a:gdLst>
              <a:gd name="connsiteX0" fmla="*/ 13447 w 13447"/>
              <a:gd name="connsiteY0" fmla="*/ 0 h 2407024"/>
              <a:gd name="connsiteX1" fmla="*/ 0 w 13447"/>
              <a:gd name="connsiteY1" fmla="*/ 2407024 h 2407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3447" h="2407024">
                <a:moveTo>
                  <a:pt x="13447" y="0"/>
                </a:moveTo>
                <a:cubicBezTo>
                  <a:pt x="8965" y="802341"/>
                  <a:pt x="4482" y="1604683"/>
                  <a:pt x="0" y="2407024"/>
                </a:cubicBezTo>
              </a:path>
            </a:pathLst>
          </a:cu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>
              <a:latin typeface="Calibri" charset="0"/>
            </a:endParaRPr>
          </a:p>
        </p:txBody>
      </p:sp>
      <p:cxnSp>
        <p:nvCxnSpPr>
          <p:cNvPr id="24" name="Gerade Verbindung mit Pfeil 23"/>
          <p:cNvCxnSpPr/>
          <p:nvPr/>
        </p:nvCxnSpPr>
        <p:spPr>
          <a:xfrm flipV="1">
            <a:off x="1543223" y="1052736"/>
            <a:ext cx="0" cy="2340487"/>
          </a:xfrm>
          <a:prstGeom prst="straightConnector1">
            <a:avLst/>
          </a:prstGeom>
          <a:ln>
            <a:solidFill>
              <a:schemeClr val="accent2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Textfeld 29"/>
          <p:cNvSpPr txBox="1"/>
          <p:nvPr/>
        </p:nvSpPr>
        <p:spPr>
          <a:xfrm rot="16200000">
            <a:off x="457652" y="2109744"/>
            <a:ext cx="1660820" cy="347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Calibri" charset="0"/>
                <a:ea typeface="Calibri" charset="0"/>
                <a:cs typeface="Calibri" charset="0"/>
              </a:rPr>
              <a:t>Product price</a:t>
            </a:r>
          </a:p>
        </p:txBody>
      </p:sp>
      <p:sp>
        <p:nvSpPr>
          <p:cNvPr id="49" name="Textfeld 48"/>
          <p:cNvSpPr txBox="1"/>
          <p:nvPr/>
        </p:nvSpPr>
        <p:spPr>
          <a:xfrm>
            <a:off x="6414139" y="1065369"/>
            <a:ext cx="12929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dirty="0" smtClean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Consumption </a:t>
            </a:r>
          </a:p>
          <a:p>
            <a:pPr algn="ctr"/>
            <a:r>
              <a:rPr lang="en-US" sz="1350" dirty="0" smtClean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charge added to product price</a:t>
            </a:r>
          </a:p>
        </p:txBody>
      </p:sp>
      <p:sp>
        <p:nvSpPr>
          <p:cNvPr id="4" name="Rechteck 3"/>
          <p:cNvSpPr/>
          <p:nvPr/>
        </p:nvSpPr>
        <p:spPr>
          <a:xfrm>
            <a:off x="2106151" y="1137856"/>
            <a:ext cx="993249" cy="899651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>
              <a:latin typeface="Calibri" charset="0"/>
            </a:endParaRPr>
          </a:p>
        </p:txBody>
      </p:sp>
      <p:sp>
        <p:nvSpPr>
          <p:cNvPr id="23" name="Rechteck 22"/>
          <p:cNvSpPr/>
          <p:nvPr/>
        </p:nvSpPr>
        <p:spPr>
          <a:xfrm>
            <a:off x="4303107" y="1140157"/>
            <a:ext cx="993249" cy="808643"/>
          </a:xfrm>
          <a:prstGeom prst="rect">
            <a:avLst/>
          </a:prstGeom>
          <a:solidFill>
            <a:schemeClr val="bg1">
              <a:alpha val="20000"/>
            </a:schemeClr>
          </a:solidFill>
          <a:ln>
            <a:solidFill>
              <a:schemeClr val="tx1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>
              <a:latin typeface="Calibri" charset="0"/>
            </a:endParaRPr>
          </a:p>
        </p:txBody>
      </p:sp>
      <p:sp>
        <p:nvSpPr>
          <p:cNvPr id="34" name="Rechteck 33"/>
          <p:cNvSpPr/>
          <p:nvPr/>
        </p:nvSpPr>
        <p:spPr>
          <a:xfrm>
            <a:off x="2106151" y="2037508"/>
            <a:ext cx="993249" cy="135571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>
              <a:latin typeface="Calibri" charset="0"/>
            </a:endParaRPr>
          </a:p>
        </p:txBody>
      </p:sp>
      <p:sp>
        <p:nvSpPr>
          <p:cNvPr id="39" name="Textfeld 38"/>
          <p:cNvSpPr txBox="1"/>
          <p:nvPr/>
        </p:nvSpPr>
        <p:spPr>
          <a:xfrm>
            <a:off x="1674995" y="2882822"/>
            <a:ext cx="1828831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dirty="0" smtClean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Production</a:t>
            </a:r>
          </a:p>
          <a:p>
            <a:pPr algn="ctr"/>
            <a:r>
              <a:rPr lang="en-US" sz="1350" dirty="0" smtClean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 cost</a:t>
            </a:r>
          </a:p>
        </p:txBody>
      </p:sp>
      <p:sp>
        <p:nvSpPr>
          <p:cNvPr id="40" name="Textfeld 39"/>
          <p:cNvSpPr txBox="1"/>
          <p:nvPr/>
        </p:nvSpPr>
        <p:spPr>
          <a:xfrm>
            <a:off x="1672308" y="1301195"/>
            <a:ext cx="1828831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dirty="0" smtClean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Cost of </a:t>
            </a:r>
          </a:p>
          <a:p>
            <a:pPr algn="ctr"/>
            <a:r>
              <a:rPr lang="en-US" sz="1350" dirty="0" smtClean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emission </a:t>
            </a:r>
          </a:p>
          <a:p>
            <a:pPr algn="ctr"/>
            <a:r>
              <a:rPr lang="en-US" sz="1350" dirty="0" smtClean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allowances</a:t>
            </a:r>
          </a:p>
        </p:txBody>
      </p:sp>
      <p:sp>
        <p:nvSpPr>
          <p:cNvPr id="41" name="Rechteck 40"/>
          <p:cNvSpPr/>
          <p:nvPr/>
        </p:nvSpPr>
        <p:spPr>
          <a:xfrm>
            <a:off x="4303107" y="1949312"/>
            <a:ext cx="993249" cy="84091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>
              <a:latin typeface="Calibri" charset="0"/>
            </a:endParaRPr>
          </a:p>
        </p:txBody>
      </p:sp>
      <p:sp>
        <p:nvSpPr>
          <p:cNvPr id="42" name="Rechteck 41"/>
          <p:cNvSpPr/>
          <p:nvPr/>
        </p:nvSpPr>
        <p:spPr>
          <a:xfrm>
            <a:off x="4303107" y="2030591"/>
            <a:ext cx="993249" cy="1362954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>
              <a:latin typeface="Calibri" charset="0"/>
            </a:endParaRPr>
          </a:p>
        </p:txBody>
      </p:sp>
      <p:sp>
        <p:nvSpPr>
          <p:cNvPr id="43" name="Textfeld 42"/>
          <p:cNvSpPr txBox="1"/>
          <p:nvPr/>
        </p:nvSpPr>
        <p:spPr>
          <a:xfrm>
            <a:off x="3881139" y="2883145"/>
            <a:ext cx="1828831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dirty="0" smtClean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Production </a:t>
            </a:r>
          </a:p>
          <a:p>
            <a:pPr algn="ctr"/>
            <a:r>
              <a:rPr lang="en-US" sz="1350" dirty="0" smtClean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cost</a:t>
            </a:r>
          </a:p>
        </p:txBody>
      </p:sp>
      <p:sp>
        <p:nvSpPr>
          <p:cNvPr id="45" name="Textfeld 44"/>
          <p:cNvSpPr txBox="1"/>
          <p:nvPr/>
        </p:nvSpPr>
        <p:spPr>
          <a:xfrm>
            <a:off x="3895701" y="1256127"/>
            <a:ext cx="182883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dirty="0" smtClean="0">
                <a:latin typeface="Calibri" charset="0"/>
                <a:ea typeface="Calibri" charset="0"/>
                <a:cs typeface="Calibri" charset="0"/>
              </a:rPr>
              <a:t>Free allocation </a:t>
            </a:r>
          </a:p>
          <a:p>
            <a:pPr algn="ctr"/>
            <a:r>
              <a:rPr lang="en-US" sz="1350" dirty="0" smtClean="0">
                <a:latin typeface="Calibri" charset="0"/>
                <a:ea typeface="Calibri" charset="0"/>
                <a:cs typeface="Calibri" charset="0"/>
              </a:rPr>
              <a:t>compensates allowance cost</a:t>
            </a:r>
          </a:p>
          <a:p>
            <a:pPr algn="ctr"/>
            <a:endParaRPr lang="en-US" sz="1350" dirty="0" smtClean="0"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46" name="Rechteck 45"/>
          <p:cNvSpPr/>
          <p:nvPr/>
        </p:nvSpPr>
        <p:spPr>
          <a:xfrm>
            <a:off x="6547563" y="2030591"/>
            <a:ext cx="993249" cy="1362954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>
              <a:latin typeface="Calibri" charset="0"/>
            </a:endParaRPr>
          </a:p>
        </p:txBody>
      </p:sp>
      <p:sp>
        <p:nvSpPr>
          <p:cNvPr id="47" name="Textfeld 46"/>
          <p:cNvSpPr txBox="1"/>
          <p:nvPr/>
        </p:nvSpPr>
        <p:spPr>
          <a:xfrm>
            <a:off x="6149345" y="2883145"/>
            <a:ext cx="1828831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dirty="0" smtClean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Production </a:t>
            </a:r>
          </a:p>
          <a:p>
            <a:pPr algn="ctr"/>
            <a:r>
              <a:rPr lang="en-US" sz="1350" dirty="0" smtClean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cost</a:t>
            </a:r>
          </a:p>
        </p:txBody>
      </p:sp>
      <p:cxnSp>
        <p:nvCxnSpPr>
          <p:cNvPr id="9" name="Gerade Verbindung 8"/>
          <p:cNvCxnSpPr/>
          <p:nvPr/>
        </p:nvCxnSpPr>
        <p:spPr>
          <a:xfrm>
            <a:off x="1543223" y="3393545"/>
            <a:ext cx="6805130" cy="0"/>
          </a:xfrm>
          <a:prstGeom prst="line">
            <a:avLst/>
          </a:prstGeom>
          <a:ln>
            <a:solidFill>
              <a:schemeClr val="accent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Up Arrow 12"/>
          <p:cNvSpPr/>
          <p:nvPr/>
        </p:nvSpPr>
        <p:spPr>
          <a:xfrm>
            <a:off x="1802734" y="1137855"/>
            <a:ext cx="297596" cy="892099"/>
          </a:xfrm>
          <a:prstGeom prst="upArrow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0" name="Up Arrow 49"/>
          <p:cNvSpPr/>
          <p:nvPr/>
        </p:nvSpPr>
        <p:spPr>
          <a:xfrm rot="10800000">
            <a:off x="4004519" y="1140155"/>
            <a:ext cx="297596" cy="826183"/>
          </a:xfrm>
          <a:prstGeom prst="upArrow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52" name="Up Arrow 51"/>
          <p:cNvSpPr/>
          <p:nvPr/>
        </p:nvSpPr>
        <p:spPr>
          <a:xfrm>
            <a:off x="6259044" y="1108916"/>
            <a:ext cx="297596" cy="826183"/>
          </a:xfrm>
          <a:prstGeom prst="upArrow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36" name="Textfeld 37"/>
          <p:cNvSpPr txBox="1"/>
          <p:nvPr/>
        </p:nvSpPr>
        <p:spPr>
          <a:xfrm>
            <a:off x="1503282" y="3452750"/>
            <a:ext cx="218238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1600" dirty="0" smtClean="0">
                <a:latin typeface="Calibri" charset="0"/>
                <a:ea typeface="Calibri" charset="0"/>
                <a:cs typeface="Calibri" charset="0"/>
              </a:rPr>
              <a:t>With global carbon price, cost of acquiring allowances added to product price</a:t>
            </a:r>
            <a:r>
              <a:rPr lang="de-DE" sz="1600" dirty="0" smtClean="0">
                <a:latin typeface="Calibri" charset="0"/>
                <a:ea typeface="Calibri" charset="0"/>
                <a:cs typeface="Calibri" charset="0"/>
              </a:rPr>
              <a:t>.</a:t>
            </a:r>
            <a:endParaRPr lang="en-US" sz="1600" dirty="0" smtClean="0"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3733171" y="3452750"/>
            <a:ext cx="227574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Aft>
                <a:spcPts val="1200"/>
              </a:spcAft>
            </a:pPr>
            <a:r>
              <a:rPr lang="en-US" sz="1600" dirty="0" smtClean="0">
                <a:solidFill>
                  <a:srgbClr val="131313"/>
                </a:solidFill>
                <a:latin typeface="Calibri" charset="0"/>
                <a:ea typeface="Calibri" charset="0"/>
                <a:cs typeface="Calibri" charset="0"/>
              </a:rPr>
              <a:t>Free allowance allocation at benchmark per (recent) output reduces cost and product price.</a:t>
            </a:r>
            <a:endParaRPr lang="en-US" sz="1600" dirty="0">
              <a:solidFill>
                <a:srgbClr val="131313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51" name="Rectangle 50"/>
          <p:cNvSpPr/>
          <p:nvPr/>
        </p:nvSpPr>
        <p:spPr>
          <a:xfrm>
            <a:off x="5986638" y="3452750"/>
            <a:ext cx="2254833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Aft>
                <a:spcPts val="1200"/>
              </a:spcAft>
            </a:pPr>
            <a:r>
              <a:rPr lang="en-US" sz="1600" dirty="0" smtClean="0">
                <a:solidFill>
                  <a:srgbClr val="131313"/>
                </a:solidFill>
                <a:latin typeface="Calibri" charset="0"/>
                <a:ea typeface="Calibri" charset="0"/>
                <a:cs typeface="Calibri" charset="0"/>
              </a:rPr>
              <a:t>Consumption </a:t>
            </a:r>
            <a:r>
              <a:rPr lang="en-US" sz="1600" dirty="0">
                <a:solidFill>
                  <a:srgbClr val="131313"/>
                </a:solidFill>
                <a:latin typeface="Calibri" charset="0"/>
                <a:ea typeface="Calibri" charset="0"/>
                <a:cs typeface="Calibri" charset="0"/>
              </a:rPr>
              <a:t>charge at </a:t>
            </a:r>
            <a:r>
              <a:rPr lang="en-US" sz="1600" dirty="0" smtClean="0">
                <a:solidFill>
                  <a:srgbClr val="131313"/>
                </a:solidFill>
                <a:latin typeface="Calibri" charset="0"/>
                <a:ea typeface="Calibri" charset="0"/>
                <a:cs typeface="Calibri" charset="0"/>
              </a:rPr>
              <a:t>benchmark restores situation of auctions with global carbon price.</a:t>
            </a:r>
            <a:endParaRPr lang="en-US" sz="1600" dirty="0">
              <a:solidFill>
                <a:srgbClr val="131313"/>
              </a:solidFill>
              <a:latin typeface="Calibri" charset="0"/>
              <a:ea typeface="Calibri" charset="0"/>
              <a:cs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8063331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sz="1800" dirty="0"/>
              <a:t>The mechanism and its </a:t>
            </a:r>
            <a:r>
              <a:rPr lang="en-US" sz="1800" dirty="0" smtClean="0"/>
              <a:t>incentives: International case</a:t>
            </a:r>
            <a:endParaRPr lang="en-US" sz="2800" b="1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US" dirty="0" smtClean="0"/>
              <a:t>3.</a:t>
            </a:r>
            <a:endParaRPr lang="en-US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Inclusion of Consumption of carbon intensive materials in emission trading systems</a:t>
            </a:r>
            <a:endParaRPr lang="de-DE" dirty="0"/>
          </a:p>
        </p:txBody>
      </p:sp>
      <p:sp>
        <p:nvSpPr>
          <p:cNvPr id="6" name="Textfeld 5"/>
          <p:cNvSpPr txBox="1"/>
          <p:nvPr/>
        </p:nvSpPr>
        <p:spPr>
          <a:xfrm>
            <a:off x="360000" y="5403591"/>
            <a:ext cx="8414208" cy="661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Clr>
                <a:schemeClr val="accent1"/>
              </a:buClr>
              <a:buFont typeface="Wingdings" panose="05000000000000000000" pitchFamily="2" charset="2"/>
              <a:buChar char="è"/>
            </a:pPr>
            <a:r>
              <a:rPr lang="en-US" sz="1600" dirty="0">
                <a:latin typeface="Calibri" charset="0"/>
                <a:ea typeface="Calibri" charset="0"/>
                <a:cs typeface="Calibri" charset="0"/>
              </a:rPr>
              <a:t>No differentiation how and where product was </a:t>
            </a:r>
            <a:r>
              <a:rPr lang="en-US" sz="1600" dirty="0" smtClean="0">
                <a:latin typeface="Calibri" charset="0"/>
                <a:ea typeface="Calibri" charset="0"/>
                <a:cs typeface="Calibri" charset="0"/>
              </a:rPr>
              <a:t>produced</a:t>
            </a:r>
            <a:endParaRPr lang="en-US" sz="1400" dirty="0">
              <a:latin typeface="Calibri" charset="0"/>
              <a:ea typeface="Calibri" charset="0"/>
              <a:cs typeface="Calibri" charset="0"/>
            </a:endParaRPr>
          </a:p>
          <a:p>
            <a:pPr marL="285750" indent="-285750">
              <a:spcAft>
                <a:spcPts val="600"/>
              </a:spcAft>
              <a:buClr>
                <a:schemeClr val="accent1"/>
              </a:buClr>
              <a:buFont typeface="Wingdings" panose="05000000000000000000" pitchFamily="2" charset="2"/>
              <a:buChar char="è"/>
            </a:pPr>
            <a:r>
              <a:rPr lang="en-US" sz="1600" dirty="0">
                <a:latin typeface="Calibri" charset="0"/>
                <a:ea typeface="Calibri" charset="0"/>
                <a:cs typeface="Calibri" charset="0"/>
              </a:rPr>
              <a:t>No effect on competitiveness of </a:t>
            </a:r>
            <a:r>
              <a:rPr lang="en-US" sz="1600" dirty="0" smtClean="0">
                <a:latin typeface="Calibri" charset="0"/>
                <a:ea typeface="Calibri" charset="0"/>
                <a:cs typeface="Calibri" charset="0"/>
              </a:rPr>
              <a:t>industry: same rules for domestic and foreign products</a:t>
            </a:r>
            <a:endParaRPr lang="en-US" sz="1600" dirty="0">
              <a:latin typeface="Calibri" charset="0"/>
              <a:ea typeface="Calibri" charset="0"/>
              <a:cs typeface="Calibri" charset="0"/>
            </a:endParaRPr>
          </a:p>
        </p:txBody>
      </p:sp>
      <p:pic>
        <p:nvPicPr>
          <p:cNvPr id="55" name="Bild 30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6773" y="3157656"/>
            <a:ext cx="477171" cy="477171"/>
          </a:xfrm>
          <a:prstGeom prst="rect">
            <a:avLst/>
          </a:prstGeom>
          <a:effectLst>
            <a:glow>
              <a:schemeClr val="accent1"/>
            </a:glow>
          </a:effectLst>
        </p:spPr>
      </p:pic>
      <p:cxnSp>
        <p:nvCxnSpPr>
          <p:cNvPr id="56" name="Gerade Verbindung mit Pfeil 55"/>
          <p:cNvCxnSpPr/>
          <p:nvPr/>
        </p:nvCxnSpPr>
        <p:spPr>
          <a:xfrm>
            <a:off x="3227807" y="3501008"/>
            <a:ext cx="2208289" cy="0"/>
          </a:xfrm>
          <a:prstGeom prst="straightConnector1">
            <a:avLst/>
          </a:prstGeom>
          <a:ln>
            <a:solidFill>
              <a:schemeClr val="accent2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7" name="Bild 32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100000" contras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9551" y="1753373"/>
            <a:ext cx="477171" cy="477171"/>
          </a:xfrm>
          <a:prstGeom prst="rect">
            <a:avLst/>
          </a:prstGeom>
          <a:noFill/>
          <a:ln>
            <a:noFill/>
          </a:ln>
          <a:effectLst>
            <a:glow>
              <a:schemeClr val="accent1"/>
            </a:glow>
          </a:effectLst>
        </p:spPr>
      </p:pic>
      <p:cxnSp>
        <p:nvCxnSpPr>
          <p:cNvPr id="58" name="Gerade Verbindung mit Pfeil 57"/>
          <p:cNvCxnSpPr/>
          <p:nvPr/>
        </p:nvCxnSpPr>
        <p:spPr>
          <a:xfrm flipH="1">
            <a:off x="3171893" y="2106349"/>
            <a:ext cx="2264203" cy="1"/>
          </a:xfrm>
          <a:prstGeom prst="straightConnector1">
            <a:avLst/>
          </a:prstGeom>
          <a:ln>
            <a:solidFill>
              <a:schemeClr val="accent2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9" name="Bild 25"/>
          <p:cNvPicPr>
            <a:picLocks noChangeAspect="1"/>
          </p:cNvPicPr>
          <p:nvPr/>
        </p:nvPicPr>
        <p:blipFill>
          <a:blip r:embed="rId6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4782" y="1818540"/>
            <a:ext cx="172415" cy="208122"/>
          </a:xfrm>
          <a:prstGeom prst="rect">
            <a:avLst/>
          </a:prstGeom>
        </p:spPr>
      </p:pic>
      <p:pic>
        <p:nvPicPr>
          <p:cNvPr id="60" name="Bild 25"/>
          <p:cNvPicPr>
            <a:picLocks noChangeAspect="1"/>
          </p:cNvPicPr>
          <p:nvPr/>
        </p:nvPicPr>
        <p:blipFill>
          <a:blip r:embed="rId6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3601" y="3152472"/>
            <a:ext cx="172415" cy="208122"/>
          </a:xfrm>
          <a:prstGeom prst="rect">
            <a:avLst/>
          </a:prstGeom>
        </p:spPr>
      </p:pic>
      <p:sp>
        <p:nvSpPr>
          <p:cNvPr id="62" name="Textfeld 61"/>
          <p:cNvSpPr txBox="1"/>
          <p:nvPr/>
        </p:nvSpPr>
        <p:spPr>
          <a:xfrm>
            <a:off x="2465951" y="1015856"/>
            <a:ext cx="7792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Calibri" charset="0"/>
                <a:ea typeface="Calibri" charset="0"/>
                <a:cs typeface="Calibri" charset="0"/>
              </a:rPr>
              <a:t>Foreign territory</a:t>
            </a:r>
          </a:p>
        </p:txBody>
      </p:sp>
      <p:sp>
        <p:nvSpPr>
          <p:cNvPr id="63" name="Multiplizieren 62"/>
          <p:cNvSpPr/>
          <p:nvPr/>
        </p:nvSpPr>
        <p:spPr>
          <a:xfrm>
            <a:off x="3350438" y="1682776"/>
            <a:ext cx="432048" cy="477171"/>
          </a:xfrm>
          <a:prstGeom prst="mathMultiply">
            <a:avLst>
              <a:gd name="adj1" fmla="val 5883"/>
            </a:avLst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Calibri" charset="0"/>
            </a:endParaRPr>
          </a:p>
        </p:txBody>
      </p:sp>
      <p:graphicFrame>
        <p:nvGraphicFramePr>
          <p:cNvPr id="64" name="Tabelle 6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299210"/>
              </p:ext>
            </p:extLst>
          </p:nvPr>
        </p:nvGraphicFramePr>
        <p:xfrm>
          <a:off x="6876256" y="958646"/>
          <a:ext cx="2077543" cy="43676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77543"/>
              </a:tblGrid>
              <a:tr h="477716">
                <a:tc>
                  <a:txBody>
                    <a:bodyPr/>
                    <a:lstStyle/>
                    <a:p>
                      <a:pPr algn="ctr"/>
                      <a:r>
                        <a:rPr lang="en-US" sz="1350" noProof="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Process action</a:t>
                      </a:r>
                      <a:endParaRPr lang="en-US" sz="1350" noProof="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/>
                </a:tc>
              </a:tr>
              <a:tr h="1259433">
                <a:tc>
                  <a:txBody>
                    <a:bodyPr/>
                    <a:lstStyle/>
                    <a:p>
                      <a:pPr algn="ctr"/>
                      <a:r>
                        <a:rPr lang="en-US" sz="1350" dirty="0" smtClean="0">
                          <a:solidFill>
                            <a:schemeClr val="tx1"/>
                          </a:solidFill>
                          <a:latin typeface="Calibri" charset="0"/>
                        </a:rPr>
                        <a:t>Creation of liability</a:t>
                      </a:r>
                    </a:p>
                    <a:p>
                      <a:pPr algn="ctr"/>
                      <a:r>
                        <a:rPr lang="en-US" sz="1350" dirty="0" smtClean="0">
                          <a:solidFill>
                            <a:schemeClr val="tx1"/>
                          </a:solidFill>
                          <a:latin typeface="Calibri" charset="0"/>
                        </a:rPr>
                        <a:t>per ton of e.g. steel</a:t>
                      </a:r>
                    </a:p>
                    <a:p>
                      <a:pPr algn="ctr"/>
                      <a:r>
                        <a:rPr lang="en-US" sz="1350" dirty="0" smtClean="0">
                          <a:solidFill>
                            <a:schemeClr val="tx1"/>
                          </a:solidFill>
                          <a:latin typeface="Calibri" charset="0"/>
                        </a:rPr>
                        <a:t>(benchmark rate times carbon times ton of steel)</a:t>
                      </a:r>
                    </a:p>
                    <a:p>
                      <a:pPr algn="ctr"/>
                      <a:endParaRPr lang="de-DE" sz="1350" dirty="0">
                        <a:latin typeface="Calibri" charset="0"/>
                      </a:endParaRPr>
                    </a:p>
                  </a:txBody>
                  <a:tcPr/>
                </a:tc>
              </a:tr>
              <a:tr h="477716">
                <a:tc>
                  <a:txBody>
                    <a:bodyPr/>
                    <a:lstStyle/>
                    <a:p>
                      <a:pPr algn="ctr"/>
                      <a:r>
                        <a:rPr lang="en-US" sz="1350" dirty="0" smtClean="0">
                          <a:solidFill>
                            <a:schemeClr val="tx1"/>
                          </a:solidFill>
                          <a:latin typeface="Calibri" charset="0"/>
                        </a:rPr>
                        <a:t>Passing on liability</a:t>
                      </a:r>
                    </a:p>
                  </a:txBody>
                  <a:tcPr/>
                </a:tc>
              </a:tr>
              <a:tr h="364648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50" dirty="0" smtClean="0">
                          <a:solidFill>
                            <a:schemeClr val="tx1"/>
                          </a:solidFill>
                          <a:latin typeface="Calibri" charset="0"/>
                        </a:rPr>
                        <a:t>Liability suspended</a:t>
                      </a:r>
                    </a:p>
                    <a:p>
                      <a:pPr algn="ctr"/>
                      <a:endParaRPr lang="de-DE" sz="1350" dirty="0">
                        <a:latin typeface="Calibri" charset="0"/>
                      </a:endParaRPr>
                    </a:p>
                  </a:txBody>
                  <a:tcPr/>
                </a:tc>
              </a:tr>
              <a:tr h="735477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50" dirty="0" smtClean="0">
                          <a:solidFill>
                            <a:schemeClr val="tx1"/>
                          </a:solidFill>
                          <a:latin typeface="Calibri" charset="0"/>
                        </a:rPr>
                        <a:t>Release for consumption: Suspended liability becomes due</a:t>
                      </a:r>
                    </a:p>
                  </a:txBody>
                  <a:tcPr/>
                </a:tc>
              </a:tr>
              <a:tr h="868575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50" dirty="0" smtClean="0">
                          <a:solidFill>
                            <a:schemeClr val="tx1"/>
                          </a:solidFill>
                          <a:latin typeface="Calibri" charset="0"/>
                        </a:rPr>
                        <a:t>Companies can inform consumers about level of charge to enhance awareness</a:t>
                      </a: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5" name="Bild 64" descr="Company.gi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6393" y="1779197"/>
            <a:ext cx="456877" cy="456877"/>
          </a:xfrm>
          <a:prstGeom prst="rect">
            <a:avLst/>
          </a:prstGeom>
        </p:spPr>
      </p:pic>
      <p:pic>
        <p:nvPicPr>
          <p:cNvPr id="66" name="Bild 65" descr="Consumer.gif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2956" y="4661397"/>
            <a:ext cx="382924" cy="381298"/>
          </a:xfrm>
          <a:prstGeom prst="rect">
            <a:avLst/>
          </a:prstGeom>
        </p:spPr>
      </p:pic>
      <p:pic>
        <p:nvPicPr>
          <p:cNvPr id="67" name="Bild 66" descr="tool.gif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045992">
            <a:off x="6220895" y="3238566"/>
            <a:ext cx="310461" cy="311836"/>
          </a:xfrm>
          <a:prstGeom prst="rect">
            <a:avLst/>
          </a:prstGeom>
        </p:spPr>
      </p:pic>
      <p:pic>
        <p:nvPicPr>
          <p:cNvPr id="68" name="Bild 67" descr="car copy.gif"/>
          <p:cNvPicPr>
            <a:picLocks noChangeAspect="1"/>
          </p:cNvPicPr>
          <p:nvPr/>
        </p:nvPicPr>
        <p:blipFill>
          <a:blip r:embed="rId10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2492" y="4825913"/>
            <a:ext cx="240265" cy="216782"/>
          </a:xfrm>
          <a:prstGeom prst="rect">
            <a:avLst/>
          </a:prstGeom>
        </p:spPr>
      </p:pic>
      <p:pic>
        <p:nvPicPr>
          <p:cNvPr id="69" name="Bild 68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1572" y="3164952"/>
            <a:ext cx="477171" cy="477171"/>
          </a:xfrm>
          <a:prstGeom prst="rect">
            <a:avLst/>
          </a:prstGeom>
        </p:spPr>
      </p:pic>
      <p:pic>
        <p:nvPicPr>
          <p:cNvPr id="70" name="Bild 69" descr="stahl.gif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1459" y="1901579"/>
            <a:ext cx="209143" cy="209143"/>
          </a:xfrm>
          <a:prstGeom prst="rect">
            <a:avLst/>
          </a:prstGeom>
        </p:spPr>
      </p:pic>
      <p:pic>
        <p:nvPicPr>
          <p:cNvPr id="71" name="Bild 70" descr="stahl.gif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3884" y="1887664"/>
            <a:ext cx="209143" cy="209143"/>
          </a:xfrm>
          <a:prstGeom prst="rect">
            <a:avLst/>
          </a:prstGeom>
        </p:spPr>
      </p:pic>
      <p:pic>
        <p:nvPicPr>
          <p:cNvPr id="72" name="Bild 25"/>
          <p:cNvPicPr>
            <a:picLocks noChangeAspect="1"/>
          </p:cNvPicPr>
          <p:nvPr/>
        </p:nvPicPr>
        <p:blipFill>
          <a:blip r:embed="rId6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6393" y="2778108"/>
            <a:ext cx="172415" cy="208122"/>
          </a:xfrm>
          <a:prstGeom prst="rect">
            <a:avLst/>
          </a:prstGeom>
        </p:spPr>
      </p:pic>
      <p:pic>
        <p:nvPicPr>
          <p:cNvPr id="73" name="Bild 26" descr="hand.gif"/>
          <p:cNvPicPr>
            <a:picLocks noChangeAspect="1"/>
          </p:cNvPicPr>
          <p:nvPr/>
        </p:nvPicPr>
        <p:blipFill>
          <a:blip r:embed="rId1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4597" y="3882454"/>
            <a:ext cx="412385" cy="395327"/>
          </a:xfrm>
          <a:prstGeom prst="rect">
            <a:avLst/>
          </a:prstGeom>
          <a:noFill/>
        </p:spPr>
      </p:pic>
      <p:cxnSp>
        <p:nvCxnSpPr>
          <p:cNvPr id="74" name="Gerade Verbindung mit Pfeil 73"/>
          <p:cNvCxnSpPr/>
          <p:nvPr/>
        </p:nvCxnSpPr>
        <p:spPr>
          <a:xfrm>
            <a:off x="5965967" y="3882454"/>
            <a:ext cx="0" cy="409201"/>
          </a:xfrm>
          <a:prstGeom prst="straightConnector1">
            <a:avLst/>
          </a:prstGeom>
          <a:ln>
            <a:solidFill>
              <a:schemeClr val="accent2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5" name="Gerade Verbindung mit Pfeil 74"/>
          <p:cNvCxnSpPr/>
          <p:nvPr/>
        </p:nvCxnSpPr>
        <p:spPr>
          <a:xfrm>
            <a:off x="6001471" y="2708920"/>
            <a:ext cx="0" cy="409201"/>
          </a:xfrm>
          <a:prstGeom prst="straightConnector1">
            <a:avLst/>
          </a:prstGeom>
          <a:ln>
            <a:solidFill>
              <a:schemeClr val="accent2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5" name="Tabel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1341274"/>
              </p:ext>
            </p:extLst>
          </p:nvPr>
        </p:nvGraphicFramePr>
        <p:xfrm>
          <a:off x="3913239" y="978866"/>
          <a:ext cx="1350591" cy="304908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50591"/>
              </a:tblGrid>
              <a:tr h="505918">
                <a:tc>
                  <a:txBody>
                    <a:bodyPr/>
                    <a:lstStyle/>
                    <a:p>
                      <a:pPr algn="ctr"/>
                      <a:r>
                        <a:rPr lang="en-US" sz="1350" noProof="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Process action</a:t>
                      </a:r>
                      <a:endParaRPr lang="en-US" sz="1350" noProof="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/>
                </a:tc>
              </a:tr>
              <a:tr h="934173">
                <a:tc>
                  <a:txBody>
                    <a:bodyPr/>
                    <a:lstStyle/>
                    <a:p>
                      <a:pPr algn="ctr"/>
                      <a:r>
                        <a:rPr lang="en-US" sz="1350" noProof="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Acquittal of liability upon export</a:t>
                      </a:r>
                      <a:endParaRPr lang="en-US" sz="1350" noProof="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/>
                </a:tc>
              </a:tr>
              <a:tr h="488851">
                <a:tc>
                  <a:txBody>
                    <a:bodyPr/>
                    <a:lstStyle/>
                    <a:p>
                      <a:pPr algn="ctr"/>
                      <a:endParaRPr lang="de-DE" sz="135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/>
                </a:tc>
              </a:tr>
              <a:tr h="934173">
                <a:tc>
                  <a:txBody>
                    <a:bodyPr/>
                    <a:lstStyle/>
                    <a:p>
                      <a:pPr algn="ctr"/>
                      <a:r>
                        <a:rPr lang="en-US" sz="1350" noProof="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Creation of liability upon import based on material weight</a:t>
                      </a:r>
                      <a:r>
                        <a:rPr lang="en-US" sz="1350" baseline="0" noProof="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 and </a:t>
                      </a:r>
                      <a:r>
                        <a:rPr lang="en-US" sz="1350" noProof="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benchmark </a:t>
                      </a:r>
                      <a:endParaRPr lang="en-US" sz="1350" noProof="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9" name="Rechteck 28"/>
          <p:cNvSpPr/>
          <p:nvPr/>
        </p:nvSpPr>
        <p:spPr>
          <a:xfrm>
            <a:off x="2504832" y="978866"/>
            <a:ext cx="648779" cy="2863115"/>
          </a:xfrm>
          <a:prstGeom prst="rect">
            <a:avLst/>
          </a:prstGeom>
          <a:solidFill>
            <a:schemeClr val="accent2">
              <a:lumMod val="60000"/>
              <a:lumOff val="40000"/>
              <a:alpha val="31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Calibri" charset="0"/>
              </a:rPr>
              <a:t> </a:t>
            </a:r>
            <a:endParaRPr lang="en-US" dirty="0">
              <a:latin typeface="Calibri" charset="0"/>
            </a:endParaRPr>
          </a:p>
        </p:txBody>
      </p:sp>
      <p:sp>
        <p:nvSpPr>
          <p:cNvPr id="28" name="Textfeld 52"/>
          <p:cNvSpPr txBox="1"/>
          <p:nvPr/>
        </p:nvSpPr>
        <p:spPr>
          <a:xfrm>
            <a:off x="5521269" y="1003407"/>
            <a:ext cx="8220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Calibri" charset="0"/>
                <a:ea typeface="Calibri" charset="0"/>
                <a:cs typeface="Calibri" charset="0"/>
              </a:rPr>
              <a:t>Domestic territory</a:t>
            </a:r>
          </a:p>
        </p:txBody>
      </p:sp>
    </p:spTree>
    <p:extLst>
      <p:ext uri="{BB962C8B-B14F-4D97-AF65-F5344CB8AC3E}">
        <p14:creationId xmlns:p14="http://schemas.microsoft.com/office/powerpoint/2010/main" val="2781514757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sz="1800" dirty="0" smtClean="0"/>
              <a:t>The effect of combining benchmark based allocation with IoC</a:t>
            </a:r>
            <a:endParaRPr lang="en-US" sz="18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Inclusion of Consumption of carbon intensive materials in emission trading systems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type="body" sz="quarter" idx="17"/>
          </p:nvPr>
        </p:nvSpPr>
        <p:spPr>
          <a:xfrm>
            <a:off x="1260000" y="1116106"/>
            <a:ext cx="7502525" cy="4572000"/>
          </a:xfrm>
        </p:spPr>
        <p:txBody>
          <a:bodyPr anchor="ctr" anchorCtr="0"/>
          <a:lstStyle/>
          <a:p>
            <a:pPr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2000" dirty="0" smtClean="0"/>
              <a:t>Ensures full carbon price incentive for all groups of mitigation options. </a:t>
            </a:r>
          </a:p>
          <a:p>
            <a:pPr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en-US" sz="2000" dirty="0" smtClean="0"/>
          </a:p>
          <a:p>
            <a:pPr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2000" dirty="0" smtClean="0"/>
              <a:t>No competitive disadvantage for companies because all competitors (also close substitutes) are treated the same.</a:t>
            </a:r>
          </a:p>
          <a:p>
            <a:pPr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en-US" sz="2000" dirty="0" smtClean="0"/>
          </a:p>
          <a:p>
            <a:pPr>
              <a:buClr>
                <a:schemeClr val="accent1"/>
              </a:buClr>
            </a:pPr>
            <a:r>
              <a:rPr lang="en-US" sz="2000" dirty="0" smtClean="0"/>
              <a:t>With free allocation at full benchmark level robust leakage protection also for high carbon prices and therefore long-term clarity for decarbonization</a:t>
            </a:r>
            <a:r>
              <a:rPr lang="de-DE" sz="2000" dirty="0" smtClean="0"/>
              <a:t>. </a:t>
            </a:r>
            <a:endParaRPr lang="en-US" sz="2000" dirty="0" smtClean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US" dirty="0" smtClean="0"/>
              <a:t>3.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8939333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sz="2200" dirty="0" smtClean="0"/>
              <a:t>Motivation</a:t>
            </a:r>
          </a:p>
          <a:p>
            <a:r>
              <a:rPr lang="de-DE" dirty="0" smtClean="0"/>
              <a:t>The </a:t>
            </a:r>
            <a:r>
              <a:rPr lang="de-DE" dirty="0" err="1" smtClean="0"/>
              <a:t>role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carbon</a:t>
            </a:r>
            <a:r>
              <a:rPr lang="de-DE" dirty="0" smtClean="0"/>
              <a:t> </a:t>
            </a:r>
            <a:r>
              <a:rPr lang="de-DE" dirty="0" err="1" smtClean="0"/>
              <a:t>pricing</a:t>
            </a:r>
            <a:endParaRPr lang="en-US" dirty="0" smtClean="0"/>
          </a:p>
          <a:p>
            <a:r>
              <a:rPr lang="en-US" dirty="0" smtClean="0"/>
              <a:t>Inclusion of consumption in carbon pricing mechanism</a:t>
            </a:r>
          </a:p>
          <a:p>
            <a:r>
              <a:rPr lang="en-US" b="1" dirty="0" smtClean="0"/>
              <a:t>Conclusion</a:t>
            </a:r>
            <a:endParaRPr lang="en-US" b="1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Inclusion of Consumption of carbon intensive materials in emission trading systems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667667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sz="1800" dirty="0" smtClean="0"/>
              <a:t>Conclusion</a:t>
            </a:r>
            <a:endParaRPr lang="en-US" sz="1800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Inclusion of Consumption of carbon intensive materials in emission trading systems</a:t>
            </a:r>
            <a:endParaRPr lang="en-US" dirty="0"/>
          </a:p>
        </p:txBody>
      </p:sp>
      <p:sp>
        <p:nvSpPr>
          <p:cNvPr id="6" name="Textplatzhalter 2"/>
          <p:cNvSpPr>
            <a:spLocks noGrp="1"/>
          </p:cNvSpPr>
          <p:nvPr>
            <p:ph type="body" sz="quarter" idx="17"/>
          </p:nvPr>
        </p:nvSpPr>
        <p:spPr>
          <a:xfrm>
            <a:off x="1260475" y="1071749"/>
            <a:ext cx="7610393" cy="5107669"/>
          </a:xfrm>
        </p:spPr>
        <p:txBody>
          <a:bodyPr>
            <a:normAutofit/>
          </a:bodyPr>
          <a:lstStyle/>
          <a:p>
            <a:pPr marL="466725" lvl="1" indent="-466725">
              <a:buClr>
                <a:schemeClr val="accent1"/>
              </a:buClr>
              <a:buFont typeface="Wingdings" panose="05000000000000000000" pitchFamily="2" charset="2"/>
              <a:buChar char="è"/>
            </a:pPr>
            <a:r>
              <a:rPr lang="de-DE" sz="2000" dirty="0" smtClean="0"/>
              <a:t>A </a:t>
            </a:r>
            <a:r>
              <a:rPr lang="en-US" sz="2000" dirty="0" smtClean="0"/>
              <a:t>few carbon intensive materials dominate industrial emissions</a:t>
            </a:r>
          </a:p>
          <a:p>
            <a:pPr marL="466725" lvl="1" indent="-466725">
              <a:buClr>
                <a:schemeClr val="accent1"/>
              </a:buClr>
              <a:buFont typeface="Wingdings" panose="05000000000000000000" pitchFamily="2" charset="2"/>
              <a:buChar char="è"/>
            </a:pPr>
            <a:r>
              <a:rPr lang="en-US" sz="2000" dirty="0" smtClean="0"/>
              <a:t>Three groups of mitigation options are required</a:t>
            </a:r>
          </a:p>
          <a:p>
            <a:pPr marL="889200" lvl="2" indent="-457200">
              <a:buClr>
                <a:schemeClr val="accent1"/>
              </a:buClr>
              <a:buFont typeface="+mj-lt"/>
              <a:buAutoNum type="arabicPeriod"/>
            </a:pPr>
            <a:r>
              <a:rPr lang="en-US" sz="2000" dirty="0" smtClean="0"/>
              <a:t>Production efficiency and fuel shifting </a:t>
            </a:r>
          </a:p>
          <a:p>
            <a:pPr marL="889200" lvl="2" indent="-457200">
              <a:buClr>
                <a:schemeClr val="accent1"/>
              </a:buClr>
              <a:buFont typeface="+mj-lt"/>
              <a:buAutoNum type="arabicPeriod"/>
            </a:pPr>
            <a:r>
              <a:rPr lang="de-DE" sz="2000" dirty="0" smtClean="0"/>
              <a:t>Carbon </a:t>
            </a:r>
            <a:r>
              <a:rPr lang="en-US" sz="2000" dirty="0" smtClean="0"/>
              <a:t>focused process innovation </a:t>
            </a:r>
          </a:p>
          <a:p>
            <a:pPr marL="889200" lvl="2" indent="-457200">
              <a:buClr>
                <a:schemeClr val="accent1"/>
              </a:buClr>
              <a:buFont typeface="+mj-lt"/>
              <a:buAutoNum type="arabicPeriod"/>
            </a:pPr>
            <a:r>
              <a:rPr lang="de-DE" sz="2000" dirty="0" smtClean="0"/>
              <a:t>Material </a:t>
            </a:r>
            <a:r>
              <a:rPr lang="en-US" sz="2000" dirty="0" smtClean="0"/>
              <a:t>efficiency and substitution</a:t>
            </a:r>
          </a:p>
          <a:p>
            <a:pPr marL="466725" lvl="1" indent="-466725">
              <a:buClr>
                <a:schemeClr val="accent1"/>
              </a:buClr>
              <a:buFont typeface="Wingdings" panose="05000000000000000000" pitchFamily="2" charset="2"/>
              <a:buChar char="è"/>
            </a:pPr>
            <a:r>
              <a:rPr lang="en-US" sz="2000" dirty="0" smtClean="0"/>
              <a:t>Multiple determinants for efficient </a:t>
            </a:r>
            <a:r>
              <a:rPr lang="en-US" sz="2000" dirty="0"/>
              <a:t>material use / substitutes</a:t>
            </a:r>
          </a:p>
          <a:p>
            <a:pPr marL="774900" lvl="2" indent="-342900">
              <a:buClr>
                <a:schemeClr val="accent1"/>
              </a:buClr>
            </a:pPr>
            <a:r>
              <a:rPr lang="en-US" sz="2000" dirty="0"/>
              <a:t> </a:t>
            </a:r>
            <a:r>
              <a:rPr lang="en-US" sz="2000" dirty="0" smtClean="0"/>
              <a:t> </a:t>
            </a:r>
            <a:r>
              <a:rPr lang="en-US" sz="2000" dirty="0"/>
              <a:t>individual preferences, habits, information</a:t>
            </a:r>
          </a:p>
          <a:p>
            <a:pPr marL="774900" lvl="2" indent="-342900">
              <a:buClr>
                <a:schemeClr val="accent1"/>
              </a:buClr>
            </a:pPr>
            <a:r>
              <a:rPr lang="en-US" sz="2000" dirty="0"/>
              <a:t> </a:t>
            </a:r>
            <a:r>
              <a:rPr lang="en-US" sz="2000" dirty="0" smtClean="0"/>
              <a:t> </a:t>
            </a:r>
            <a:r>
              <a:rPr lang="en-US" sz="2000" dirty="0"/>
              <a:t>regulation, technology performance, access and affordability</a:t>
            </a:r>
          </a:p>
          <a:p>
            <a:pPr marL="466725" lvl="1" indent="-466725">
              <a:buClr>
                <a:schemeClr val="accent1"/>
              </a:buClr>
              <a:buFont typeface="Wingdings" panose="05000000000000000000" pitchFamily="2" charset="2"/>
              <a:buChar char="è"/>
            </a:pPr>
            <a:r>
              <a:rPr lang="de-DE" sz="2000" dirty="0" err="1" smtClean="0"/>
              <a:t>Policy</a:t>
            </a:r>
            <a:r>
              <a:rPr lang="de-DE" sz="2000" dirty="0" smtClean="0"/>
              <a:t> </a:t>
            </a:r>
            <a:r>
              <a:rPr lang="de-DE" sz="2000" dirty="0" err="1" smtClean="0"/>
              <a:t>response</a:t>
            </a:r>
            <a:r>
              <a:rPr lang="de-DE" sz="2000" dirty="0" smtClean="0"/>
              <a:t>: Information, </a:t>
            </a:r>
            <a:r>
              <a:rPr lang="de-DE" sz="2000" dirty="0" err="1" smtClean="0"/>
              <a:t>regulatory</a:t>
            </a:r>
            <a:r>
              <a:rPr lang="de-DE" sz="2000" dirty="0" smtClean="0"/>
              <a:t>, </a:t>
            </a:r>
            <a:r>
              <a:rPr lang="de-DE" sz="2000" dirty="0" err="1" smtClean="0"/>
              <a:t>economic</a:t>
            </a:r>
            <a:r>
              <a:rPr lang="de-DE" sz="2000" dirty="0" smtClean="0"/>
              <a:t>, </a:t>
            </a:r>
            <a:r>
              <a:rPr lang="de-DE" sz="2000" dirty="0" err="1" smtClean="0"/>
              <a:t>infrastructure</a:t>
            </a:r>
            <a:endParaRPr lang="de-DE" sz="2000" dirty="0" smtClean="0"/>
          </a:p>
          <a:p>
            <a:pPr marL="466725" lvl="1" indent="-466725">
              <a:buClr>
                <a:schemeClr val="accent1"/>
              </a:buClr>
              <a:buFont typeface="Wingdings" panose="05000000000000000000" pitchFamily="2" charset="2"/>
              <a:buChar char="è"/>
            </a:pPr>
            <a:r>
              <a:rPr lang="de-DE" sz="2000" dirty="0" err="1" smtClean="0"/>
              <a:t>Example</a:t>
            </a:r>
            <a:r>
              <a:rPr lang="de-DE" sz="2000" dirty="0" smtClean="0"/>
              <a:t> </a:t>
            </a:r>
            <a:r>
              <a:rPr lang="de-DE" sz="2000" dirty="0" err="1" smtClean="0"/>
              <a:t>economic</a:t>
            </a:r>
            <a:r>
              <a:rPr lang="de-DE" sz="2000" dirty="0" smtClean="0"/>
              <a:t> </a:t>
            </a:r>
            <a:r>
              <a:rPr lang="de-DE" sz="2000" dirty="0" err="1" smtClean="0"/>
              <a:t>instrument</a:t>
            </a:r>
            <a:r>
              <a:rPr lang="de-DE" sz="2000" dirty="0" smtClean="0"/>
              <a:t>: Charge on </a:t>
            </a:r>
            <a:r>
              <a:rPr lang="de-DE" sz="2000" dirty="0" err="1" smtClean="0"/>
              <a:t>carbon</a:t>
            </a:r>
            <a:r>
              <a:rPr lang="de-DE" sz="2000" dirty="0" smtClean="0"/>
              <a:t> intensive </a:t>
            </a:r>
            <a:r>
              <a:rPr lang="de-DE" sz="2000" dirty="0" err="1" smtClean="0"/>
              <a:t>materials</a:t>
            </a:r>
            <a:r>
              <a:rPr lang="de-DE" sz="2000" dirty="0" smtClean="0"/>
              <a:t> </a:t>
            </a:r>
          </a:p>
          <a:p>
            <a:pPr marL="898725" lvl="2" indent="-466725">
              <a:buClr>
                <a:schemeClr val="accent1"/>
              </a:buClr>
              <a:buFont typeface="Wingdings" panose="05000000000000000000" pitchFamily="2" charset="2"/>
              <a:buChar char="è"/>
            </a:pPr>
            <a:r>
              <a:rPr lang="de-DE" sz="2000" dirty="0" smtClean="0"/>
              <a:t>Can </a:t>
            </a:r>
            <a:r>
              <a:rPr lang="de-DE" sz="2000" dirty="0" err="1" smtClean="0"/>
              <a:t>impact</a:t>
            </a:r>
            <a:r>
              <a:rPr lang="de-DE" sz="2000" dirty="0" smtClean="0"/>
              <a:t> </a:t>
            </a:r>
            <a:r>
              <a:rPr lang="de-DE" sz="2000" dirty="0" err="1" smtClean="0"/>
              <a:t>corporate</a:t>
            </a:r>
            <a:r>
              <a:rPr lang="de-DE" sz="2000" dirty="0" smtClean="0"/>
              <a:t> / private </a:t>
            </a:r>
            <a:r>
              <a:rPr lang="de-DE" sz="2000" dirty="0" err="1" smtClean="0"/>
              <a:t>consumption</a:t>
            </a:r>
            <a:r>
              <a:rPr lang="de-DE" sz="2000" dirty="0" smtClean="0"/>
              <a:t> </a:t>
            </a:r>
            <a:r>
              <a:rPr lang="de-DE" sz="2000" dirty="0" err="1" smtClean="0"/>
              <a:t>choices</a:t>
            </a:r>
            <a:r>
              <a:rPr lang="de-DE" sz="2000" dirty="0" smtClean="0"/>
              <a:t> </a:t>
            </a:r>
          </a:p>
          <a:p>
            <a:pPr marL="898725" lvl="2" indent="-466725">
              <a:buClr>
                <a:schemeClr val="accent1"/>
              </a:buClr>
              <a:buFont typeface="Wingdings" panose="05000000000000000000" pitchFamily="2" charset="2"/>
              <a:buChar char="è"/>
            </a:pPr>
            <a:r>
              <a:rPr lang="de-DE" sz="2000" dirty="0" err="1" smtClean="0"/>
              <a:t>Complemented</a:t>
            </a:r>
            <a:r>
              <a:rPr lang="de-DE" sz="2000" dirty="0" smtClean="0"/>
              <a:t> </a:t>
            </a:r>
            <a:r>
              <a:rPr lang="de-DE" sz="2000" dirty="0" err="1" smtClean="0"/>
              <a:t>with</a:t>
            </a:r>
            <a:r>
              <a:rPr lang="de-DE" sz="2000" dirty="0" smtClean="0"/>
              <a:t> </a:t>
            </a:r>
            <a:r>
              <a:rPr lang="de-DE" sz="2000" dirty="0" err="1" smtClean="0"/>
              <a:t>building</a:t>
            </a:r>
            <a:r>
              <a:rPr lang="de-DE" sz="2000" dirty="0" smtClean="0"/>
              <a:t> </a:t>
            </a:r>
            <a:r>
              <a:rPr lang="de-DE" sz="2000" dirty="0" err="1" smtClean="0"/>
              <a:t>codes</a:t>
            </a:r>
            <a:r>
              <a:rPr lang="de-DE" sz="2000" dirty="0" smtClean="0"/>
              <a:t>, </a:t>
            </a:r>
            <a:r>
              <a:rPr lang="de-DE" sz="2000" dirty="0" err="1" smtClean="0"/>
              <a:t>demonstration</a:t>
            </a:r>
            <a:r>
              <a:rPr lang="de-DE" sz="2000" dirty="0" smtClean="0"/>
              <a:t> </a:t>
            </a:r>
            <a:r>
              <a:rPr lang="de-DE" sz="2000" dirty="0" err="1" smtClean="0"/>
              <a:t>projects</a:t>
            </a:r>
            <a:r>
              <a:rPr lang="de-DE" sz="2000" dirty="0" smtClean="0"/>
              <a:t> …</a:t>
            </a:r>
          </a:p>
          <a:p>
            <a:pPr marL="898725" lvl="2" indent="-466725">
              <a:buClr>
                <a:schemeClr val="accent1"/>
              </a:buClr>
              <a:buFont typeface="Wingdings" panose="05000000000000000000" pitchFamily="2" charset="2"/>
              <a:buChar char="è"/>
            </a:pPr>
            <a:endParaRPr lang="en-US" sz="2000" dirty="0" smtClean="0">
              <a:sym typeface="Wingdings" panose="05000000000000000000" pitchFamily="2" charset="2"/>
            </a:endParaRP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US" dirty="0" smtClean="0"/>
              <a:t>4.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4045575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sz="2200" b="1" dirty="0" smtClean="0"/>
              <a:t>Motivation</a:t>
            </a:r>
          </a:p>
          <a:p>
            <a:r>
              <a:rPr lang="de-DE" dirty="0" smtClean="0"/>
              <a:t>The </a:t>
            </a:r>
            <a:r>
              <a:rPr lang="de-DE" dirty="0" err="1" smtClean="0"/>
              <a:t>role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carbon</a:t>
            </a:r>
            <a:r>
              <a:rPr lang="de-DE" dirty="0" smtClean="0"/>
              <a:t> </a:t>
            </a:r>
            <a:r>
              <a:rPr lang="de-DE" dirty="0" err="1" smtClean="0"/>
              <a:t>pricing</a:t>
            </a:r>
            <a:endParaRPr lang="en-US" dirty="0" smtClean="0"/>
          </a:p>
          <a:p>
            <a:r>
              <a:rPr lang="en-US" dirty="0" smtClean="0"/>
              <a:t>Inclusion of consumption in carbon pricing mechanism</a:t>
            </a:r>
          </a:p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Inclusion of Consumption of carbon intensive materials in emission trading systems</a:t>
            </a:r>
            <a:endParaRPr lang="en-US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de-DE" dirty="0" smtClean="0"/>
              <a:t>Professor Karsten Neuhoff, kneuhoff@diw.de</a:t>
            </a:r>
            <a:endParaRPr lang="de-DE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4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de-DE" dirty="0" smtClean="0"/>
              <a:t>1.</a:t>
            </a:r>
            <a:endParaRPr lang="de-DE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65" b="1065"/>
          <a:stretch/>
        </p:blipFill>
        <p:spPr bwMode="auto">
          <a:xfrm>
            <a:off x="971600" y="1201660"/>
            <a:ext cx="7017158" cy="42435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ctangle 263"/>
          <p:cNvSpPr>
            <a:spLocks noChangeArrowheads="1"/>
          </p:cNvSpPr>
          <p:nvPr/>
        </p:nvSpPr>
        <p:spPr bwMode="auto">
          <a:xfrm>
            <a:off x="2051720" y="953103"/>
            <a:ext cx="640871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eaLnBrk="0" hangingPunct="0"/>
            <a:r>
              <a:rPr lang="en-GB" altLang="en-US" sz="1600" b="1" dirty="0" smtClean="0">
                <a:solidFill>
                  <a:srgbClr val="131313"/>
                </a:solidFill>
                <a:latin typeface="Calibri" charset="0"/>
                <a:ea typeface="Calibri" charset="0"/>
                <a:cs typeface="Calibri" charset="0"/>
              </a:rPr>
              <a:t>Industrial activities </a:t>
            </a:r>
            <a:r>
              <a:rPr lang="en-GB" altLang="en-US" sz="1600" b="1" dirty="0">
                <a:solidFill>
                  <a:srgbClr val="131313"/>
                </a:solidFill>
                <a:latin typeface="Calibri" charset="0"/>
                <a:ea typeface="Calibri" charset="0"/>
                <a:cs typeface="Calibri" charset="0"/>
              </a:rPr>
              <a:t>with the highest cost increase from carbon </a:t>
            </a:r>
            <a:r>
              <a:rPr lang="en-GB" altLang="en-US" sz="1600" b="1" dirty="0" smtClean="0">
                <a:solidFill>
                  <a:srgbClr val="131313"/>
                </a:solidFill>
                <a:latin typeface="Calibri" charset="0"/>
                <a:ea typeface="Calibri" charset="0"/>
                <a:cs typeface="Calibri" charset="0"/>
              </a:rPr>
              <a:t>pricing </a:t>
            </a:r>
          </a:p>
          <a:p>
            <a:pPr eaLnBrk="0" hangingPunct="0"/>
            <a:r>
              <a:rPr lang="en-GB" altLang="en-US" sz="1200" dirty="0" smtClean="0">
                <a:solidFill>
                  <a:srgbClr val="131313"/>
                </a:solidFill>
                <a:latin typeface="Calibri" charset="0"/>
                <a:ea typeface="Calibri" charset="0"/>
                <a:cs typeface="Calibri" charset="0"/>
              </a:rPr>
              <a:t>(Example UK, carbon </a:t>
            </a:r>
            <a:r>
              <a:rPr lang="en-GB" altLang="en-US" sz="1200" dirty="0">
                <a:solidFill>
                  <a:srgbClr val="131313"/>
                </a:solidFill>
                <a:latin typeface="Calibri" charset="0"/>
                <a:ea typeface="Calibri" charset="0"/>
                <a:cs typeface="Calibri" charset="0"/>
              </a:rPr>
              <a:t>price </a:t>
            </a:r>
            <a:r>
              <a:rPr lang="en-GB" altLang="en-US" sz="1200" dirty="0" smtClean="0">
                <a:solidFill>
                  <a:srgbClr val="131313"/>
                </a:solidFill>
                <a:latin typeface="Calibri" charset="0"/>
                <a:ea typeface="Calibri" charset="0"/>
                <a:cs typeface="Calibri" charset="0"/>
              </a:rPr>
              <a:t>20 </a:t>
            </a:r>
            <a:r>
              <a:rPr lang="en-GB" altLang="en-US" sz="1200" dirty="0">
                <a:solidFill>
                  <a:srgbClr val="131313"/>
                </a:solidFill>
                <a:latin typeface="Calibri" charset="0"/>
                <a:ea typeface="Calibri" charset="0"/>
                <a:cs typeface="Calibri" charset="0"/>
              </a:rPr>
              <a:t>€/t </a:t>
            </a:r>
            <a:r>
              <a:rPr lang="en-GB" altLang="en-US" sz="1200" dirty="0" smtClean="0">
                <a:solidFill>
                  <a:srgbClr val="131313"/>
                </a:solidFill>
                <a:latin typeface="Calibri" charset="0"/>
                <a:ea typeface="Calibri" charset="0"/>
                <a:cs typeface="Calibri" charset="0"/>
              </a:rPr>
              <a:t>CO</a:t>
            </a:r>
            <a:r>
              <a:rPr lang="en-GB" altLang="en-US" sz="1200" baseline="-25000" dirty="0" smtClean="0">
                <a:solidFill>
                  <a:srgbClr val="131313"/>
                </a:solidFill>
                <a:latin typeface="Calibri" charset="0"/>
                <a:ea typeface="Calibri" charset="0"/>
                <a:cs typeface="Calibri" charset="0"/>
              </a:rPr>
              <a:t>2</a:t>
            </a:r>
            <a:r>
              <a:rPr lang="en-GB" altLang="en-US" sz="1200" dirty="0">
                <a:solidFill>
                  <a:srgbClr val="131313"/>
                </a:solidFill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GB" altLang="en-US" sz="1200" dirty="0" smtClean="0">
                <a:solidFill>
                  <a:srgbClr val="131313"/>
                </a:solidFill>
                <a:latin typeface="Calibri" charset="0"/>
                <a:ea typeface="Calibri" charset="0"/>
                <a:cs typeface="Calibri" charset="0"/>
              </a:rPr>
              <a:t>and </a:t>
            </a:r>
            <a:r>
              <a:rPr lang="en-GB" altLang="en-US" sz="1200" dirty="0">
                <a:solidFill>
                  <a:srgbClr val="131313"/>
                </a:solidFill>
                <a:latin typeface="Calibri" charset="0"/>
                <a:ea typeface="Calibri" charset="0"/>
                <a:cs typeface="Calibri" charset="0"/>
              </a:rPr>
              <a:t>electricity price increase 10 €/</a:t>
            </a:r>
            <a:r>
              <a:rPr lang="en-GB" altLang="en-US" sz="1200" dirty="0" smtClean="0">
                <a:solidFill>
                  <a:srgbClr val="131313"/>
                </a:solidFill>
                <a:latin typeface="Calibri" charset="0"/>
                <a:ea typeface="Calibri" charset="0"/>
                <a:cs typeface="Calibri" charset="0"/>
              </a:rPr>
              <a:t>MWh) </a:t>
            </a:r>
            <a:endParaRPr lang="en-GB" altLang="en-US" sz="1200" dirty="0">
              <a:solidFill>
                <a:srgbClr val="131313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6"/>
          </p:nvPr>
        </p:nvSpPr>
        <p:spPr>
          <a:xfrm>
            <a:off x="1260000" y="6399300"/>
            <a:ext cx="6099175" cy="152400"/>
          </a:xfrm>
        </p:spPr>
        <p:txBody>
          <a:bodyPr/>
          <a:lstStyle/>
          <a:p>
            <a:pPr>
              <a:defRPr/>
            </a:pPr>
            <a:r>
              <a:rPr lang="en-GB" dirty="0" smtClean="0"/>
              <a:t>Inclusion of Consumption of carbon intensive materials in emission trading systems</a:t>
            </a:r>
            <a:endParaRPr lang="de-DE" dirty="0"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3"/>
          </p:nvPr>
        </p:nvSpPr>
        <p:spPr>
          <a:xfrm>
            <a:off x="1295401" y="321904"/>
            <a:ext cx="7467600" cy="442800"/>
          </a:xfrm>
        </p:spPr>
        <p:txBody>
          <a:bodyPr/>
          <a:lstStyle/>
          <a:p>
            <a:r>
              <a:rPr lang="en-US" sz="1800" dirty="0" smtClean="0"/>
              <a:t>Industrial emissions dominated by production of carbon intensive materials</a:t>
            </a:r>
            <a:endParaRPr lang="en-US" sz="1800" dirty="0"/>
          </a:p>
        </p:txBody>
      </p:sp>
      <p:sp>
        <p:nvSpPr>
          <p:cNvPr id="11" name="Textfeld 5"/>
          <p:cNvSpPr txBox="1"/>
          <p:nvPr/>
        </p:nvSpPr>
        <p:spPr>
          <a:xfrm>
            <a:off x="360000" y="5445224"/>
            <a:ext cx="836191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-65" charset="0"/>
                <a:ea typeface="ＭＳ Ｐゴシック" pitchFamily="-65" charset="-128"/>
                <a:cs typeface="ＭＳ Ｐゴシック" pitchFamily="-65" charset="-128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-65" charset="0"/>
                <a:ea typeface="ＭＳ Ｐゴシック" pitchFamily="-65" charset="-128"/>
                <a:cs typeface="ＭＳ Ｐゴシック" pitchFamily="-65" charset="-128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-65" charset="0"/>
                <a:ea typeface="ＭＳ Ｐゴシック" pitchFamily="-65" charset="-128"/>
                <a:cs typeface="ＭＳ Ｐゴシック" pitchFamily="-65" charset="-128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-65" charset="0"/>
                <a:ea typeface="ＭＳ Ｐゴシック" pitchFamily="-65" charset="-128"/>
                <a:cs typeface="ＭＳ Ｐゴシック" pitchFamily="-65" charset="-128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-65" charset="0"/>
                <a:ea typeface="ＭＳ Ｐゴシック" pitchFamily="-65" charset="-128"/>
                <a:cs typeface="ＭＳ Ｐゴシック" pitchFamily="-65" charset="-128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pitchFamily="-65" charset="0"/>
                <a:ea typeface="ＭＳ Ｐゴシック" pitchFamily="-65" charset="-128"/>
                <a:cs typeface="ＭＳ Ｐゴシック" pitchFamily="-65" charset="-128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pitchFamily="-65" charset="0"/>
                <a:ea typeface="ＭＳ Ｐゴシック" pitchFamily="-65" charset="-128"/>
                <a:cs typeface="ＭＳ Ｐゴシック" pitchFamily="-65" charset="-128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pitchFamily="-65" charset="0"/>
                <a:ea typeface="ＭＳ Ｐゴシック" pitchFamily="-65" charset="-128"/>
                <a:cs typeface="ＭＳ Ｐゴシック" pitchFamily="-65" charset="-128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pitchFamily="-65" charset="0"/>
                <a:ea typeface="ＭＳ Ｐゴシック" pitchFamily="-65" charset="-128"/>
                <a:cs typeface="ＭＳ Ｐゴシック" pitchFamily="-65" charset="-128"/>
              </a:defRPr>
            </a:lvl9pPr>
          </a:lstStyle>
          <a:p>
            <a:pPr>
              <a:buClr>
                <a:schemeClr val="accent1"/>
              </a:buClr>
            </a:pPr>
            <a:r>
              <a:rPr lang="en-GB" sz="1600" dirty="0" smtClean="0">
                <a:latin typeface="Calibri" charset="0"/>
                <a:ea typeface="Calibri" charset="0"/>
                <a:cs typeface="Calibri" charset="0"/>
              </a:rPr>
              <a:t>Production of cement and steel alone accounts for 38% of European industry emissions: </a:t>
            </a:r>
          </a:p>
          <a:p>
            <a:pPr marL="285750" indent="-285750">
              <a:buClr>
                <a:schemeClr val="accent1"/>
              </a:buClr>
              <a:buFont typeface="Wingdings"/>
              <a:buChar char="è"/>
            </a:pPr>
            <a:r>
              <a:rPr lang="en-GB" sz="1600" dirty="0" smtClean="0">
                <a:latin typeface="Calibri" charset="0"/>
                <a:ea typeface="Calibri" charset="0"/>
                <a:cs typeface="Calibri" charset="0"/>
              </a:rPr>
              <a:t>Important </a:t>
            </a:r>
            <a:r>
              <a:rPr lang="en-GB" sz="1600" dirty="0">
                <a:latin typeface="Calibri" charset="0"/>
                <a:ea typeface="Calibri" charset="0"/>
                <a:cs typeface="Calibri" charset="0"/>
              </a:rPr>
              <a:t>to realize mitigation </a:t>
            </a:r>
            <a:r>
              <a:rPr lang="en-GB" sz="1600" dirty="0" smtClean="0">
                <a:latin typeface="Calibri" charset="0"/>
                <a:ea typeface="Calibri" charset="0"/>
                <a:cs typeface="Calibri" charset="0"/>
              </a:rPr>
              <a:t>opportunities of selected carbon intensive materials</a:t>
            </a:r>
          </a:p>
          <a:p>
            <a:pPr marL="285750" indent="-285750">
              <a:buClr>
                <a:schemeClr val="accent1"/>
              </a:buClr>
              <a:buFont typeface="Wingdings"/>
              <a:buChar char="è"/>
            </a:pPr>
            <a:r>
              <a:rPr lang="en-GB" sz="1600" dirty="0" smtClean="0">
                <a:latin typeface="Calibri" charset="0"/>
                <a:ea typeface="Calibri" charset="0"/>
                <a:cs typeface="Calibri" charset="0"/>
              </a:rPr>
              <a:t>Production and use of these materials justifies focused attention</a:t>
            </a:r>
            <a:endParaRPr lang="en-GB" sz="1600" dirty="0">
              <a:latin typeface="Calibri" charset="0"/>
              <a:ea typeface="Calibri" charset="0"/>
              <a:cs typeface="Calibri" charset="0"/>
            </a:endParaRPr>
          </a:p>
          <a:p>
            <a:pPr marL="285750" indent="-285750">
              <a:buClr>
                <a:schemeClr val="accent1"/>
              </a:buClr>
              <a:buFont typeface="Wingdings"/>
              <a:buChar char="è"/>
            </a:pPr>
            <a:endParaRPr lang="en-US" sz="1600" dirty="0" smtClean="0"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3" name="TextBox 2"/>
          <p:cNvSpPr txBox="1"/>
          <p:nvPr/>
        </p:nvSpPr>
        <p:spPr>
          <a:xfrm rot="16200000">
            <a:off x="-1005032" y="2933893"/>
            <a:ext cx="4185689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+mj-lt"/>
              </a:rPr>
              <a:t>Electricity cost increase (blue) cost for buying all allowances  (</a:t>
            </a:r>
            <a:r>
              <a:rPr lang="de-DE" sz="1400" dirty="0" err="1" smtClean="0">
                <a:latin typeface="+mj-lt"/>
              </a:rPr>
              <a:t>grey</a:t>
            </a:r>
            <a:r>
              <a:rPr lang="de-DE" sz="1400" dirty="0" smtClean="0">
                <a:latin typeface="+mj-lt"/>
              </a:rPr>
              <a:t>) relative</a:t>
            </a:r>
            <a:r>
              <a:rPr lang="en-US" sz="1400" dirty="0" smtClean="0">
                <a:latin typeface="+mj-lt"/>
              </a:rPr>
              <a:t> to gross value added.</a:t>
            </a:r>
          </a:p>
        </p:txBody>
      </p:sp>
    </p:spTree>
    <p:extLst>
      <p:ext uri="{BB962C8B-B14F-4D97-AF65-F5344CB8AC3E}">
        <p14:creationId xmlns:p14="http://schemas.microsoft.com/office/powerpoint/2010/main" val="1140994316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/>
          <p:cNvSpPr/>
          <p:nvPr/>
        </p:nvSpPr>
        <p:spPr>
          <a:xfrm>
            <a:off x="3995936" y="1138019"/>
            <a:ext cx="936104" cy="4320000"/>
          </a:xfrm>
          <a:prstGeom prst="rect">
            <a:avLst/>
          </a:prstGeom>
          <a:solidFill>
            <a:schemeClr val="accent2">
              <a:lumMod val="40000"/>
              <a:lumOff val="60000"/>
              <a:alpha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de-DE" sz="1350" dirty="0">
              <a:solidFill>
                <a:schemeClr val="tx1"/>
              </a:solidFill>
              <a:latin typeface="Calibri" charset="0"/>
            </a:endParaRPr>
          </a:p>
        </p:txBody>
      </p:sp>
      <p:sp>
        <p:nvSpPr>
          <p:cNvPr id="15" name="Rechteck 14"/>
          <p:cNvSpPr/>
          <p:nvPr/>
        </p:nvSpPr>
        <p:spPr>
          <a:xfrm>
            <a:off x="1234599" y="1138019"/>
            <a:ext cx="2689329" cy="4320000"/>
          </a:xfrm>
          <a:prstGeom prst="rect">
            <a:avLst/>
          </a:prstGeom>
          <a:solidFill>
            <a:srgbClr val="92D050">
              <a:alpha val="3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de-DE" sz="1350" dirty="0">
              <a:solidFill>
                <a:schemeClr val="tx1"/>
              </a:solidFill>
              <a:latin typeface="Calibri" charset="0"/>
            </a:endParaRPr>
          </a:p>
        </p:txBody>
      </p:sp>
      <p:sp>
        <p:nvSpPr>
          <p:cNvPr id="13" name="Rechteck 12"/>
          <p:cNvSpPr/>
          <p:nvPr/>
        </p:nvSpPr>
        <p:spPr>
          <a:xfrm>
            <a:off x="5004048" y="1138019"/>
            <a:ext cx="2736304" cy="4320000"/>
          </a:xfrm>
          <a:prstGeom prst="rect">
            <a:avLst/>
          </a:prstGeom>
          <a:solidFill>
            <a:schemeClr val="accent2">
              <a:lumMod val="40000"/>
              <a:lumOff val="60000"/>
              <a:alpha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de-DE" sz="1350" dirty="0">
              <a:solidFill>
                <a:schemeClr val="tx1"/>
              </a:solidFill>
              <a:latin typeface="Calibri" charset="0"/>
            </a:endParaRPr>
          </a:p>
        </p:txBody>
      </p:sp>
      <p:graphicFrame>
        <p:nvGraphicFramePr>
          <p:cNvPr id="20" name="Chart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81522447"/>
              </p:ext>
            </p:extLst>
          </p:nvPr>
        </p:nvGraphicFramePr>
        <p:xfrm>
          <a:off x="152400" y="1437838"/>
          <a:ext cx="8812088" cy="37430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>
          <a:xfrm>
            <a:off x="1295401" y="321904"/>
            <a:ext cx="7467600" cy="442800"/>
          </a:xfrm>
        </p:spPr>
        <p:txBody>
          <a:bodyPr/>
          <a:lstStyle/>
          <a:p>
            <a:r>
              <a:rPr lang="en-US" sz="1800" dirty="0" smtClean="0"/>
              <a:t>Three groups of emission reduction opportunities for carbon intensive materials</a:t>
            </a:r>
            <a:endParaRPr lang="en-US" sz="1800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Inclusion of Consumption of carbon intensive materials in emission trading systems</a:t>
            </a:r>
            <a:endParaRPr lang="de-DE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de-DE" dirty="0" smtClean="0"/>
              <a:t>1.</a:t>
            </a:r>
            <a:endParaRPr lang="de-DE" dirty="0"/>
          </a:p>
        </p:txBody>
      </p:sp>
      <p:sp>
        <p:nvSpPr>
          <p:cNvPr id="10" name="Textfeld 5"/>
          <p:cNvSpPr txBox="1"/>
          <p:nvPr/>
        </p:nvSpPr>
        <p:spPr>
          <a:xfrm>
            <a:off x="388560" y="5550331"/>
            <a:ext cx="878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-65" charset="0"/>
                <a:ea typeface="ＭＳ Ｐゴシック" pitchFamily="-65" charset="-128"/>
                <a:cs typeface="ＭＳ Ｐゴシック" pitchFamily="-65" charset="-128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-65" charset="0"/>
                <a:ea typeface="ＭＳ Ｐゴシック" pitchFamily="-65" charset="-128"/>
                <a:cs typeface="ＭＳ Ｐゴシック" pitchFamily="-65" charset="-128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-65" charset="0"/>
                <a:ea typeface="ＭＳ Ｐゴシック" pitchFamily="-65" charset="-128"/>
                <a:cs typeface="ＭＳ Ｐゴシック" pitchFamily="-65" charset="-128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-65" charset="0"/>
                <a:ea typeface="ＭＳ Ｐゴシック" pitchFamily="-65" charset="-128"/>
                <a:cs typeface="ＭＳ Ｐゴシック" pitchFamily="-65" charset="-128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-65" charset="0"/>
                <a:ea typeface="ＭＳ Ｐゴシック" pitchFamily="-65" charset="-128"/>
                <a:cs typeface="ＭＳ Ｐゴシック" pitchFamily="-65" charset="-128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pitchFamily="-65" charset="0"/>
                <a:ea typeface="ＭＳ Ｐゴシック" pitchFamily="-65" charset="-128"/>
                <a:cs typeface="ＭＳ Ｐゴシック" pitchFamily="-65" charset="-128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pitchFamily="-65" charset="0"/>
                <a:ea typeface="ＭＳ Ｐゴシック" pitchFamily="-65" charset="-128"/>
                <a:cs typeface="ＭＳ Ｐゴシック" pitchFamily="-65" charset="-128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pitchFamily="-65" charset="0"/>
                <a:ea typeface="ＭＳ Ｐゴシック" pitchFamily="-65" charset="-128"/>
                <a:cs typeface="ＭＳ Ｐゴシック" pitchFamily="-65" charset="-128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pitchFamily="-65" charset="0"/>
                <a:ea typeface="ＭＳ Ｐゴシック" pitchFamily="-65" charset="-128"/>
                <a:cs typeface="ＭＳ Ｐゴシック" pitchFamily="-65" charset="-128"/>
              </a:defRPr>
            </a:lvl9pPr>
          </a:lstStyle>
          <a:p>
            <a:pPr marL="285750" indent="-285750">
              <a:buClr>
                <a:schemeClr val="accent1"/>
              </a:buClr>
              <a:buFont typeface="Wingdings"/>
              <a:buChar char="è"/>
            </a:pPr>
            <a:r>
              <a:rPr lang="en-GB" sz="1600" dirty="0" smtClean="0">
                <a:latin typeface="Calibri" charset="0"/>
                <a:ea typeface="Calibri" charset="0"/>
                <a:cs typeface="Calibri" charset="0"/>
              </a:rPr>
              <a:t>Similar </a:t>
            </a:r>
            <a:r>
              <a:rPr lang="en-GB" sz="1600" dirty="0">
                <a:latin typeface="Calibri" charset="0"/>
                <a:ea typeface="Calibri" charset="0"/>
                <a:cs typeface="Calibri" charset="0"/>
              </a:rPr>
              <a:t>picture for other material sectors like </a:t>
            </a:r>
            <a:r>
              <a:rPr lang="en-GB" sz="1600" dirty="0" smtClean="0">
                <a:latin typeface="Calibri" charset="0"/>
                <a:ea typeface="Calibri" charset="0"/>
                <a:cs typeface="Calibri" charset="0"/>
              </a:rPr>
              <a:t>steel.</a:t>
            </a:r>
            <a:endParaRPr lang="en-US" sz="1600" dirty="0">
              <a:latin typeface="Calibri" charset="0"/>
              <a:ea typeface="Calibri" charset="0"/>
              <a:cs typeface="Calibri" charset="0"/>
            </a:endParaRPr>
          </a:p>
          <a:p>
            <a:pPr marL="285750" indent="-285750">
              <a:buClr>
                <a:schemeClr val="accent1"/>
              </a:buClr>
              <a:buFont typeface="Wingdings"/>
              <a:buChar char="è"/>
            </a:pPr>
            <a:r>
              <a:rPr lang="de-DE" sz="1600" dirty="0" smtClean="0">
                <a:latin typeface="Calibri" charset="0"/>
                <a:ea typeface="Calibri" charset="0"/>
                <a:cs typeface="Calibri" charset="0"/>
              </a:rPr>
              <a:t>M</a:t>
            </a:r>
            <a:r>
              <a:rPr lang="en-US" sz="1600" dirty="0" err="1" smtClean="0">
                <a:latin typeface="Calibri" charset="0"/>
                <a:ea typeface="Calibri" charset="0"/>
                <a:cs typeface="Calibri" charset="0"/>
              </a:rPr>
              <a:t>itigation</a:t>
            </a:r>
            <a:r>
              <a:rPr lang="en-US" sz="1600" dirty="0" smtClean="0">
                <a:latin typeface="Calibri" charset="0"/>
                <a:ea typeface="Calibri" charset="0"/>
                <a:cs typeface="Calibri" charset="0"/>
              </a:rPr>
              <a:t> options from all groups required for deep </a:t>
            </a:r>
            <a:r>
              <a:rPr lang="en-US" sz="1600" dirty="0" err="1">
                <a:latin typeface="Calibri" charset="0"/>
                <a:ea typeface="Calibri" charset="0"/>
                <a:cs typeface="Calibri" charset="0"/>
              </a:rPr>
              <a:t>decarbonization</a:t>
            </a:r>
            <a:r>
              <a:rPr lang="en-US" sz="1600" dirty="0">
                <a:latin typeface="Calibri" charset="0"/>
                <a:ea typeface="Calibri" charset="0"/>
                <a:cs typeface="Calibri" charset="0"/>
              </a:rPr>
              <a:t> (G7) </a:t>
            </a:r>
            <a:r>
              <a:rPr lang="en-US" sz="1600" dirty="0" smtClean="0">
                <a:latin typeface="Calibri" charset="0"/>
                <a:ea typeface="Calibri" charset="0"/>
                <a:cs typeface="Calibri" charset="0"/>
              </a:rPr>
              <a:t>, 80-95</a:t>
            </a:r>
            <a:r>
              <a:rPr lang="en-US" sz="1600" dirty="0">
                <a:latin typeface="Calibri" charset="0"/>
                <a:ea typeface="Calibri" charset="0"/>
                <a:cs typeface="Calibri" charset="0"/>
              </a:rPr>
              <a:t>% reductions </a:t>
            </a:r>
            <a:r>
              <a:rPr lang="de-DE" sz="1600" dirty="0">
                <a:latin typeface="Calibri" charset="0"/>
                <a:ea typeface="Calibri" charset="0"/>
                <a:cs typeface="Calibri" charset="0"/>
              </a:rPr>
              <a:t>(EU</a:t>
            </a:r>
            <a:r>
              <a:rPr lang="de-DE" sz="1600" dirty="0" smtClean="0">
                <a:latin typeface="Calibri" charset="0"/>
                <a:ea typeface="Calibri" charset="0"/>
                <a:cs typeface="Calibri" charset="0"/>
              </a:rPr>
              <a:t>).</a:t>
            </a:r>
            <a:endParaRPr lang="en-US" sz="1600" dirty="0">
              <a:latin typeface="Calibri" charset="0"/>
              <a:ea typeface="Calibri" charset="0"/>
              <a:cs typeface="Calibri" charset="0"/>
            </a:endParaRPr>
          </a:p>
          <a:p>
            <a:pPr marL="285750" indent="-285750">
              <a:buClr>
                <a:schemeClr val="accent1"/>
              </a:buClr>
              <a:buFont typeface="Wingdings"/>
              <a:buChar char="è"/>
            </a:pPr>
            <a:r>
              <a:rPr lang="de-DE" sz="1600" dirty="0" smtClean="0">
                <a:latin typeface="Calibri" charset="0"/>
                <a:ea typeface="Calibri" charset="0"/>
                <a:cs typeface="Calibri" charset="0"/>
              </a:rPr>
              <a:t>But </a:t>
            </a:r>
            <a:r>
              <a:rPr lang="de-DE" sz="1600" dirty="0" err="1" smtClean="0">
                <a:latin typeface="Calibri" charset="0"/>
                <a:ea typeface="Calibri" charset="0"/>
                <a:cs typeface="Calibri" charset="0"/>
              </a:rPr>
              <a:t>very</a:t>
            </a:r>
            <a:r>
              <a:rPr lang="de-DE" sz="1600" dirty="0" smtClean="0">
                <a:latin typeface="Calibri" charset="0"/>
                <a:ea typeface="Calibri" charset="0"/>
                <a:cs typeface="Calibri" charset="0"/>
              </a:rPr>
              <a:t> limited </a:t>
            </a:r>
            <a:r>
              <a:rPr lang="de-DE" sz="1600" dirty="0" err="1" smtClean="0">
                <a:latin typeface="Calibri" charset="0"/>
                <a:ea typeface="Calibri" charset="0"/>
                <a:cs typeface="Calibri" charset="0"/>
              </a:rPr>
              <a:t>progress</a:t>
            </a:r>
            <a:r>
              <a:rPr lang="de-DE" sz="1600" dirty="0" smtClean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de-DE" sz="1600" dirty="0" err="1" smtClean="0">
                <a:latin typeface="Calibri" charset="0"/>
                <a:ea typeface="Calibri" charset="0"/>
                <a:cs typeface="Calibri" charset="0"/>
              </a:rPr>
              <a:t>with</a:t>
            </a:r>
            <a:r>
              <a:rPr lang="de-DE" sz="1600" dirty="0" smtClean="0">
                <a:latin typeface="Calibri" charset="0"/>
                <a:ea typeface="Calibri" charset="0"/>
                <a:cs typeface="Calibri" charset="0"/>
              </a:rPr>
              <a:t> Group 2 </a:t>
            </a:r>
            <a:r>
              <a:rPr lang="de-DE" sz="1600" dirty="0" err="1" smtClean="0">
                <a:latin typeface="Calibri" charset="0"/>
                <a:ea typeface="Calibri" charset="0"/>
                <a:cs typeface="Calibri" charset="0"/>
              </a:rPr>
              <a:t>and</a:t>
            </a:r>
            <a:r>
              <a:rPr lang="de-DE" sz="1600" dirty="0" smtClean="0">
                <a:latin typeface="Calibri" charset="0"/>
                <a:ea typeface="Calibri" charset="0"/>
                <a:cs typeface="Calibri" charset="0"/>
              </a:rPr>
              <a:t> 3.</a:t>
            </a:r>
          </a:p>
        </p:txBody>
      </p:sp>
      <p:sp>
        <p:nvSpPr>
          <p:cNvPr id="16" name="Textfeld 15"/>
          <p:cNvSpPr txBox="1"/>
          <p:nvPr/>
        </p:nvSpPr>
        <p:spPr>
          <a:xfrm>
            <a:off x="3779912" y="1124744"/>
            <a:ext cx="141475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400" dirty="0" smtClean="0">
                <a:latin typeface="Calibri" charset="0"/>
                <a:ea typeface="Calibri" charset="0"/>
                <a:cs typeface="Calibri" charset="0"/>
              </a:rPr>
              <a:t>Group 2:</a:t>
            </a:r>
            <a:br>
              <a:rPr lang="de-DE" sz="1400" dirty="0" smtClean="0">
                <a:latin typeface="Calibri" charset="0"/>
                <a:ea typeface="Calibri" charset="0"/>
                <a:cs typeface="Calibri" charset="0"/>
              </a:rPr>
            </a:br>
            <a:r>
              <a:rPr lang="de-DE" sz="1400" dirty="0" smtClean="0">
                <a:latin typeface="Calibri" charset="0"/>
                <a:ea typeface="Calibri" charset="0"/>
                <a:cs typeface="Calibri" charset="0"/>
              </a:rPr>
              <a:t>Carbon </a:t>
            </a:r>
            <a:r>
              <a:rPr lang="en-US" sz="1400" dirty="0" smtClean="0">
                <a:latin typeface="Calibri" charset="0"/>
                <a:ea typeface="Calibri" charset="0"/>
                <a:cs typeface="Calibri" charset="0"/>
              </a:rPr>
              <a:t>focused process innovation</a:t>
            </a:r>
          </a:p>
        </p:txBody>
      </p:sp>
      <p:sp>
        <p:nvSpPr>
          <p:cNvPr id="17" name="Textfeld 16"/>
          <p:cNvSpPr txBox="1"/>
          <p:nvPr/>
        </p:nvSpPr>
        <p:spPr>
          <a:xfrm>
            <a:off x="1691680" y="1138020"/>
            <a:ext cx="18002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Calibri" charset="0"/>
                <a:ea typeface="Calibri" charset="0"/>
                <a:cs typeface="Calibri" charset="0"/>
              </a:rPr>
              <a:t>Group 1:</a:t>
            </a:r>
            <a:br>
              <a:rPr lang="en-US" sz="1400" dirty="0" smtClean="0">
                <a:latin typeface="Calibri" charset="0"/>
                <a:ea typeface="Calibri" charset="0"/>
                <a:cs typeface="Calibri" charset="0"/>
              </a:rPr>
            </a:br>
            <a:r>
              <a:rPr lang="en-US" sz="1400" dirty="0" smtClean="0">
                <a:latin typeface="Calibri" charset="0"/>
                <a:ea typeface="Calibri" charset="0"/>
                <a:cs typeface="Calibri" charset="0"/>
              </a:rPr>
              <a:t>Fuel shifting and production efficiency</a:t>
            </a:r>
          </a:p>
        </p:txBody>
      </p:sp>
      <p:sp>
        <p:nvSpPr>
          <p:cNvPr id="18" name="Textfeld 17"/>
          <p:cNvSpPr txBox="1"/>
          <p:nvPr/>
        </p:nvSpPr>
        <p:spPr>
          <a:xfrm>
            <a:off x="5364088" y="1144286"/>
            <a:ext cx="217435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Calibri" charset="0"/>
                <a:ea typeface="Calibri" charset="0"/>
                <a:cs typeface="Calibri" charset="0"/>
              </a:rPr>
              <a:t>Group 3:</a:t>
            </a:r>
            <a:br>
              <a:rPr lang="en-US" sz="1400" dirty="0" smtClean="0">
                <a:latin typeface="Calibri" charset="0"/>
                <a:ea typeface="Calibri" charset="0"/>
                <a:cs typeface="Calibri" charset="0"/>
              </a:rPr>
            </a:br>
            <a:r>
              <a:rPr lang="en-US" sz="1400" dirty="0" smtClean="0">
                <a:latin typeface="Calibri" charset="0"/>
                <a:ea typeface="Calibri" charset="0"/>
                <a:cs typeface="Calibri" charset="0"/>
              </a:rPr>
              <a:t>Material efficiency and substitution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706582" y="1223071"/>
            <a:ext cx="1245597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 smtClean="0">
                <a:latin typeface="+mj-lt"/>
              </a:rPr>
              <a:t>Estimates for </a:t>
            </a:r>
            <a:endParaRPr lang="en-US" sz="1400" i="1" dirty="0">
              <a:latin typeface="+mj-lt"/>
            </a:endParaRPr>
          </a:p>
          <a:p>
            <a:r>
              <a:rPr lang="en-US" sz="1400" i="1" dirty="0">
                <a:latin typeface="+mj-lt"/>
              </a:rPr>
              <a:t>c</a:t>
            </a:r>
            <a:r>
              <a:rPr lang="en-US" sz="1400" i="1" dirty="0" smtClean="0">
                <a:latin typeface="+mj-lt"/>
              </a:rPr>
              <a:t>ement sector </a:t>
            </a:r>
          </a:p>
          <a:p>
            <a:r>
              <a:rPr lang="en-US" sz="1400" i="1" dirty="0" smtClean="0">
                <a:latin typeface="+mj-lt"/>
              </a:rPr>
              <a:t>in different </a:t>
            </a:r>
          </a:p>
          <a:p>
            <a:r>
              <a:rPr lang="en-US" sz="1400" i="1" dirty="0">
                <a:latin typeface="+mj-lt"/>
              </a:rPr>
              <a:t>r</a:t>
            </a:r>
            <a:r>
              <a:rPr lang="en-US" sz="1400" i="1" dirty="0" smtClean="0">
                <a:latin typeface="+mj-lt"/>
              </a:rPr>
              <a:t>oad maps:</a:t>
            </a:r>
          </a:p>
        </p:txBody>
      </p:sp>
      <p:sp>
        <p:nvSpPr>
          <p:cNvPr id="6" name="Rectangle 5"/>
          <p:cNvSpPr/>
          <p:nvPr/>
        </p:nvSpPr>
        <p:spPr>
          <a:xfrm>
            <a:off x="1403648" y="4653136"/>
            <a:ext cx="259906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Clr>
                <a:srgbClr val="00786B"/>
              </a:buClr>
            </a:pPr>
            <a:r>
              <a:rPr lang="de-DE" sz="1600" dirty="0" smtClean="0">
                <a:solidFill>
                  <a:srgbClr val="131313"/>
                </a:solidFill>
                <a:latin typeface="Calibri" charset="0"/>
                <a:ea typeface="Calibri" charset="0"/>
                <a:cs typeface="Calibri" charset="0"/>
              </a:rPr>
              <a:t>Main </a:t>
            </a:r>
            <a:r>
              <a:rPr lang="de-DE" sz="1600" dirty="0" err="1" smtClean="0">
                <a:solidFill>
                  <a:srgbClr val="131313"/>
                </a:solidFill>
                <a:latin typeface="Calibri" charset="0"/>
                <a:ea typeface="Calibri" charset="0"/>
                <a:cs typeface="Calibri" charset="0"/>
              </a:rPr>
              <a:t>activity</a:t>
            </a:r>
            <a:r>
              <a:rPr lang="de-DE" sz="1600" dirty="0" smtClean="0">
                <a:solidFill>
                  <a:srgbClr val="131313"/>
                </a:solidFill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de-DE" sz="1600" dirty="0" err="1" smtClean="0">
                <a:solidFill>
                  <a:srgbClr val="131313"/>
                </a:solidFill>
                <a:latin typeface="Calibri" charset="0"/>
                <a:ea typeface="Calibri" charset="0"/>
                <a:cs typeface="Calibri" charset="0"/>
              </a:rPr>
              <a:t>to</a:t>
            </a:r>
            <a:r>
              <a:rPr lang="de-DE" sz="1600" dirty="0" smtClean="0">
                <a:solidFill>
                  <a:srgbClr val="131313"/>
                </a:solidFill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de-DE" sz="1600" dirty="0" err="1" smtClean="0">
                <a:solidFill>
                  <a:srgbClr val="131313"/>
                </a:solidFill>
                <a:latin typeface="Calibri" charset="0"/>
                <a:ea typeface="Calibri" charset="0"/>
                <a:cs typeface="Calibri" charset="0"/>
              </a:rPr>
              <a:t>date</a:t>
            </a:r>
            <a:r>
              <a:rPr lang="de-DE" sz="1600" dirty="0" smtClean="0">
                <a:solidFill>
                  <a:srgbClr val="131313"/>
                </a:solidFill>
                <a:latin typeface="Calibri" charset="0"/>
                <a:ea typeface="Calibri" charset="0"/>
                <a:cs typeface="Calibri" charset="0"/>
              </a:rPr>
              <a:t>, </a:t>
            </a:r>
            <a:r>
              <a:rPr lang="de-DE" sz="1600" dirty="0" err="1" smtClean="0">
                <a:solidFill>
                  <a:srgbClr val="131313"/>
                </a:solidFill>
                <a:latin typeface="Calibri" charset="0"/>
                <a:ea typeface="Calibri" charset="0"/>
                <a:cs typeface="Calibri" charset="0"/>
              </a:rPr>
              <a:t>only</a:t>
            </a:r>
            <a:r>
              <a:rPr lang="de-DE" sz="1600" dirty="0" smtClean="0">
                <a:solidFill>
                  <a:srgbClr val="131313"/>
                </a:solidFill>
                <a:latin typeface="Calibri" charset="0"/>
                <a:ea typeface="Calibri" charset="0"/>
                <a:cs typeface="Calibri" charset="0"/>
              </a:rPr>
              <a:t> limited potential </a:t>
            </a:r>
            <a:r>
              <a:rPr lang="de-DE" sz="1600" dirty="0" err="1" smtClean="0">
                <a:solidFill>
                  <a:srgbClr val="131313"/>
                </a:solidFill>
                <a:latin typeface="Calibri" charset="0"/>
                <a:ea typeface="Calibri" charset="0"/>
                <a:cs typeface="Calibri" charset="0"/>
              </a:rPr>
              <a:t>remaining</a:t>
            </a:r>
            <a:endParaRPr lang="en-US" sz="1600" dirty="0">
              <a:solidFill>
                <a:srgbClr val="131313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995936" y="4653136"/>
            <a:ext cx="89838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>
                <a:solidFill>
                  <a:srgbClr val="131313"/>
                </a:solidFill>
                <a:latin typeface="Calibri" charset="0"/>
                <a:ea typeface="Calibri" charset="0"/>
                <a:cs typeface="Calibri" charset="0"/>
              </a:rPr>
              <a:t>No </a:t>
            </a:r>
          </a:p>
          <a:p>
            <a:r>
              <a:rPr lang="en-US" sz="1600" dirty="0" smtClean="0">
                <a:solidFill>
                  <a:srgbClr val="131313"/>
                </a:solidFill>
                <a:latin typeface="Calibri" charset="0"/>
                <a:ea typeface="Calibri" charset="0"/>
                <a:cs typeface="Calibri" charset="0"/>
              </a:rPr>
              <a:t>progress</a:t>
            </a:r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>
            <a:off x="4932040" y="4653136"/>
            <a:ext cx="292009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600" dirty="0" err="1" smtClean="0">
                <a:solidFill>
                  <a:srgbClr val="131313"/>
                </a:solidFill>
                <a:latin typeface="Calibri" charset="0"/>
              </a:rPr>
              <a:t>Largely</a:t>
            </a:r>
            <a:r>
              <a:rPr lang="de-DE" sz="1600" dirty="0" smtClean="0">
                <a:solidFill>
                  <a:srgbClr val="131313"/>
                </a:solidFill>
                <a:latin typeface="Calibri" charset="0"/>
              </a:rPr>
              <a:t> </a:t>
            </a:r>
            <a:r>
              <a:rPr lang="de-DE" sz="1600" dirty="0" err="1" smtClean="0">
                <a:solidFill>
                  <a:srgbClr val="131313"/>
                </a:solidFill>
                <a:latin typeface="Calibri" charset="0"/>
              </a:rPr>
              <a:t>unexplored</a:t>
            </a:r>
            <a:endParaRPr lang="de-DE" sz="1600" dirty="0" smtClean="0">
              <a:solidFill>
                <a:srgbClr val="131313"/>
              </a:solidFill>
              <a:latin typeface="Calibri" charset="0"/>
            </a:endParaRPr>
          </a:p>
          <a:p>
            <a:r>
              <a:rPr lang="de-DE" sz="1600" dirty="0" smtClean="0">
                <a:solidFill>
                  <a:srgbClr val="131313"/>
                </a:solidFill>
                <a:latin typeface="Calibri" charset="0"/>
              </a:rPr>
              <a:t>(</a:t>
            </a:r>
            <a:r>
              <a:rPr lang="de-DE" sz="1600" dirty="0" err="1" smtClean="0">
                <a:solidFill>
                  <a:srgbClr val="131313"/>
                </a:solidFill>
                <a:latin typeface="Calibri" charset="0"/>
              </a:rPr>
              <a:t>excemption</a:t>
            </a:r>
            <a:r>
              <a:rPr lang="de-DE" sz="1600" dirty="0" smtClean="0">
                <a:solidFill>
                  <a:srgbClr val="131313"/>
                </a:solidFill>
                <a:latin typeface="Calibri" charset="0"/>
              </a:rPr>
              <a:t> </a:t>
            </a:r>
            <a:r>
              <a:rPr lang="de-DE" sz="1600" dirty="0" err="1" smtClean="0">
                <a:solidFill>
                  <a:srgbClr val="131313"/>
                </a:solidFill>
                <a:latin typeface="Calibri" charset="0"/>
              </a:rPr>
              <a:t>clinker</a:t>
            </a:r>
            <a:r>
              <a:rPr lang="de-DE" sz="1600" dirty="0" smtClean="0">
                <a:solidFill>
                  <a:srgbClr val="131313"/>
                </a:solidFill>
                <a:latin typeface="Calibri" charset="0"/>
              </a:rPr>
              <a:t> </a:t>
            </a:r>
            <a:r>
              <a:rPr lang="de-DE" sz="1600" dirty="0" err="1" smtClean="0">
                <a:solidFill>
                  <a:srgbClr val="131313"/>
                </a:solidFill>
                <a:latin typeface="Calibri" charset="0"/>
              </a:rPr>
              <a:t>substitution</a:t>
            </a:r>
            <a:r>
              <a:rPr lang="de-DE" sz="1600" dirty="0" smtClean="0">
                <a:solidFill>
                  <a:srgbClr val="131313"/>
                </a:solidFill>
                <a:latin typeface="Calibri" charset="0"/>
              </a:rPr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2151670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0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sz="1800" dirty="0" smtClean="0"/>
              <a:t>Determinants of pick-up rates </a:t>
            </a:r>
            <a:r>
              <a:rPr lang="en-US" sz="1800" dirty="0"/>
              <a:t> </a:t>
            </a:r>
            <a:r>
              <a:rPr lang="en-US" sz="1800" dirty="0" smtClean="0"/>
              <a:t>of new technologies, materials, practices ..</a:t>
            </a:r>
            <a:endParaRPr lang="en-US" sz="180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Sebastian Petrick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A013803-4526-4645-B715-105BE440F5D7}" type="slidenum">
              <a:rPr lang="de-DE" smtClean="0"/>
              <a:pPr/>
              <a:t>5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Barriers to implementation of improvement options</a:t>
            </a:r>
            <a:endParaRPr lang="de-DE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de-DE" dirty="0" smtClean="0"/>
              <a:t>1</a:t>
            </a:r>
            <a:endParaRPr lang="en-US" dirty="0"/>
          </a:p>
        </p:txBody>
      </p:sp>
      <p:graphicFrame>
        <p:nvGraphicFramePr>
          <p:cNvPr id="10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3200945"/>
              </p:ext>
            </p:extLst>
          </p:nvPr>
        </p:nvGraphicFramePr>
        <p:xfrm>
          <a:off x="136102" y="1089025"/>
          <a:ext cx="8828390" cy="3693629"/>
        </p:xfrm>
        <a:graphic>
          <a:graphicData uri="http://schemas.openxmlformats.org/drawingml/2006/table">
            <a:tbl>
              <a:tblPr firstRow="1" bandRow="1"/>
              <a:tblGrid>
                <a:gridCol w="1627200"/>
                <a:gridCol w="720119"/>
                <a:gridCol w="720119"/>
                <a:gridCol w="720119"/>
                <a:gridCol w="720119"/>
                <a:gridCol w="720119"/>
                <a:gridCol w="720119"/>
                <a:gridCol w="720119"/>
                <a:gridCol w="720119"/>
                <a:gridCol w="720119"/>
                <a:gridCol w="720119"/>
              </a:tblGrid>
              <a:tr h="909625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de-DE" sz="1400" b="0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45720" marR="4572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gridSpan="4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noProof="0" dirty="0" smtClean="0">
                          <a:solidFill>
                            <a:schemeClr val="bg1"/>
                          </a:solidFill>
                          <a:latin typeface="+mj-lt"/>
                        </a:rPr>
                        <a:t>Internal factors and individual-level</a:t>
                      </a:r>
                      <a:r>
                        <a:rPr lang="en-US" sz="1800" b="0" baseline="0" noProof="0" dirty="0" smtClean="0">
                          <a:solidFill>
                            <a:schemeClr val="bg1"/>
                          </a:solidFill>
                          <a:latin typeface="+mj-lt"/>
                        </a:rPr>
                        <a:t> context</a:t>
                      </a:r>
                      <a:endParaRPr lang="en-US" sz="1800" b="0" noProof="0" dirty="0" smtClean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45720" marR="4572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700" b="0" noProof="0" dirty="0" smtClean="0"/>
                    </a:p>
                  </a:txBody>
                  <a:tcPr marL="128016" marR="128016" marT="64008" marB="64008"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700" b="0" noProof="0" dirty="0" smtClean="0"/>
                    </a:p>
                  </a:txBody>
                  <a:tcPr marL="128016" marR="128016" marT="64008" marB="64008">
                    <a:solidFill>
                      <a:schemeClr val="accent1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800" b="0" noProof="0" dirty="0" smtClean="0">
                          <a:solidFill>
                            <a:schemeClr val="bg1"/>
                          </a:solidFill>
                          <a:latin typeface="+mj-lt"/>
                        </a:rPr>
                        <a:t>Socio-cultural</a:t>
                      </a:r>
                      <a:r>
                        <a:rPr lang="en-US" sz="1800" b="0" baseline="0" noProof="0" dirty="0" smtClean="0">
                          <a:solidFill>
                            <a:schemeClr val="bg1"/>
                          </a:solidFill>
                          <a:latin typeface="+mj-lt"/>
                        </a:rPr>
                        <a:t> context</a:t>
                      </a:r>
                      <a:endParaRPr lang="en-US" sz="1800" b="0" noProof="0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45720" marR="4572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700" b="0" noProof="0" dirty="0"/>
                    </a:p>
                  </a:txBody>
                  <a:tcPr marL="128016" marR="128016" marT="64008" marB="64008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gridSpan="4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800" b="0" noProof="0" dirty="0" smtClean="0">
                          <a:solidFill>
                            <a:schemeClr val="bg1"/>
                          </a:solidFill>
                          <a:latin typeface="+mj-lt"/>
                        </a:rPr>
                        <a:t>Institutional, economic and technological context</a:t>
                      </a:r>
                      <a:endParaRPr lang="en-US" sz="1800" b="0" noProof="0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45720" marR="4572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700" b="0" noProof="0" dirty="0"/>
                    </a:p>
                  </a:txBody>
                  <a:tcPr marL="128016" marR="128016" marT="64008" marB="64008"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700" b="0" noProof="0" dirty="0"/>
                    </a:p>
                  </a:txBody>
                  <a:tcPr marL="128016" marR="128016" marT="64008" marB="64008"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700" b="0" noProof="0" dirty="0"/>
                    </a:p>
                  </a:txBody>
                  <a:tcPr marL="128016" marR="128016" marT="64008" marB="64008">
                    <a:solidFill>
                      <a:schemeClr val="accent1"/>
                    </a:solidFill>
                  </a:tcPr>
                </a:tc>
              </a:tr>
              <a:tr h="2784004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80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+mj-lt"/>
                        </a:rPr>
                        <a:t>Determinants</a:t>
                      </a:r>
                      <a:r>
                        <a:rPr kumimoji="0" lang="de-DE" sz="180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+mj-lt"/>
                        </a:rPr>
                        <a:t> </a:t>
                      </a:r>
                      <a:r>
                        <a:rPr kumimoji="0" lang="de-DE" sz="180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+mj-lt"/>
                        </a:rPr>
                        <a:t>of</a:t>
                      </a:r>
                      <a:r>
                        <a:rPr kumimoji="0" lang="de-DE" sz="180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+mj-lt"/>
                        </a:rPr>
                        <a:t> </a:t>
                      </a:r>
                      <a:r>
                        <a:rPr kumimoji="0" lang="de-DE" sz="180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+mj-lt"/>
                        </a:rPr>
                        <a:t>pick-up</a:t>
                      </a:r>
                      <a:r>
                        <a:rPr kumimoji="0" lang="de-DE" sz="180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+mj-lt"/>
                        </a:rPr>
                        <a:t> rate </a:t>
                      </a:r>
                      <a:r>
                        <a:rPr kumimoji="0" lang="de-DE" sz="180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+mj-lt"/>
                        </a:rPr>
                        <a:t>of</a:t>
                      </a:r>
                      <a:r>
                        <a:rPr kumimoji="0" lang="de-DE" sz="180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+mj-lt"/>
                        </a:rPr>
                        <a:t> </a:t>
                      </a:r>
                      <a:r>
                        <a:rPr kumimoji="0" lang="de-DE" sz="180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+mj-lt"/>
                        </a:rPr>
                        <a:t>improvement</a:t>
                      </a:r>
                      <a:r>
                        <a:rPr kumimoji="0" lang="de-DE" sz="180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+mj-lt"/>
                        </a:rPr>
                        <a:t> </a:t>
                      </a:r>
                      <a:r>
                        <a:rPr kumimoji="0" lang="de-DE" sz="180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+mj-lt"/>
                        </a:rPr>
                        <a:t>option</a:t>
                      </a:r>
                      <a:r>
                        <a:rPr kumimoji="0" lang="de-DE" sz="180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+mj-lt"/>
                        </a:rPr>
                        <a:t> </a:t>
                      </a:r>
                      <a:r>
                        <a:rPr kumimoji="0" lang="de-DE" sz="180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+mj-lt"/>
                        </a:rPr>
                        <a:t>by</a:t>
                      </a:r>
                      <a:r>
                        <a:rPr kumimoji="0" lang="de-DE" sz="180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+mj-lt"/>
                        </a:rPr>
                        <a:t> potential </a:t>
                      </a:r>
                      <a:r>
                        <a:rPr kumimoji="0" lang="de-DE" sz="180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+mj-lt"/>
                        </a:rPr>
                        <a:t>implementers</a:t>
                      </a:r>
                      <a:r>
                        <a:rPr kumimoji="0" lang="de-DE" sz="180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+mj-lt"/>
                        </a:rPr>
                        <a:t> (</a:t>
                      </a:r>
                      <a:r>
                        <a:rPr kumimoji="0" lang="de-DE" sz="180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+mj-lt"/>
                        </a:rPr>
                        <a:t>consumers</a:t>
                      </a:r>
                      <a:r>
                        <a:rPr kumimoji="0" lang="de-DE" sz="180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+mj-lt"/>
                        </a:rPr>
                        <a:t>, </a:t>
                      </a:r>
                      <a:r>
                        <a:rPr kumimoji="0" lang="de-DE" sz="180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+mj-lt"/>
                        </a:rPr>
                        <a:t>retailers</a:t>
                      </a:r>
                      <a:r>
                        <a:rPr kumimoji="0" lang="de-DE" sz="180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+mj-lt"/>
                        </a:rPr>
                        <a:t>…)</a:t>
                      </a:r>
                    </a:p>
                    <a:p>
                      <a:pPr algn="ctr"/>
                      <a:endParaRPr lang="de-DE" sz="1600" b="0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45720" marR="4572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600" b="0" u="none" noProof="0" dirty="0" smtClean="0">
                          <a:latin typeface="+mj-lt"/>
                        </a:rPr>
                        <a:t>Preferences,</a:t>
                      </a:r>
                      <a:r>
                        <a:rPr lang="en-US" sz="1600" b="0" u="none" baseline="0" noProof="0" dirty="0" smtClean="0">
                          <a:latin typeface="+mj-lt"/>
                        </a:rPr>
                        <a:t> </a:t>
                      </a:r>
                      <a:r>
                        <a:rPr lang="en-US" sz="1600" b="0" u="none" noProof="0" dirty="0" smtClean="0">
                          <a:latin typeface="+mj-lt"/>
                        </a:rPr>
                        <a:t>intentions</a:t>
                      </a:r>
                      <a:r>
                        <a:rPr lang="en-US" sz="1600" b="0" u="none" baseline="0" noProof="0" dirty="0" smtClean="0">
                          <a:latin typeface="+mj-lt"/>
                        </a:rPr>
                        <a:t> and </a:t>
                      </a:r>
                      <a:r>
                        <a:rPr lang="en-US" sz="1600" b="0" u="none" strike="noStrike" baseline="0" noProof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attitudes</a:t>
                      </a:r>
                      <a:endParaRPr lang="en-US" sz="1600" b="0" u="none" strike="sngStrike" noProof="0" dirty="0" smtClean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45720" marR="45720" vert="vert27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u="none" baseline="0" noProof="0" dirty="0" smtClean="0">
                          <a:latin typeface="+mj-lt"/>
                        </a:rPr>
                        <a:t>Habits</a:t>
                      </a:r>
                    </a:p>
                  </a:txBody>
                  <a:tcPr marL="45720" marR="45720" vert="vert27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u="none" strike="noStrike" kern="120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Knowledge,</a:t>
                      </a:r>
                      <a:r>
                        <a:rPr lang="en-US" sz="1600" b="0" u="none" strike="noStrike" kern="1200" baseline="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 competence and information</a:t>
                      </a:r>
                      <a:endParaRPr lang="en-US" sz="1600" b="0" u="none" strike="sngStrike" kern="1200" dirty="0" smtClean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45720" marR="45720" vert="vert27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u="none" kern="120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Identity and social status</a:t>
                      </a:r>
                    </a:p>
                  </a:txBody>
                  <a:tcPr marL="45720" marR="45720" vert="vert27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 flip="none" rotWithShape="1">
                      <a:gsLst>
                        <a:gs pos="0">
                          <a:schemeClr val="accent4">
                            <a:lumMod val="40000"/>
                            <a:lumOff val="60000"/>
                          </a:schemeClr>
                        </a:gs>
                        <a:gs pos="100000">
                          <a:schemeClr val="accent6">
                            <a:lumMod val="40000"/>
                            <a:lumOff val="60000"/>
                          </a:schemeClr>
                        </a:gs>
                      </a:gsLst>
                      <a:lin ang="0" scaled="1"/>
                      <a:tileRect/>
                    </a:gra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b="0" u="none" noProof="0" dirty="0"/>
                    </a:p>
                  </a:txBody>
                  <a:tcPr marL="128016" marR="128016" marT="64008" marB="64008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600" b="0" u="none" noProof="0" dirty="0" smtClean="0">
                          <a:latin typeface="+mj-lt"/>
                        </a:rPr>
                        <a:t>Socio-demographic characteristics </a:t>
                      </a:r>
                    </a:p>
                  </a:txBody>
                  <a:tcPr marL="45720" marR="45720" vert="vert27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algn="ctr" defTabSz="1280160" rtl="0" eaLnBrk="1" latinLnBrk="0" hangingPunct="1"/>
                      <a:r>
                        <a:rPr lang="en-US" sz="1600" b="0" u="none" kern="1200" noProof="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Policy and institutions</a:t>
                      </a:r>
                    </a:p>
                  </a:txBody>
                  <a:tcPr marL="45720" marR="45720" vert="vert27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600" b="0" u="none" kern="1200" noProof="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Infrastructure and Technology</a:t>
                      </a:r>
                    </a:p>
                  </a:txBody>
                  <a:tcPr marL="45720" marR="45720" vert="vert27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algn="ctr" defTabSz="1280160" rtl="0" eaLnBrk="1" latinLnBrk="0" hangingPunct="1"/>
                      <a:r>
                        <a:rPr lang="en-US" sz="1600" b="0" u="none" kern="1200" noProof="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Substitutability</a:t>
                      </a:r>
                      <a:endParaRPr lang="en-US" sz="1600" b="0" u="none" strike="sngStrike" kern="1200" noProof="0" dirty="0" smtClean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45720" marR="45720" vert="vert27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algn="ctr" defTabSz="1280160" rtl="0" eaLnBrk="1" latinLnBrk="0" hangingPunct="1"/>
                      <a:r>
                        <a:rPr lang="en-US" sz="1600" b="0" u="none" kern="1200" noProof="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Accessibility and Affordability</a:t>
                      </a:r>
                    </a:p>
                  </a:txBody>
                  <a:tcPr marL="45720" marR="45720" vert="vert27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29" name="TextBox 14"/>
          <p:cNvSpPr txBox="1"/>
          <p:nvPr/>
        </p:nvSpPr>
        <p:spPr>
          <a:xfrm>
            <a:off x="136104" y="4850729"/>
            <a:ext cx="1612979" cy="1791260"/>
          </a:xfrm>
          <a:prstGeom prst="rect">
            <a:avLst/>
          </a:prstGeom>
          <a:noFill/>
        </p:spPr>
        <p:txBody>
          <a:bodyPr wrap="square" lIns="128016" tIns="64008" rIns="128016" bIns="64008" rtlCol="0">
            <a:spAutoFit/>
          </a:bodyPr>
          <a:lstStyle/>
          <a:p>
            <a:pPr defTabSz="1280160" fontAlgn="auto">
              <a:spcBef>
                <a:spcPts val="0"/>
              </a:spcBef>
              <a:spcAft>
                <a:spcPts val="0"/>
              </a:spcAft>
            </a:pPr>
            <a:r>
              <a:rPr lang="en-US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Policy measures w/ influence on pick-up </a:t>
            </a:r>
            <a:r>
              <a:rPr lang="en-US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rate of improvement option </a:t>
            </a:r>
            <a:endParaRPr lang="en-US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grpSp>
        <p:nvGrpSpPr>
          <p:cNvPr id="14" name="Group 13"/>
          <p:cNvGrpSpPr/>
          <p:nvPr/>
        </p:nvGrpSpPr>
        <p:grpSpPr>
          <a:xfrm flipV="1">
            <a:off x="1957680" y="4720958"/>
            <a:ext cx="6557315" cy="1524953"/>
            <a:chOff x="1957680" y="687432"/>
            <a:chExt cx="6557315" cy="1841803"/>
          </a:xfrm>
        </p:grpSpPr>
        <p:sp>
          <p:nvSpPr>
            <p:cNvPr id="27" name="Rounded Rectangle 3"/>
            <p:cNvSpPr/>
            <p:nvPr/>
          </p:nvSpPr>
          <p:spPr>
            <a:xfrm flipV="1">
              <a:off x="1957680" y="687433"/>
              <a:ext cx="1612979" cy="610773"/>
            </a:xfrm>
            <a:prstGeom prst="roundRect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lIns="128016" tIns="64008" rIns="128016" bIns="64008" rtlCol="0" anchor="ctr"/>
            <a:lstStyle/>
            <a:p>
              <a:pPr marL="0" marR="0" lvl="0" indent="0" algn="ctr" defTabSz="128016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Policy measure 1</a:t>
              </a:r>
            </a:p>
          </p:txBody>
        </p:sp>
        <p:cxnSp>
          <p:nvCxnSpPr>
            <p:cNvPr id="28" name="Gerade Verbindung mit Pfeil 29"/>
            <p:cNvCxnSpPr/>
            <p:nvPr/>
          </p:nvCxnSpPr>
          <p:spPr>
            <a:xfrm flipH="1">
              <a:off x="2184618" y="1318489"/>
              <a:ext cx="579552" cy="1199530"/>
            </a:xfrm>
            <a:prstGeom prst="straightConnector1">
              <a:avLst/>
            </a:prstGeom>
            <a:noFill/>
            <a:ln w="25400" cap="flat" cmpd="sng" algn="ctr">
              <a:solidFill>
                <a:schemeClr val="accent1"/>
              </a:solidFill>
              <a:prstDash val="solid"/>
              <a:tailEnd type="arrow"/>
            </a:ln>
            <a:effectLst/>
          </p:spPr>
        </p:cxnSp>
        <p:cxnSp>
          <p:nvCxnSpPr>
            <p:cNvPr id="40" name="Gerade Verbindung mit Pfeil 30"/>
            <p:cNvCxnSpPr/>
            <p:nvPr/>
          </p:nvCxnSpPr>
          <p:spPr>
            <a:xfrm flipH="1">
              <a:off x="2764168" y="1340528"/>
              <a:ext cx="1" cy="1177516"/>
            </a:xfrm>
            <a:prstGeom prst="straightConnector1">
              <a:avLst/>
            </a:prstGeom>
            <a:noFill/>
            <a:ln w="25400" cap="flat" cmpd="sng" algn="ctr">
              <a:solidFill>
                <a:schemeClr val="accent1"/>
              </a:solidFill>
              <a:prstDash val="solid"/>
              <a:tailEnd type="arrow"/>
            </a:ln>
            <a:effectLst/>
          </p:spPr>
        </p:cxnSp>
        <p:cxnSp>
          <p:nvCxnSpPr>
            <p:cNvPr id="41" name="Gerade Verbindung mit Pfeil 31"/>
            <p:cNvCxnSpPr/>
            <p:nvPr/>
          </p:nvCxnSpPr>
          <p:spPr>
            <a:xfrm>
              <a:off x="2764170" y="1318493"/>
              <a:ext cx="3647758" cy="1199530"/>
            </a:xfrm>
            <a:prstGeom prst="straightConnector1">
              <a:avLst/>
            </a:prstGeom>
            <a:noFill/>
            <a:ln w="25400" cap="flat" cmpd="sng" algn="ctr">
              <a:solidFill>
                <a:schemeClr val="accent1"/>
              </a:solidFill>
              <a:prstDash val="solid"/>
              <a:tailEnd type="arrow"/>
            </a:ln>
            <a:effectLst/>
          </p:spPr>
        </p:cxnSp>
        <p:cxnSp>
          <p:nvCxnSpPr>
            <p:cNvPr id="42" name="Gerade Verbindung mit Pfeil 32"/>
            <p:cNvCxnSpPr/>
            <p:nvPr/>
          </p:nvCxnSpPr>
          <p:spPr>
            <a:xfrm>
              <a:off x="4798949" y="1318492"/>
              <a:ext cx="793826" cy="1210743"/>
            </a:xfrm>
            <a:prstGeom prst="straightConnector1">
              <a:avLst/>
            </a:prstGeom>
            <a:noFill/>
            <a:ln w="25400" cap="flat" cmpd="sng" algn="ctr">
              <a:solidFill>
                <a:schemeClr val="accent1"/>
              </a:solidFill>
              <a:prstDash val="solid"/>
              <a:tailEnd type="arrow"/>
            </a:ln>
            <a:effectLst/>
          </p:spPr>
        </p:cxnSp>
        <p:cxnSp>
          <p:nvCxnSpPr>
            <p:cNvPr id="43" name="Gerade Verbindung mit Pfeil 33"/>
            <p:cNvCxnSpPr/>
            <p:nvPr/>
          </p:nvCxnSpPr>
          <p:spPr>
            <a:xfrm>
              <a:off x="6828883" y="1318492"/>
              <a:ext cx="311723" cy="1210743"/>
            </a:xfrm>
            <a:prstGeom prst="straightConnector1">
              <a:avLst/>
            </a:prstGeom>
            <a:noFill/>
            <a:ln w="25400" cap="flat" cmpd="sng" algn="ctr">
              <a:solidFill>
                <a:schemeClr val="accent1"/>
              </a:solidFill>
              <a:prstDash val="solid"/>
              <a:tailEnd type="arrow"/>
            </a:ln>
            <a:effectLst/>
          </p:spPr>
        </p:cxnSp>
        <p:cxnSp>
          <p:nvCxnSpPr>
            <p:cNvPr id="44" name="Gerade Verbindung mit Pfeil 34"/>
            <p:cNvCxnSpPr/>
            <p:nvPr/>
          </p:nvCxnSpPr>
          <p:spPr>
            <a:xfrm>
              <a:off x="6828883" y="1318492"/>
              <a:ext cx="1686112" cy="1199530"/>
            </a:xfrm>
            <a:prstGeom prst="straightConnector1">
              <a:avLst/>
            </a:prstGeom>
            <a:noFill/>
            <a:ln w="25400" cap="flat" cmpd="sng" algn="ctr">
              <a:solidFill>
                <a:schemeClr val="accent1"/>
              </a:solidFill>
              <a:prstDash val="solid"/>
              <a:tailEnd type="arrow"/>
            </a:ln>
            <a:effectLst/>
          </p:spPr>
        </p:cxnSp>
        <p:cxnSp>
          <p:nvCxnSpPr>
            <p:cNvPr id="45" name="Gerade Verbindung mit Pfeil 35"/>
            <p:cNvCxnSpPr/>
            <p:nvPr/>
          </p:nvCxnSpPr>
          <p:spPr>
            <a:xfrm flipH="1">
              <a:off x="6411929" y="1318492"/>
              <a:ext cx="416954" cy="1210743"/>
            </a:xfrm>
            <a:prstGeom prst="straightConnector1">
              <a:avLst/>
            </a:prstGeom>
            <a:noFill/>
            <a:ln w="25400" cap="flat" cmpd="sng" algn="ctr">
              <a:solidFill>
                <a:schemeClr val="accent1"/>
              </a:solidFill>
              <a:prstDash val="solid"/>
              <a:tailEnd type="arrow"/>
            </a:ln>
            <a:effectLst/>
          </p:spPr>
        </p:cxnSp>
        <p:sp>
          <p:nvSpPr>
            <p:cNvPr id="46" name="Rounded Rectangle 3"/>
            <p:cNvSpPr/>
            <p:nvPr/>
          </p:nvSpPr>
          <p:spPr>
            <a:xfrm flipV="1">
              <a:off x="3992459" y="687433"/>
              <a:ext cx="1612979" cy="610780"/>
            </a:xfrm>
            <a:prstGeom prst="roundRect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lIns="128016" tIns="64008" rIns="128016" bIns="64008" rtlCol="0" anchor="ctr"/>
            <a:lstStyle/>
            <a:p>
              <a:pPr marL="0" marR="0" lvl="0" indent="0" algn="ctr" defTabSz="128016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Policy measure 2</a:t>
              </a:r>
            </a:p>
          </p:txBody>
        </p:sp>
        <p:sp>
          <p:nvSpPr>
            <p:cNvPr id="47" name="Rounded Rectangle 3"/>
            <p:cNvSpPr/>
            <p:nvPr/>
          </p:nvSpPr>
          <p:spPr>
            <a:xfrm flipV="1">
              <a:off x="6022393" y="687432"/>
              <a:ext cx="1612979" cy="610773"/>
            </a:xfrm>
            <a:prstGeom prst="roundRect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lIns="128016" tIns="64008" rIns="128016" bIns="64008" rtlCol="0" anchor="ctr"/>
            <a:lstStyle/>
            <a:p>
              <a:pPr marL="0" marR="0" lvl="0" indent="0" algn="ctr" defTabSz="128016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Policy measure 3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77867668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4.81481E-6 L 5.55556E-7 0.11551 " pathEditMode="relative" rAng="0" ptsTypes="AA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764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sz="1800" dirty="0" err="1" smtClean="0"/>
              <a:t>Policy</a:t>
            </a:r>
            <a:r>
              <a:rPr lang="de-DE" sz="1800" dirty="0" smtClean="0"/>
              <a:t> </a:t>
            </a:r>
            <a:r>
              <a:rPr lang="de-DE" sz="1800" dirty="0" err="1" smtClean="0"/>
              <a:t>measures</a:t>
            </a:r>
            <a:r>
              <a:rPr lang="de-DE" sz="1800" dirty="0" smtClean="0"/>
              <a:t> </a:t>
            </a:r>
            <a:r>
              <a:rPr lang="de-DE" sz="1800" dirty="0" err="1" smtClean="0"/>
              <a:t>to</a:t>
            </a:r>
            <a:r>
              <a:rPr lang="de-DE" sz="1800" dirty="0" smtClean="0"/>
              <a:t> </a:t>
            </a:r>
            <a:r>
              <a:rPr lang="de-DE" sz="1800" dirty="0" err="1" smtClean="0"/>
              <a:t>trigger</a:t>
            </a:r>
            <a:r>
              <a:rPr lang="de-DE" sz="1800" dirty="0" smtClean="0"/>
              <a:t> </a:t>
            </a:r>
            <a:r>
              <a:rPr lang="de-DE" sz="1800" dirty="0" err="1" smtClean="0"/>
              <a:t>consumer</a:t>
            </a:r>
            <a:r>
              <a:rPr lang="de-DE" sz="1800" dirty="0" smtClean="0"/>
              <a:t> </a:t>
            </a:r>
            <a:r>
              <a:rPr lang="de-DE" sz="1800" dirty="0" err="1" smtClean="0"/>
              <a:t>responses</a:t>
            </a:r>
            <a:r>
              <a:rPr lang="de-DE" sz="1800" dirty="0"/>
              <a:t> </a:t>
            </a:r>
            <a:r>
              <a:rPr lang="de-DE" sz="1800" dirty="0" err="1" smtClean="0"/>
              <a:t>for</a:t>
            </a:r>
            <a:r>
              <a:rPr lang="de-DE" sz="1800" dirty="0" smtClean="0"/>
              <a:t> </a:t>
            </a:r>
            <a:r>
              <a:rPr lang="de-DE" sz="1800" dirty="0" err="1" smtClean="0"/>
              <a:t>materials</a:t>
            </a:r>
            <a:r>
              <a:rPr lang="de-DE" sz="1800" dirty="0" smtClean="0"/>
              <a:t> </a:t>
            </a:r>
            <a:r>
              <a:rPr lang="de-DE" sz="1800" dirty="0" err="1" smtClean="0"/>
              <a:t>sector</a:t>
            </a:r>
            <a:r>
              <a:rPr lang="de-DE" sz="1800" dirty="0" smtClean="0"/>
              <a:t>:</a:t>
            </a:r>
          </a:p>
          <a:p>
            <a:r>
              <a:rPr lang="de-DE" sz="1800" dirty="0" smtClean="0"/>
              <a:t>C-Cap </a:t>
            </a:r>
            <a:r>
              <a:rPr lang="de-DE" sz="1800" dirty="0" err="1" smtClean="0"/>
              <a:t>identified</a:t>
            </a:r>
            <a:r>
              <a:rPr lang="de-DE" sz="1800" dirty="0"/>
              <a:t> </a:t>
            </a:r>
            <a:r>
              <a:rPr lang="de-DE" sz="1800" dirty="0" err="1" smtClean="0"/>
              <a:t>policies</a:t>
            </a:r>
            <a:r>
              <a:rPr lang="de-DE" sz="1800" dirty="0" smtClean="0"/>
              <a:t> </a:t>
            </a:r>
            <a:r>
              <a:rPr lang="de-DE" sz="1800" dirty="0" err="1" smtClean="0"/>
              <a:t>with</a:t>
            </a:r>
            <a:r>
              <a:rPr lang="de-DE" sz="1800" dirty="0" smtClean="0"/>
              <a:t> high </a:t>
            </a:r>
            <a:r>
              <a:rPr lang="de-DE" sz="1800" dirty="0" err="1" smtClean="0"/>
              <a:t>feasibility</a:t>
            </a:r>
            <a:r>
              <a:rPr lang="de-DE" sz="1800" dirty="0" smtClean="0"/>
              <a:t>/</a:t>
            </a:r>
            <a:r>
              <a:rPr lang="de-DE" sz="1800" dirty="0" err="1" smtClean="0"/>
              <a:t>acceptance</a:t>
            </a:r>
            <a:r>
              <a:rPr lang="de-DE" sz="1800" dirty="0" smtClean="0"/>
              <a:t>/</a:t>
            </a:r>
            <a:r>
              <a:rPr lang="de-DE" sz="1800" dirty="0" err="1" smtClean="0"/>
              <a:t>performance</a:t>
            </a:r>
            <a:endParaRPr lang="en-US" sz="18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Inclusion of Consumption of carbon intensive materials in emission trading systems</a:t>
            </a:r>
            <a:endParaRPr lang="de-DE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de-DE" dirty="0" smtClean="0"/>
              <a:t>1</a:t>
            </a:r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8845221"/>
              </p:ext>
            </p:extLst>
          </p:nvPr>
        </p:nvGraphicFramePr>
        <p:xfrm>
          <a:off x="157660" y="1024634"/>
          <a:ext cx="8844455" cy="51396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99285"/>
                <a:gridCol w="2104780"/>
                <a:gridCol w="1936631"/>
                <a:gridCol w="1936630"/>
                <a:gridCol w="1967129"/>
              </a:tblGrid>
              <a:tr h="1027937">
                <a:tc>
                  <a:txBody>
                    <a:bodyPr/>
                    <a:lstStyle/>
                    <a:p>
                      <a:endParaRPr lang="en-US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+mj-lt"/>
                        </a:rPr>
                        <a:t>Informational Instruments</a:t>
                      </a:r>
                      <a:endParaRPr lang="en-US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+mj-lt"/>
                        </a:rPr>
                        <a:t>Regulatory and Administrative Instruments </a:t>
                      </a:r>
                      <a:endParaRPr lang="en-US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+mj-lt"/>
                        </a:rPr>
                        <a:t>Economic Instruments</a:t>
                      </a:r>
                      <a:endParaRPr lang="en-US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+mj-lt"/>
                        </a:rPr>
                        <a:t>Enabling infrastructure and institutional </a:t>
                      </a:r>
                      <a:endParaRPr lang="en-US" dirty="0">
                        <a:latin typeface="+mj-lt"/>
                      </a:endParaRPr>
                    </a:p>
                  </a:txBody>
                  <a:tcPr/>
                </a:tc>
              </a:tr>
              <a:tr h="1027937">
                <a:tc rowSpan="2">
                  <a:txBody>
                    <a:bodyPr/>
                    <a:lstStyle/>
                    <a:p>
                      <a:r>
                        <a:rPr lang="en-US" noProof="0" dirty="0" smtClean="0">
                          <a:latin typeface="+mj-lt"/>
                        </a:rPr>
                        <a:t>Mandatory</a:t>
                      </a:r>
                      <a:endParaRPr lang="en-US" noProof="0" dirty="0">
                        <a:latin typeface="+mj-lt"/>
                      </a:endParaRPr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+mj-lt"/>
                        </a:rPr>
                        <a:t>Approved technologies lists</a:t>
                      </a:r>
                    </a:p>
                    <a:p>
                      <a:endParaRPr lang="en-US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+mj-lt"/>
                        </a:rPr>
                        <a:t>Mandatory Regulatory standards</a:t>
                      </a:r>
                      <a:endParaRPr lang="en-US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+mj-lt"/>
                        </a:rPr>
                        <a:t>Carbon intensive materials charge</a:t>
                      </a:r>
                      <a:endParaRPr lang="en-US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+mj-lt"/>
                        </a:rPr>
                        <a:t>Infrastructure </a:t>
                      </a:r>
                      <a:r>
                        <a:rPr lang="en-US" noProof="0" dirty="0" smtClean="0">
                          <a:latin typeface="+mj-lt"/>
                        </a:rPr>
                        <a:t>improvement</a:t>
                      </a:r>
                      <a:endParaRPr lang="en-US" noProof="0" dirty="0">
                        <a:latin typeface="+mj-lt"/>
                      </a:endParaRPr>
                    </a:p>
                  </a:txBody>
                  <a:tcPr/>
                </a:tc>
              </a:tr>
              <a:tr h="1027937">
                <a:tc vMerge="1">
                  <a:txBody>
                    <a:bodyPr/>
                    <a:lstStyle/>
                    <a:p>
                      <a:endParaRPr lang="en-US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+mj-lt"/>
                        </a:rPr>
                        <a:t>Recycling requirements and waste</a:t>
                      </a:r>
                      <a:r>
                        <a:rPr lang="en-US" baseline="0" dirty="0" smtClean="0">
                          <a:latin typeface="+mj-lt"/>
                        </a:rPr>
                        <a:t> </a:t>
                      </a:r>
                      <a:r>
                        <a:rPr lang="en-US" dirty="0" smtClean="0">
                          <a:latin typeface="+mj-lt"/>
                        </a:rPr>
                        <a:t>targets</a:t>
                      </a:r>
                      <a:endParaRPr lang="en-US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+mj-lt"/>
                        </a:rPr>
                        <a:t>Business</a:t>
                      </a:r>
                      <a:r>
                        <a:rPr lang="de-DE" baseline="0" dirty="0" smtClean="0">
                          <a:latin typeface="+mj-lt"/>
                        </a:rPr>
                        <a:t> </a:t>
                      </a:r>
                      <a:r>
                        <a:rPr lang="de-DE" baseline="0" dirty="0" err="1" smtClean="0">
                          <a:latin typeface="+mj-lt"/>
                        </a:rPr>
                        <a:t>emission</a:t>
                      </a:r>
                      <a:r>
                        <a:rPr lang="de-DE" baseline="0" dirty="0" smtClean="0">
                          <a:latin typeface="+mj-lt"/>
                        </a:rPr>
                        <a:t> </a:t>
                      </a:r>
                      <a:r>
                        <a:rPr lang="de-DE" baseline="0" dirty="0" err="1" smtClean="0">
                          <a:latin typeface="+mj-lt"/>
                        </a:rPr>
                        <a:t>agreements</a:t>
                      </a:r>
                      <a:r>
                        <a:rPr lang="de-DE" baseline="0" dirty="0" smtClean="0">
                          <a:latin typeface="+mj-lt"/>
                        </a:rPr>
                        <a:t> / </a:t>
                      </a:r>
                      <a:r>
                        <a:rPr lang="de-DE" baseline="0" dirty="0" err="1" smtClean="0">
                          <a:latin typeface="+mj-lt"/>
                        </a:rPr>
                        <a:t>allowances</a:t>
                      </a:r>
                      <a:endParaRPr lang="en-US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latin typeface="+mj-lt"/>
                      </a:endParaRPr>
                    </a:p>
                  </a:txBody>
                  <a:tcPr/>
                </a:tc>
              </a:tr>
              <a:tr h="1027937">
                <a:tc rowSpan="2">
                  <a:txBody>
                    <a:bodyPr/>
                    <a:lstStyle/>
                    <a:p>
                      <a:r>
                        <a:rPr lang="en-US" noProof="0" dirty="0" smtClean="0">
                          <a:latin typeface="+mj-lt"/>
                        </a:rPr>
                        <a:t>Voluntary</a:t>
                      </a:r>
                      <a:endParaRPr lang="en-US" noProof="0" dirty="0">
                        <a:latin typeface="+mj-lt"/>
                      </a:endParaRPr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+mj-lt"/>
                        </a:rPr>
                        <a:t>Information campaigns</a:t>
                      </a:r>
                      <a:endParaRPr lang="en-US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+mj-lt"/>
                        </a:rPr>
                        <a:t>supply chain procurement requirements</a:t>
                      </a:r>
                      <a:endParaRPr lang="en-US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latin typeface="+mj-lt"/>
                      </a:endParaRPr>
                    </a:p>
                  </a:txBody>
                  <a:tcPr/>
                </a:tc>
              </a:tr>
              <a:tr h="1027937">
                <a:tc vMerge="1">
                  <a:txBody>
                    <a:bodyPr/>
                    <a:lstStyle/>
                    <a:p>
                      <a:endParaRPr lang="en-US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+mj-lt"/>
                        </a:rPr>
                        <a:t>Rankings </a:t>
                      </a:r>
                      <a:r>
                        <a:rPr lang="de-DE" dirty="0" err="1" smtClean="0">
                          <a:latin typeface="+mj-lt"/>
                        </a:rPr>
                        <a:t>and</a:t>
                      </a:r>
                      <a:r>
                        <a:rPr lang="de-DE" dirty="0" smtClean="0">
                          <a:latin typeface="+mj-lt"/>
                        </a:rPr>
                        <a:t> </a:t>
                      </a:r>
                      <a:r>
                        <a:rPr lang="en-US" noProof="0" dirty="0" smtClean="0">
                          <a:latin typeface="+mj-lt"/>
                        </a:rPr>
                        <a:t>awareness campaigns</a:t>
                      </a:r>
                      <a:endParaRPr lang="en-US" noProof="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+mj-lt"/>
                        </a:rPr>
                        <a:t>Business emission agreements</a:t>
                      </a:r>
                      <a:endParaRPr lang="en-US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latin typeface="+mj-lt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26728134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sz="1800" dirty="0"/>
              <a:t>Alternative building materials – individual level context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de-DE" smtClean="0">
                <a:solidFill>
                  <a:srgbClr val="5F6C73"/>
                </a:solidFill>
              </a:rPr>
              <a:t>Sebastian Petrick</a:t>
            </a:r>
            <a:endParaRPr lang="de-DE" dirty="0">
              <a:solidFill>
                <a:srgbClr val="5F6C73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A013803-4526-4645-B715-105BE440F5D7}" type="slidenum">
              <a:rPr lang="de-DE" smtClean="0">
                <a:solidFill>
                  <a:srgbClr val="00786B"/>
                </a:solidFill>
              </a:rPr>
              <a:pPr/>
              <a:t>7</a:t>
            </a:fld>
            <a:endParaRPr lang="de-DE" dirty="0">
              <a:solidFill>
                <a:srgbClr val="00786B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786B"/>
                </a:solidFill>
              </a:rPr>
              <a:t>Barriers to implementation of improvement options</a:t>
            </a:r>
            <a:endParaRPr lang="de-DE" dirty="0">
              <a:solidFill>
                <a:srgbClr val="00786B"/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de-DE" dirty="0" smtClean="0"/>
              <a:t>1</a:t>
            </a:r>
            <a:endParaRPr lang="en-US" dirty="0"/>
          </a:p>
        </p:txBody>
      </p:sp>
      <p:graphicFrame>
        <p:nvGraphicFramePr>
          <p:cNvPr id="12" name="Tabel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4762040"/>
              </p:ext>
            </p:extLst>
          </p:nvPr>
        </p:nvGraphicFramePr>
        <p:xfrm>
          <a:off x="152400" y="1120241"/>
          <a:ext cx="8812089" cy="49730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37363"/>
                <a:gridCol w="2937363"/>
                <a:gridCol w="2937363"/>
              </a:tblGrid>
              <a:tr h="1181444"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 smtClean="0">
                          <a:latin typeface="Calibri" panose="020F0502020204030204" pitchFamily="34" charset="0"/>
                        </a:rPr>
                        <a:t>Preferences, intentions and attitudes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 smtClean="0">
                          <a:latin typeface="Calibri" panose="020F0502020204030204" pitchFamily="34" charset="0"/>
                        </a:rPr>
                        <a:t>Habits</a:t>
                      </a:r>
                      <a:endParaRPr lang="en-US" sz="2000" b="0" dirty="0"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 smtClean="0">
                          <a:latin typeface="Calibri" panose="020F0502020204030204" pitchFamily="34" charset="0"/>
                        </a:rPr>
                        <a:t>Knowledge, competence and information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50000"/>
                      </a:schemeClr>
                    </a:solidFill>
                  </a:tcPr>
                </a:tc>
              </a:tr>
              <a:tr h="3791611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 smtClean="0">
                          <a:latin typeface="Calibri" panose="020F0502020204030204" pitchFamily="34" charset="0"/>
                        </a:rPr>
                        <a:t>Negative perception of and prejudices towards alternative materials (e.g. fire-resistance of timber)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 smtClean="0">
                          <a:latin typeface="Calibri" panose="020F0502020204030204" pitchFamily="34" charset="0"/>
                        </a:rPr>
                        <a:t>Focus on operational emissions </a:t>
                      </a:r>
                    </a:p>
                    <a:p>
                      <a:pPr marL="285750" marR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de-DE" dirty="0" smtClean="0">
                          <a:latin typeface="Calibri" panose="020F0502020204030204" pitchFamily="34" charset="0"/>
                        </a:rPr>
                        <a:t>Lack </a:t>
                      </a:r>
                      <a:r>
                        <a:rPr lang="de-DE" dirty="0" err="1" smtClean="0">
                          <a:latin typeface="Calibri" panose="020F0502020204030204" pitchFamily="34" charset="0"/>
                        </a:rPr>
                        <a:t>of</a:t>
                      </a:r>
                      <a:r>
                        <a:rPr lang="de-DE" dirty="0" smtClean="0"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de-DE" dirty="0" err="1" smtClean="0">
                          <a:latin typeface="Calibri" panose="020F0502020204030204" pitchFamily="34" charset="0"/>
                        </a:rPr>
                        <a:t>awareness</a:t>
                      </a:r>
                      <a:r>
                        <a:rPr lang="de-DE" dirty="0" smtClean="0">
                          <a:latin typeface="Calibri" panose="020F0502020204030204" pitchFamily="34" charset="0"/>
                        </a:rPr>
                        <a:t>, e</a:t>
                      </a:r>
                      <a:r>
                        <a:rPr lang="en-US" dirty="0" err="1" smtClean="0">
                          <a:latin typeface="Calibri" panose="020F0502020204030204" pitchFamily="34" charset="0"/>
                        </a:rPr>
                        <a:t>nvironmental</a:t>
                      </a:r>
                      <a:r>
                        <a:rPr lang="en-US" dirty="0" smtClean="0">
                          <a:latin typeface="Calibri" panose="020F0502020204030204" pitchFamily="34" charset="0"/>
                        </a:rPr>
                        <a:t> aspects found to play a minor role in most consumer</a:t>
                      </a:r>
                      <a:r>
                        <a:rPr lang="en-US" baseline="0" dirty="0" smtClean="0"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dirty="0" smtClean="0">
                          <a:latin typeface="Calibri" panose="020F0502020204030204" pitchFamily="34" charset="0"/>
                        </a:rPr>
                        <a:t>decisions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 smtClean="0">
                          <a:latin typeface="Calibri" panose="020F0502020204030204" pitchFamily="34" charset="0"/>
                        </a:rPr>
                        <a:t>Slow adaptation by risk-averse communities that are used to conventional methods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 smtClean="0">
                          <a:latin typeface="Calibri" panose="020F0502020204030204" pitchFamily="34" charset="0"/>
                        </a:rPr>
                        <a:t>Established</a:t>
                      </a:r>
                      <a:r>
                        <a:rPr lang="en-US" baseline="0" dirty="0" smtClean="0">
                          <a:latin typeface="Calibri" panose="020F0502020204030204" pitchFamily="34" charset="0"/>
                        </a:rPr>
                        <a:t> practices</a:t>
                      </a:r>
                      <a:r>
                        <a:rPr lang="en-US" dirty="0" smtClean="0">
                          <a:latin typeface="Calibri" panose="020F0502020204030204" pitchFamily="34" charset="0"/>
                        </a:rPr>
                        <a:t>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 smtClean="0">
                          <a:latin typeface="Calibri" panose="020F0502020204030204" pitchFamily="34" charset="0"/>
                        </a:rPr>
                        <a:t>Time constraints </a:t>
                      </a:r>
                      <a:r>
                        <a:rPr lang="en-US" dirty="0" err="1" smtClean="0">
                          <a:latin typeface="Calibri" panose="020F0502020204030204" pitchFamily="34" charset="0"/>
                        </a:rPr>
                        <a:t>incentivise</a:t>
                      </a:r>
                      <a:r>
                        <a:rPr lang="en-US" dirty="0" smtClean="0">
                          <a:latin typeface="Calibri" panose="020F0502020204030204" pitchFamily="34" charset="0"/>
                        </a:rPr>
                        <a:t> familiar copy-paste designs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US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de-DE" dirty="0" smtClean="0">
                          <a:latin typeface="Calibri" panose="020F0502020204030204" pitchFamily="34" charset="0"/>
                        </a:rPr>
                        <a:t>Lack </a:t>
                      </a:r>
                      <a:r>
                        <a:rPr lang="de-DE" dirty="0" err="1" smtClean="0">
                          <a:latin typeface="Calibri" panose="020F0502020204030204" pitchFamily="34" charset="0"/>
                        </a:rPr>
                        <a:t>of</a:t>
                      </a:r>
                      <a:r>
                        <a:rPr lang="de-DE" dirty="0" smtClean="0"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de-DE" dirty="0" err="1" smtClean="0">
                          <a:latin typeface="Calibri" panose="020F0502020204030204" pitchFamily="34" charset="0"/>
                        </a:rPr>
                        <a:t>reliable</a:t>
                      </a:r>
                      <a:r>
                        <a:rPr lang="de-DE" dirty="0" smtClean="0"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de-DE" dirty="0" err="1" smtClean="0">
                          <a:latin typeface="Calibri" panose="020F0502020204030204" pitchFamily="34" charset="0"/>
                        </a:rPr>
                        <a:t>and</a:t>
                      </a:r>
                      <a:r>
                        <a:rPr lang="de-DE" dirty="0" smtClean="0"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de-DE" dirty="0" err="1" smtClean="0">
                          <a:latin typeface="Calibri" panose="020F0502020204030204" pitchFamily="34" charset="0"/>
                        </a:rPr>
                        <a:t>comparable</a:t>
                      </a:r>
                      <a:r>
                        <a:rPr lang="de-DE" baseline="0" dirty="0" smtClean="0"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de-DE" baseline="0" dirty="0" err="1" smtClean="0">
                          <a:latin typeface="Calibri" panose="020F0502020204030204" pitchFamily="34" charset="0"/>
                        </a:rPr>
                        <a:t>information</a:t>
                      </a:r>
                      <a:r>
                        <a:rPr lang="de-DE" baseline="0" dirty="0" smtClean="0">
                          <a:latin typeface="Calibri" panose="020F0502020204030204" pitchFamily="34" charset="0"/>
                        </a:rPr>
                        <a:t> on </a:t>
                      </a:r>
                      <a:r>
                        <a:rPr lang="de-DE" baseline="0" dirty="0" err="1" smtClean="0">
                          <a:latin typeface="Calibri" panose="020F0502020204030204" pitchFamily="34" charset="0"/>
                        </a:rPr>
                        <a:t>new</a:t>
                      </a:r>
                      <a:r>
                        <a:rPr lang="de-DE" baseline="0" dirty="0" smtClean="0"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de-DE" baseline="0" dirty="0" err="1" smtClean="0">
                          <a:latin typeface="Calibri" panose="020F0502020204030204" pitchFamily="34" charset="0"/>
                        </a:rPr>
                        <a:t>materials</a:t>
                      </a:r>
                      <a:endParaRPr lang="de-DE" dirty="0" smtClean="0">
                        <a:latin typeface="Calibri" panose="020F0502020204030204" pitchFamily="34" charset="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de-DE" dirty="0" err="1" smtClean="0">
                          <a:latin typeface="Calibri" panose="020F0502020204030204" pitchFamily="34" charset="0"/>
                        </a:rPr>
                        <a:t>Unfamiliarity</a:t>
                      </a:r>
                      <a:r>
                        <a:rPr lang="de-DE" dirty="0" smtClean="0"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de-DE" dirty="0" err="1" smtClean="0">
                          <a:latin typeface="Calibri" panose="020F0502020204030204" pitchFamily="34" charset="0"/>
                        </a:rPr>
                        <a:t>with</a:t>
                      </a:r>
                      <a:r>
                        <a:rPr lang="de-DE" dirty="0" smtClean="0">
                          <a:latin typeface="Calibri" panose="020F0502020204030204" pitchFamily="34" charset="0"/>
                        </a:rPr>
                        <a:t> alternative</a:t>
                      </a:r>
                      <a:r>
                        <a:rPr lang="de-DE" baseline="0" dirty="0" smtClean="0"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de-DE" baseline="0" dirty="0" err="1" smtClean="0">
                          <a:latin typeface="Calibri" panose="020F0502020204030204" pitchFamily="34" charset="0"/>
                        </a:rPr>
                        <a:t>materials</a:t>
                      </a:r>
                      <a:endParaRPr lang="de-DE" baseline="0" dirty="0" smtClean="0">
                        <a:latin typeface="Calibri" panose="020F0502020204030204" pitchFamily="34" charset="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 smtClean="0">
                          <a:latin typeface="Calibri" panose="020F0502020204030204" pitchFamily="34" charset="0"/>
                        </a:rPr>
                        <a:t>Inability to use the technology (e.g. moderate use of wood in Southern Europe)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63433458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/>
          <p:cNvSpPr/>
          <p:nvPr/>
        </p:nvSpPr>
        <p:spPr>
          <a:xfrm>
            <a:off x="0" y="6165304"/>
            <a:ext cx="9144000" cy="69269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sz="1800" dirty="0"/>
              <a:t>Alternative building materials – institutional, economic and technological context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de-DE" smtClean="0">
                <a:solidFill>
                  <a:srgbClr val="5F6C73"/>
                </a:solidFill>
              </a:rPr>
              <a:t>Sebastian Petrick</a:t>
            </a:r>
            <a:endParaRPr lang="de-DE" dirty="0">
              <a:solidFill>
                <a:srgbClr val="5F6C73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A013803-4526-4645-B715-105BE440F5D7}" type="slidenum">
              <a:rPr lang="de-DE" smtClean="0">
                <a:solidFill>
                  <a:srgbClr val="00786B"/>
                </a:solidFill>
              </a:rPr>
              <a:pPr/>
              <a:t>8</a:t>
            </a:fld>
            <a:endParaRPr lang="de-DE" dirty="0">
              <a:solidFill>
                <a:srgbClr val="00786B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786B"/>
                </a:solidFill>
              </a:rPr>
              <a:t>Barriers to implementation of improvement options</a:t>
            </a:r>
            <a:endParaRPr lang="de-DE" dirty="0">
              <a:solidFill>
                <a:srgbClr val="00786B"/>
              </a:solidFill>
            </a:endParaRP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de-DE" dirty="0" smtClean="0"/>
              <a:t>1</a:t>
            </a:r>
            <a:endParaRPr lang="en-US" dirty="0"/>
          </a:p>
        </p:txBody>
      </p:sp>
      <p:graphicFrame>
        <p:nvGraphicFramePr>
          <p:cNvPr id="12" name="Tabel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9849180"/>
              </p:ext>
            </p:extLst>
          </p:nvPr>
        </p:nvGraphicFramePr>
        <p:xfrm>
          <a:off x="152400" y="1120241"/>
          <a:ext cx="8740800" cy="5611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65200"/>
                <a:gridCol w="1825200"/>
                <a:gridCol w="1825200"/>
                <a:gridCol w="2725200"/>
              </a:tblGrid>
              <a:tr h="1333181"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 smtClean="0">
                          <a:latin typeface="Calibri" panose="020F0502020204030204" pitchFamily="34" charset="0"/>
                        </a:rPr>
                        <a:t>Policy and institutions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 smtClean="0">
                          <a:latin typeface="Calibri" panose="020F0502020204030204" pitchFamily="34" charset="0"/>
                        </a:rPr>
                        <a:t>Infrastructure and Technology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 smtClean="0">
                          <a:latin typeface="Calibri" panose="020F0502020204030204" pitchFamily="34" charset="0"/>
                        </a:rPr>
                        <a:t>Substitutability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 smtClean="0">
                          <a:latin typeface="Calibri" panose="020F0502020204030204" pitchFamily="34" charset="0"/>
                        </a:rPr>
                        <a:t>Accessibility and Affordability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50000"/>
                      </a:schemeClr>
                    </a:solidFill>
                  </a:tcPr>
                </a:tc>
              </a:tr>
              <a:tr h="4278579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de-DE" dirty="0" err="1" smtClean="0">
                          <a:latin typeface="Calibri" panose="020F0502020204030204" pitchFamily="34" charset="0"/>
                        </a:rPr>
                        <a:t>Existing</a:t>
                      </a:r>
                      <a:r>
                        <a:rPr lang="de-DE" dirty="0" smtClean="0"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de-DE" dirty="0" err="1" smtClean="0">
                          <a:latin typeface="Calibri" panose="020F0502020204030204" pitchFamily="34" charset="0"/>
                        </a:rPr>
                        <a:t>building</a:t>
                      </a:r>
                      <a:r>
                        <a:rPr lang="de-DE" baseline="0" dirty="0" smtClean="0"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de-DE" baseline="0" dirty="0" err="1" smtClean="0">
                          <a:latin typeface="Calibri" panose="020F0502020204030204" pitchFamily="34" charset="0"/>
                        </a:rPr>
                        <a:t>codes</a:t>
                      </a:r>
                      <a:endParaRPr lang="de-DE" baseline="0" dirty="0" smtClean="0">
                        <a:latin typeface="Calibri" panose="020F0502020204030204" pitchFamily="34" charset="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baseline="0" dirty="0" smtClean="0">
                          <a:latin typeface="Calibri" panose="020F0502020204030204" pitchFamily="34" charset="0"/>
                        </a:rPr>
                        <a:t>Lack of established standards, design guides, tools, </a:t>
                      </a:r>
                      <a:r>
                        <a:rPr lang="en-US" baseline="0" dirty="0" err="1" smtClean="0">
                          <a:latin typeface="Calibri" panose="020F0502020204030204" pitchFamily="34" charset="0"/>
                        </a:rPr>
                        <a:t>standardised</a:t>
                      </a:r>
                      <a:r>
                        <a:rPr lang="en-US" baseline="0" dirty="0" smtClean="0">
                          <a:latin typeface="Calibri" panose="020F0502020204030204" pitchFamily="34" charset="0"/>
                        </a:rPr>
                        <a:t> details</a:t>
                      </a:r>
                      <a:endParaRPr lang="de-DE" baseline="0" dirty="0" smtClean="0">
                        <a:latin typeface="Calibri" panose="020F0502020204030204" pitchFamily="34" charset="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 smtClean="0">
                          <a:latin typeface="Calibri" panose="020F0502020204030204" pitchFamily="34" charset="0"/>
                        </a:rPr>
                        <a:t>Small industries cannot compete against established industries’ economics of scale </a:t>
                      </a:r>
                      <a:endParaRPr lang="en-US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de-DE" dirty="0" smtClean="0">
                          <a:latin typeface="Calibri" panose="020F0502020204030204" pitchFamily="34" charset="0"/>
                        </a:rPr>
                        <a:t>Supply </a:t>
                      </a:r>
                      <a:r>
                        <a:rPr lang="de-DE" dirty="0" err="1" smtClean="0">
                          <a:latin typeface="Calibri" panose="020F0502020204030204" pitchFamily="34" charset="0"/>
                        </a:rPr>
                        <a:t>chain</a:t>
                      </a:r>
                      <a:r>
                        <a:rPr lang="de-DE" dirty="0" smtClean="0"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de-DE" dirty="0" err="1" smtClean="0">
                          <a:latin typeface="Calibri" panose="020F0502020204030204" pitchFamily="34" charset="0"/>
                        </a:rPr>
                        <a:t>limitations</a:t>
                      </a:r>
                      <a:endParaRPr lang="en-US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0" marR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dirty="0" smtClean="0">
                          <a:latin typeface="Calibri" panose="020F0502020204030204" pitchFamily="34" charset="0"/>
                        </a:rPr>
                        <a:t>Functionality of alternative materials (e.g. fire-resistance of timber)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US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de-DE" dirty="0" smtClean="0">
                          <a:latin typeface="Calibri" panose="020F0502020204030204" pitchFamily="34" charset="0"/>
                        </a:rPr>
                        <a:t>Higher</a:t>
                      </a:r>
                      <a:r>
                        <a:rPr lang="de-DE" baseline="0" dirty="0" smtClean="0"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de-DE" baseline="0" dirty="0" err="1" smtClean="0">
                          <a:latin typeface="Calibri" panose="020F0502020204030204" pitchFamily="34" charset="0"/>
                        </a:rPr>
                        <a:t>costs</a:t>
                      </a:r>
                      <a:r>
                        <a:rPr lang="de-DE" baseline="0" dirty="0" smtClean="0"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de-DE" baseline="0" dirty="0" err="1" smtClean="0">
                          <a:latin typeface="Calibri" panose="020F0502020204030204" pitchFamily="34" charset="0"/>
                        </a:rPr>
                        <a:t>of</a:t>
                      </a:r>
                      <a:r>
                        <a:rPr lang="de-DE" baseline="0" dirty="0" smtClean="0"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de-DE" baseline="0" dirty="0" err="1" smtClean="0">
                          <a:latin typeface="Calibri" panose="020F0502020204030204" pitchFamily="34" charset="0"/>
                        </a:rPr>
                        <a:t>new</a:t>
                      </a:r>
                      <a:r>
                        <a:rPr lang="de-DE" baseline="0" dirty="0" smtClean="0"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de-DE" baseline="0" dirty="0" err="1" smtClean="0">
                          <a:latin typeface="Calibri" panose="020F0502020204030204" pitchFamily="34" charset="0"/>
                        </a:rPr>
                        <a:t>materials</a:t>
                      </a:r>
                      <a:endParaRPr lang="de-DE" dirty="0" smtClean="0">
                        <a:latin typeface="Calibri" panose="020F0502020204030204" pitchFamily="34" charset="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de-DE" dirty="0" err="1" smtClean="0">
                          <a:latin typeface="Calibri" panose="020F0502020204030204" pitchFamily="34" charset="0"/>
                        </a:rPr>
                        <a:t>Increased</a:t>
                      </a:r>
                      <a:r>
                        <a:rPr lang="de-DE" dirty="0" smtClean="0"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de-DE" dirty="0" err="1" smtClean="0">
                          <a:latin typeface="Calibri" panose="020F0502020204030204" pitchFamily="34" charset="0"/>
                        </a:rPr>
                        <a:t>insurance</a:t>
                      </a:r>
                      <a:r>
                        <a:rPr lang="de-DE" baseline="0" dirty="0" smtClean="0"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de-DE" baseline="0" dirty="0" err="1" smtClean="0">
                          <a:latin typeface="Calibri" panose="020F0502020204030204" pitchFamily="34" charset="0"/>
                        </a:rPr>
                        <a:t>costs</a:t>
                      </a:r>
                      <a:endParaRPr lang="de-DE" baseline="0" dirty="0" smtClean="0">
                        <a:latin typeface="Calibri" panose="020F0502020204030204" pitchFamily="34" charset="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de-DE" baseline="0" dirty="0" err="1" smtClean="0">
                          <a:latin typeface="Calibri" panose="020F0502020204030204" pitchFamily="34" charset="0"/>
                        </a:rPr>
                        <a:t>Uncertainty</a:t>
                      </a:r>
                      <a:r>
                        <a:rPr lang="de-DE" baseline="0" dirty="0" smtClean="0">
                          <a:latin typeface="Calibri" panose="020F0502020204030204" pitchFamily="34" charset="0"/>
                        </a:rPr>
                        <a:t> premium on </a:t>
                      </a:r>
                      <a:r>
                        <a:rPr lang="de-DE" baseline="0" dirty="0" err="1" smtClean="0">
                          <a:latin typeface="Calibri" panose="020F0502020204030204" pitchFamily="34" charset="0"/>
                        </a:rPr>
                        <a:t>new</a:t>
                      </a:r>
                      <a:r>
                        <a:rPr lang="de-DE" baseline="0" dirty="0" smtClean="0"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de-DE" baseline="0" dirty="0" err="1" smtClean="0">
                          <a:latin typeface="Calibri" panose="020F0502020204030204" pitchFamily="34" charset="0"/>
                        </a:rPr>
                        <a:t>options</a:t>
                      </a:r>
                      <a:r>
                        <a:rPr lang="de-DE" baseline="0" dirty="0" smtClean="0"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de-DE" baseline="0" dirty="0" err="1" smtClean="0">
                          <a:latin typeface="Calibri" panose="020F0502020204030204" pitchFamily="34" charset="0"/>
                        </a:rPr>
                        <a:t>by</a:t>
                      </a:r>
                      <a:r>
                        <a:rPr lang="de-DE" baseline="0" dirty="0" smtClean="0">
                          <a:latin typeface="Calibri" panose="020F0502020204030204" pitchFamily="34" charset="0"/>
                        </a:rPr>
                        <a:t> intermediaries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de-DE" baseline="0" dirty="0" err="1" smtClean="0">
                          <a:latin typeface="Calibri" panose="020F0502020204030204" pitchFamily="34" charset="0"/>
                        </a:rPr>
                        <a:t>Local</a:t>
                      </a:r>
                      <a:r>
                        <a:rPr lang="de-DE" baseline="0" dirty="0" smtClean="0"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de-DE" baseline="0" dirty="0" err="1" smtClean="0">
                          <a:latin typeface="Calibri" panose="020F0502020204030204" pitchFamily="34" charset="0"/>
                        </a:rPr>
                        <a:t>availability</a:t>
                      </a:r>
                      <a:r>
                        <a:rPr lang="de-DE" baseline="0" dirty="0" smtClean="0"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de-DE" baseline="0" dirty="0" err="1" smtClean="0">
                          <a:latin typeface="Calibri" panose="020F0502020204030204" pitchFamily="34" charset="0"/>
                        </a:rPr>
                        <a:t>of</a:t>
                      </a:r>
                      <a:r>
                        <a:rPr lang="de-DE" baseline="0" dirty="0" smtClean="0"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de-DE" baseline="0" dirty="0" err="1" smtClean="0">
                          <a:latin typeface="Calibri" panose="020F0502020204030204" pitchFamily="34" charset="0"/>
                        </a:rPr>
                        <a:t>materials</a:t>
                      </a:r>
                      <a:r>
                        <a:rPr lang="de-DE" baseline="0" dirty="0" smtClean="0"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de-DE" baseline="0" dirty="0" err="1" smtClean="0">
                          <a:latin typeface="Calibri" panose="020F0502020204030204" pitchFamily="34" charset="0"/>
                        </a:rPr>
                        <a:t>and</a:t>
                      </a:r>
                      <a:r>
                        <a:rPr lang="de-DE" baseline="0" dirty="0" smtClean="0"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de-DE" baseline="0" dirty="0" err="1" smtClean="0">
                          <a:latin typeface="Calibri" panose="020F0502020204030204" pitchFamily="34" charset="0"/>
                        </a:rPr>
                        <a:t>technology</a:t>
                      </a:r>
                      <a:endParaRPr lang="de-DE" baseline="0" dirty="0" smtClean="0">
                        <a:latin typeface="Calibri" panose="020F0502020204030204" pitchFamily="34" charset="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de-DE" baseline="0" dirty="0" err="1" smtClean="0">
                          <a:latin typeface="Calibri" panose="020F0502020204030204" pitchFamily="34" charset="0"/>
                        </a:rPr>
                        <a:t>Cost</a:t>
                      </a:r>
                      <a:r>
                        <a:rPr lang="de-DE" baseline="0" dirty="0" smtClean="0"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de-DE" baseline="0" dirty="0" err="1" smtClean="0">
                          <a:latin typeface="Calibri" panose="020F0502020204030204" pitchFamily="34" charset="0"/>
                        </a:rPr>
                        <a:t>of</a:t>
                      </a:r>
                      <a:r>
                        <a:rPr lang="de-DE" baseline="0" dirty="0" smtClean="0">
                          <a:latin typeface="Calibri" panose="020F0502020204030204" pitchFamily="34" charset="0"/>
                        </a:rPr>
                        <a:t> additional </a:t>
                      </a:r>
                      <a:r>
                        <a:rPr lang="de-DE" baseline="0" dirty="0" err="1" smtClean="0">
                          <a:latin typeface="Calibri" panose="020F0502020204030204" pitchFamily="34" charset="0"/>
                        </a:rPr>
                        <a:t>training</a:t>
                      </a:r>
                      <a:r>
                        <a:rPr lang="de-DE" baseline="0" dirty="0" smtClean="0"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de-DE" baseline="0" dirty="0" err="1" smtClean="0">
                          <a:latin typeface="Calibri" panose="020F0502020204030204" pitchFamily="34" charset="0"/>
                        </a:rPr>
                        <a:t>and</a:t>
                      </a:r>
                      <a:r>
                        <a:rPr lang="de-DE" baseline="0" dirty="0" smtClean="0"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de-DE" baseline="0" dirty="0" err="1" smtClean="0">
                          <a:latin typeface="Calibri" panose="020F0502020204030204" pitchFamily="34" charset="0"/>
                        </a:rPr>
                        <a:t>research</a:t>
                      </a:r>
                      <a:endParaRPr lang="de-DE" baseline="0" dirty="0" smtClean="0">
                        <a:latin typeface="Calibri" panose="020F0502020204030204" pitchFamily="34" charset="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de-DE" baseline="0" dirty="0" err="1" smtClean="0">
                          <a:latin typeface="Calibri" panose="020F0502020204030204" pitchFamily="34" charset="0"/>
                        </a:rPr>
                        <a:t>Shortage</a:t>
                      </a:r>
                      <a:r>
                        <a:rPr lang="de-DE" baseline="0" dirty="0" smtClean="0"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de-DE" baseline="0" dirty="0" err="1" smtClean="0">
                          <a:latin typeface="Calibri" panose="020F0502020204030204" pitchFamily="34" charset="0"/>
                        </a:rPr>
                        <a:t>of</a:t>
                      </a:r>
                      <a:r>
                        <a:rPr lang="de-DE" baseline="0" dirty="0" smtClean="0"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de-DE" baseline="0" dirty="0" err="1" smtClean="0">
                          <a:latin typeface="Calibri" panose="020F0502020204030204" pitchFamily="34" charset="0"/>
                        </a:rPr>
                        <a:t>specialist</a:t>
                      </a:r>
                      <a:r>
                        <a:rPr lang="de-DE" baseline="0" dirty="0" smtClean="0"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de-DE" baseline="0" dirty="0" err="1" smtClean="0">
                          <a:latin typeface="Calibri" panose="020F0502020204030204" pitchFamily="34" charset="0"/>
                        </a:rPr>
                        <a:t>skills</a:t>
                      </a:r>
                      <a:endParaRPr lang="de-DE" baseline="0" dirty="0" smtClean="0">
                        <a:latin typeface="Calibri" panose="020F05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93149416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sz="2200" dirty="0" smtClean="0"/>
              <a:t>Motivation</a:t>
            </a:r>
            <a:endParaRPr lang="en-US" sz="2200" b="1" dirty="0" smtClean="0"/>
          </a:p>
          <a:p>
            <a:r>
              <a:rPr lang="de-DE" b="1" dirty="0" smtClean="0"/>
              <a:t>The </a:t>
            </a:r>
            <a:r>
              <a:rPr lang="de-DE" b="1" dirty="0" err="1" smtClean="0"/>
              <a:t>role</a:t>
            </a:r>
            <a:r>
              <a:rPr lang="de-DE" b="1" dirty="0" smtClean="0"/>
              <a:t> </a:t>
            </a:r>
            <a:r>
              <a:rPr lang="de-DE" b="1" dirty="0" err="1" smtClean="0"/>
              <a:t>of</a:t>
            </a:r>
            <a:r>
              <a:rPr lang="de-DE" b="1" dirty="0" smtClean="0"/>
              <a:t> </a:t>
            </a:r>
            <a:r>
              <a:rPr lang="de-DE" b="1" dirty="0" err="1" smtClean="0"/>
              <a:t>carbon</a:t>
            </a:r>
            <a:r>
              <a:rPr lang="de-DE" b="1" dirty="0" smtClean="0"/>
              <a:t> </a:t>
            </a:r>
            <a:r>
              <a:rPr lang="de-DE" b="1" dirty="0" err="1" smtClean="0"/>
              <a:t>pricing</a:t>
            </a:r>
            <a:endParaRPr lang="en-US" b="1" dirty="0" smtClean="0"/>
          </a:p>
          <a:p>
            <a:r>
              <a:rPr lang="en-US" dirty="0" smtClean="0"/>
              <a:t>Inclusion of consumption in carbon pricing mechanism</a:t>
            </a:r>
          </a:p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Inclusion of Consumption of carbon intensive materials in emission trading systems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2861746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W_Vorlage BETA">
  <a:themeElements>
    <a:clrScheme name="DIW 1">
      <a:dk1>
        <a:srgbClr val="131313"/>
      </a:dk1>
      <a:lt1>
        <a:sysClr val="window" lastClr="FFFFFF"/>
      </a:lt1>
      <a:dk2>
        <a:srgbClr val="5F6C73"/>
      </a:dk2>
      <a:lt2>
        <a:srgbClr val="D1D6DA"/>
      </a:lt2>
      <a:accent1>
        <a:srgbClr val="00786B"/>
      </a:accent1>
      <a:accent2>
        <a:srgbClr val="5E7C8F"/>
      </a:accent2>
      <a:accent3>
        <a:srgbClr val="195A96"/>
      </a:accent3>
      <a:accent4>
        <a:srgbClr val="B47DAF"/>
      </a:accent4>
      <a:accent5>
        <a:srgbClr val="F0323C"/>
      </a:accent5>
      <a:accent6>
        <a:srgbClr val="CD965F"/>
      </a:accent6>
      <a:hlink>
        <a:srgbClr val="000000"/>
      </a:hlink>
      <a:folHlink>
        <a:srgbClr val="000000"/>
      </a:folHlink>
    </a:clrScheme>
    <a:fontScheme name="Hyperion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ＭＳ Ｐ明朝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8F989D"/>
        </a:solidFill>
        <a:ln>
          <a:noFill/>
        </a:ln>
        <a:effectLst/>
      </a:spPr>
      <a:bodyPr anchor="ctr"/>
      <a:lstStyle>
        <a:defPPr algn="ctr" fontAlgn="auto">
          <a:spcBef>
            <a:spcPts val="0"/>
          </a:spcBef>
          <a:spcAft>
            <a:spcPts val="0"/>
          </a:spcAft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 bwMode="auto">
        <a:solidFill>
          <a:srgbClr val="6DA5D5"/>
        </a:solidFill>
        <a:ln w="9525">
          <a:noFill/>
          <a:miter lim="800000"/>
          <a:headEnd/>
          <a:tailEnd/>
        </a:ln>
      </a:spPr>
      <a:bodyPr lIns="432000" tIns="0" rIns="720000" bIns="0">
        <a:prstTxWarp prst="textNoShape">
          <a:avLst/>
        </a:prstTxWarp>
      </a:bodyPr>
      <a:lstStyle>
        <a:defPPr marL="323850" indent="-323850" eaLnBrk="0" hangingPunct="0">
          <a:lnSpc>
            <a:spcPct val="120000"/>
          </a:lnSpc>
          <a:spcAft>
            <a:spcPts val="1000"/>
          </a:spcAft>
          <a:buClr>
            <a:schemeClr val="tx2"/>
          </a:buClr>
          <a:buSzPct val="85000"/>
          <a:defRPr sz="1100" dirty="0">
            <a:solidFill>
              <a:schemeClr val="tx2"/>
            </a:solidFill>
            <a:ea typeface="Arial" pitchFamily="-65" charset="0"/>
            <a:cs typeface="Arial" pitchFamily="-65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DRFZ Kapitel-Intro">
  <a:themeElements>
    <a:clrScheme name="DIW 1">
      <a:dk1>
        <a:srgbClr val="131313"/>
      </a:dk1>
      <a:lt1>
        <a:sysClr val="window" lastClr="FFFFFF"/>
      </a:lt1>
      <a:dk2>
        <a:srgbClr val="5F6C73"/>
      </a:dk2>
      <a:lt2>
        <a:srgbClr val="D1D6DA"/>
      </a:lt2>
      <a:accent1>
        <a:srgbClr val="00786B"/>
      </a:accent1>
      <a:accent2>
        <a:srgbClr val="5E7C8F"/>
      </a:accent2>
      <a:accent3>
        <a:srgbClr val="195A96"/>
      </a:accent3>
      <a:accent4>
        <a:srgbClr val="B47DAF"/>
      </a:accent4>
      <a:accent5>
        <a:srgbClr val="F0323C"/>
      </a:accent5>
      <a:accent6>
        <a:srgbClr val="CD965F"/>
      </a:accent6>
      <a:hlink>
        <a:srgbClr val="000000"/>
      </a:hlink>
      <a:folHlink>
        <a:srgbClr val="000000"/>
      </a:folHlink>
    </a:clrScheme>
    <a:fontScheme name="Hyperion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ＭＳ Ｐ明朝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8F989D"/>
        </a:solidFill>
        <a:ln>
          <a:noFill/>
        </a:ln>
        <a:effectLst/>
      </a:spPr>
      <a:bodyPr anchor="ctr"/>
      <a:lstStyle>
        <a:defPPr algn="ctr" fontAlgn="auto">
          <a:spcBef>
            <a:spcPts val="0"/>
          </a:spcBef>
          <a:spcAft>
            <a:spcPts val="0"/>
          </a:spcAft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 bwMode="auto">
        <a:solidFill>
          <a:srgbClr val="6DA5D5"/>
        </a:solidFill>
        <a:ln w="9525">
          <a:noFill/>
          <a:miter lim="800000"/>
          <a:headEnd/>
          <a:tailEnd/>
        </a:ln>
      </a:spPr>
      <a:bodyPr lIns="432000" tIns="0" rIns="720000" bIns="0">
        <a:prstTxWarp prst="textNoShape">
          <a:avLst/>
        </a:prstTxWarp>
      </a:bodyPr>
      <a:lstStyle>
        <a:defPPr marL="323850" indent="-323850" eaLnBrk="0" hangingPunct="0">
          <a:lnSpc>
            <a:spcPct val="120000"/>
          </a:lnSpc>
          <a:spcAft>
            <a:spcPts val="1000"/>
          </a:spcAft>
          <a:buClr>
            <a:schemeClr val="tx2"/>
          </a:buClr>
          <a:buSzPct val="85000"/>
          <a:defRPr sz="1100" dirty="0">
            <a:solidFill>
              <a:schemeClr val="tx2"/>
            </a:solidFill>
            <a:ea typeface="Arial" pitchFamily="-65" charset="0"/>
            <a:cs typeface="Arial" pitchFamily="-65" charset="0"/>
          </a:defRPr>
        </a:defPPr>
      </a:lstStyle>
    </a:txDef>
  </a:objectDefaults>
  <a:extraClrSchemeLst/>
</a:theme>
</file>

<file path=ppt/theme/theme3.xml><?xml version="1.0" encoding="utf-8"?>
<a:theme xmlns:a="http://schemas.openxmlformats.org/drawingml/2006/main" name="DRFZ Content">
  <a:themeElements>
    <a:clrScheme name="DIW 1">
      <a:dk1>
        <a:srgbClr val="131313"/>
      </a:dk1>
      <a:lt1>
        <a:sysClr val="window" lastClr="FFFFFF"/>
      </a:lt1>
      <a:dk2>
        <a:srgbClr val="5F6C73"/>
      </a:dk2>
      <a:lt2>
        <a:srgbClr val="D1D6DA"/>
      </a:lt2>
      <a:accent1>
        <a:srgbClr val="00786B"/>
      </a:accent1>
      <a:accent2>
        <a:srgbClr val="5E7C8F"/>
      </a:accent2>
      <a:accent3>
        <a:srgbClr val="195A96"/>
      </a:accent3>
      <a:accent4>
        <a:srgbClr val="B47DAF"/>
      </a:accent4>
      <a:accent5>
        <a:srgbClr val="F0323C"/>
      </a:accent5>
      <a:accent6>
        <a:srgbClr val="CD965F"/>
      </a:accent6>
      <a:hlink>
        <a:srgbClr val="000000"/>
      </a:hlink>
      <a:folHlink>
        <a:srgbClr val="000000"/>
      </a:folHlink>
    </a:clrScheme>
    <a:fontScheme name="Hyperion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ＭＳ Ｐ明朝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2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accent2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dirty="0" err="1" smtClean="0"/>
        </a:defPPr>
      </a:lstStyle>
    </a:txDef>
  </a:objectDefaults>
  <a:extraClrSchemeLst/>
</a:theme>
</file>

<file path=ppt/theme/theme4.xml><?xml version="1.0" encoding="utf-8"?>
<a:theme xmlns:a="http://schemas.openxmlformats.org/drawingml/2006/main" name="DRFZ - Schlussfolie">
  <a:themeElements>
    <a:clrScheme name="DIW 1">
      <a:dk1>
        <a:srgbClr val="131313"/>
      </a:dk1>
      <a:lt1>
        <a:sysClr val="window" lastClr="FFFFFF"/>
      </a:lt1>
      <a:dk2>
        <a:srgbClr val="5F6C73"/>
      </a:dk2>
      <a:lt2>
        <a:srgbClr val="D1D6DA"/>
      </a:lt2>
      <a:accent1>
        <a:srgbClr val="00786B"/>
      </a:accent1>
      <a:accent2>
        <a:srgbClr val="5E7C8F"/>
      </a:accent2>
      <a:accent3>
        <a:srgbClr val="195A96"/>
      </a:accent3>
      <a:accent4>
        <a:srgbClr val="B47DAF"/>
      </a:accent4>
      <a:accent5>
        <a:srgbClr val="F0323C"/>
      </a:accent5>
      <a:accent6>
        <a:srgbClr val="CD965F"/>
      </a:accent6>
      <a:hlink>
        <a:srgbClr val="000000"/>
      </a:hlink>
      <a:folHlink>
        <a:srgbClr val="000000"/>
      </a:folHlink>
    </a:clrScheme>
    <a:fontScheme name="Hyperion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ＭＳ Ｐ明朝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 bwMode="auto">
        <a:solidFill>
          <a:srgbClr val="6DA5D5"/>
        </a:solidFill>
        <a:ln w="9525">
          <a:noFill/>
          <a:miter lim="800000"/>
          <a:headEnd/>
          <a:tailEnd/>
        </a:ln>
      </a:spPr>
      <a:bodyPr lIns="432000" tIns="0" rIns="720000" bIns="0">
        <a:prstTxWarp prst="textNoShape">
          <a:avLst/>
        </a:prstTxWarp>
      </a:bodyPr>
      <a:lstStyle>
        <a:defPPr marL="323850" indent="-323850" eaLnBrk="0" hangingPunct="0">
          <a:lnSpc>
            <a:spcPct val="120000"/>
          </a:lnSpc>
          <a:spcAft>
            <a:spcPts val="1000"/>
          </a:spcAft>
          <a:buClr>
            <a:schemeClr val="tx2"/>
          </a:buClr>
          <a:buSzPct val="85000"/>
          <a:defRPr sz="1100" dirty="0">
            <a:solidFill>
              <a:schemeClr val="tx2"/>
            </a:solidFill>
            <a:ea typeface="Arial" pitchFamily="-65" charset="0"/>
            <a:cs typeface="Arial" pitchFamily="-65" charset="0"/>
          </a:defRPr>
        </a:defPPr>
      </a:lstStyle>
    </a:txDef>
  </a:objectDefaults>
  <a:extraClrSchemeLst/>
</a:theme>
</file>

<file path=ppt/theme/theme5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DIW_Vorlage BETA</Template>
  <TotalTime>1</TotalTime>
  <Words>1794</Words>
  <Application>Microsoft Office PowerPoint</Application>
  <PresentationFormat>On-screen Show (4:3)</PresentationFormat>
  <Paragraphs>311</Paragraphs>
  <Slides>20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4</vt:i4>
      </vt:variant>
      <vt:variant>
        <vt:lpstr>Slide Titles</vt:lpstr>
      </vt:variant>
      <vt:variant>
        <vt:i4>20</vt:i4>
      </vt:variant>
    </vt:vector>
  </HeadingPairs>
  <TitlesOfParts>
    <vt:vector size="24" baseType="lpstr">
      <vt:lpstr>DIW_Vorlage BETA</vt:lpstr>
      <vt:lpstr>DRFZ Kapitel-Intro</vt:lpstr>
      <vt:lpstr>DRFZ Content</vt:lpstr>
      <vt:lpstr>DRFZ - Schlussfolie</vt:lpstr>
      <vt:lpstr>Materials efficiency and innovation in building and vehicles-a European Perspective  Application of consumption-based improvement options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DIW Berlin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May, Nils</dc:creator>
  <cp:lastModifiedBy>EA</cp:lastModifiedBy>
  <cp:revision>607</cp:revision>
  <cp:lastPrinted>2015-10-21T09:12:28Z</cp:lastPrinted>
  <dcterms:created xsi:type="dcterms:W3CDTF">2015-10-07T07:47:16Z</dcterms:created>
  <dcterms:modified xsi:type="dcterms:W3CDTF">2015-11-04T12:40:04Z</dcterms:modified>
</cp:coreProperties>
</file>