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2.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3.xml" ContentType="application/vnd.openxmlformats-officedocument.drawingml.chart+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74" r:id="rId2"/>
  </p:sldMasterIdLst>
  <p:notesMasterIdLst>
    <p:notesMasterId r:id="rId19"/>
  </p:notesMasterIdLst>
  <p:sldIdLst>
    <p:sldId id="256" r:id="rId3"/>
    <p:sldId id="307" r:id="rId4"/>
    <p:sldId id="291" r:id="rId5"/>
    <p:sldId id="274" r:id="rId6"/>
    <p:sldId id="277" r:id="rId7"/>
    <p:sldId id="278" r:id="rId8"/>
    <p:sldId id="304" r:id="rId9"/>
    <p:sldId id="260" r:id="rId10"/>
    <p:sldId id="299" r:id="rId11"/>
    <p:sldId id="292" r:id="rId12"/>
    <p:sldId id="298" r:id="rId13"/>
    <p:sldId id="289" r:id="rId14"/>
    <p:sldId id="305" r:id="rId15"/>
    <p:sldId id="297" r:id="rId16"/>
    <p:sldId id="301" r:id="rId17"/>
    <p:sldId id="306" r:id="rId18"/>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63797" autoAdjust="0"/>
  </p:normalViewPr>
  <p:slideViewPr>
    <p:cSldViewPr>
      <p:cViewPr>
        <p:scale>
          <a:sx n="60" d="100"/>
          <a:sy n="60" d="100"/>
        </p:scale>
        <p:origin x="-3084" y="-44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oleObject" Target="file:///\\VUW\Personal$\Homes\P\pradov\My%20Documents\Projects\CarbonCap\REVISED%20Copy%20of%20BuildingResults%20(2).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oleObject" Target="file:///\\VUW\Personal$\Homes\P\pradov\My%20Documents\Projects\CarbonCap\Transport%20results%20GRAPHS.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6730987005342488"/>
          <c:y val="6.0793196467449039E-2"/>
          <c:w val="0.683418338508197"/>
          <c:h val="0.71037891501334161"/>
        </c:manualLayout>
      </c:layout>
      <c:barChart>
        <c:barDir val="col"/>
        <c:grouping val="clustered"/>
        <c:varyColors val="0"/>
        <c:ser>
          <c:idx val="0"/>
          <c:order val="0"/>
          <c:tx>
            <c:v>kg CO2</c:v>
          </c:tx>
          <c:spPr>
            <a:solidFill>
              <a:schemeClr val="bg1">
                <a:lumMod val="65000"/>
              </a:schemeClr>
            </a:solidFill>
          </c:spPr>
          <c:invertIfNegative val="0"/>
          <c:cat>
            <c:strRef>
              <c:f>Graphs!$C$165:$C$169</c:f>
              <c:strCache>
                <c:ptCount val="5"/>
                <c:pt idx="0">
                  <c:v>Near zero energy buildings</c:v>
                </c:pt>
                <c:pt idx="1">
                  <c:v>Thermal insulation</c:v>
                </c:pt>
                <c:pt idx="2">
                  <c:v>Passive houses</c:v>
                </c:pt>
                <c:pt idx="3">
                  <c:v>Timber frame</c:v>
                </c:pt>
                <c:pt idx="4">
                  <c:v>Reduce thermostat 2 degree</c:v>
                </c:pt>
              </c:strCache>
            </c:strRef>
          </c:cat>
          <c:val>
            <c:numRef>
              <c:f>Graphs!$E$165:$E$169</c:f>
              <c:numCache>
                <c:formatCode>General</c:formatCode>
                <c:ptCount val="5"/>
                <c:pt idx="0">
                  <c:v>321838728812.85669</c:v>
                </c:pt>
                <c:pt idx="1">
                  <c:v>236122735809.65207</c:v>
                </c:pt>
                <c:pt idx="2">
                  <c:v>147964305665.78262</c:v>
                </c:pt>
                <c:pt idx="3">
                  <c:v>102799055701.879</c:v>
                </c:pt>
                <c:pt idx="4">
                  <c:v>60811190958.123131</c:v>
                </c:pt>
              </c:numCache>
            </c:numRef>
          </c:val>
        </c:ser>
        <c:dLbls>
          <c:showLegendKey val="0"/>
          <c:showVal val="0"/>
          <c:showCatName val="0"/>
          <c:showSerName val="0"/>
          <c:showPercent val="0"/>
          <c:showBubbleSize val="0"/>
        </c:dLbls>
        <c:gapWidth val="150"/>
        <c:axId val="101738368"/>
        <c:axId val="101739904"/>
      </c:barChart>
      <c:scatterChart>
        <c:scatterStyle val="lineMarker"/>
        <c:varyColors val="0"/>
        <c:ser>
          <c:idx val="1"/>
          <c:order val="1"/>
          <c:tx>
            <c:v>% Savings</c:v>
          </c:tx>
          <c:spPr>
            <a:ln w="28575">
              <a:noFill/>
            </a:ln>
          </c:spPr>
          <c:marker>
            <c:symbol val="square"/>
            <c:size val="5"/>
            <c:spPr>
              <a:solidFill>
                <a:sysClr val="windowText" lastClr="000000"/>
              </a:solidFill>
              <a:ln>
                <a:noFill/>
              </a:ln>
            </c:spPr>
          </c:marker>
          <c:dLbls>
            <c:numFmt formatCode="0.0%" sourceLinked="0"/>
            <c:dLblPos val="l"/>
            <c:showLegendKey val="0"/>
            <c:showVal val="1"/>
            <c:showCatName val="0"/>
            <c:showSerName val="0"/>
            <c:showPercent val="0"/>
            <c:showBubbleSize val="0"/>
            <c:showLeaderLines val="0"/>
          </c:dLbls>
          <c:xVal>
            <c:strRef>
              <c:f>Graphs!$C$165:$C$169</c:f>
              <c:strCache>
                <c:ptCount val="5"/>
                <c:pt idx="0">
                  <c:v>Near zero energy buildings</c:v>
                </c:pt>
                <c:pt idx="1">
                  <c:v>Thermal insulation</c:v>
                </c:pt>
                <c:pt idx="2">
                  <c:v>Passive houses</c:v>
                </c:pt>
                <c:pt idx="3">
                  <c:v>Timber frame</c:v>
                </c:pt>
                <c:pt idx="4">
                  <c:v>Reduce thermostat 2 degree</c:v>
                </c:pt>
              </c:strCache>
            </c:strRef>
          </c:xVal>
          <c:yVal>
            <c:numRef>
              <c:f>Graphs!$N$165:$N$169</c:f>
              <c:numCache>
                <c:formatCode>0%</c:formatCode>
                <c:ptCount val="5"/>
                <c:pt idx="0">
                  <c:v>4.4492242299999998E-2</c:v>
                </c:pt>
                <c:pt idx="1">
                  <c:v>3.2642528800000001E-2</c:v>
                </c:pt>
                <c:pt idx="2">
                  <c:v>2.0455163299999999E-2</c:v>
                </c:pt>
                <c:pt idx="3">
                  <c:v>1.42113428E-2</c:v>
                </c:pt>
                <c:pt idx="4">
                  <c:v>8.4067763999999996E-3</c:v>
                </c:pt>
              </c:numCache>
            </c:numRef>
          </c:yVal>
          <c:smooth val="0"/>
        </c:ser>
        <c:dLbls>
          <c:showLegendKey val="0"/>
          <c:showVal val="0"/>
          <c:showCatName val="0"/>
          <c:showSerName val="0"/>
          <c:showPercent val="0"/>
          <c:showBubbleSize val="0"/>
        </c:dLbls>
        <c:axId val="101765120"/>
        <c:axId val="101750656"/>
      </c:scatterChart>
      <c:catAx>
        <c:axId val="101738368"/>
        <c:scaling>
          <c:orientation val="minMax"/>
        </c:scaling>
        <c:delete val="0"/>
        <c:axPos val="b"/>
        <c:numFmt formatCode="General" sourceLinked="1"/>
        <c:majorTickMark val="none"/>
        <c:minorTickMark val="none"/>
        <c:tickLblPos val="nextTo"/>
        <c:txPr>
          <a:bodyPr/>
          <a:lstStyle/>
          <a:p>
            <a:pPr>
              <a:defRPr sz="1600"/>
            </a:pPr>
            <a:endParaRPr lang="en-US"/>
          </a:p>
        </c:txPr>
        <c:crossAx val="101739904"/>
        <c:crosses val="autoZero"/>
        <c:auto val="1"/>
        <c:lblAlgn val="ctr"/>
        <c:lblOffset val="100"/>
        <c:noMultiLvlLbl val="0"/>
      </c:catAx>
      <c:valAx>
        <c:axId val="101739904"/>
        <c:scaling>
          <c:orientation val="minMax"/>
        </c:scaling>
        <c:delete val="0"/>
        <c:axPos val="l"/>
        <c:majorGridlines/>
        <c:title>
          <c:tx>
            <c:rich>
              <a:bodyPr rot="-5400000" vert="horz"/>
              <a:lstStyle/>
              <a:p>
                <a:pPr>
                  <a:defRPr sz="2000"/>
                </a:pPr>
                <a:r>
                  <a:rPr lang="en-GB" sz="2000" dirty="0" smtClean="0"/>
                  <a:t>kg </a:t>
                </a:r>
                <a:r>
                  <a:rPr lang="en-GB" sz="2000" dirty="0"/>
                  <a:t>of CO2 </a:t>
                </a:r>
                <a:r>
                  <a:rPr lang="en-GB" sz="2000" dirty="0" err="1"/>
                  <a:t>eq</a:t>
                </a:r>
                <a:r>
                  <a:rPr lang="en-GB" sz="2000" dirty="0"/>
                  <a:t> Savings</a:t>
                </a:r>
              </a:p>
            </c:rich>
          </c:tx>
          <c:layout>
            <c:manualLayout>
              <c:xMode val="edge"/>
              <c:yMode val="edge"/>
              <c:x val="2.0035541859871322E-3"/>
              <c:y val="6.6981592688531683E-2"/>
            </c:manualLayout>
          </c:layout>
          <c:overlay val="0"/>
        </c:title>
        <c:numFmt formatCode="#,##0" sourceLinked="0"/>
        <c:majorTickMark val="none"/>
        <c:minorTickMark val="none"/>
        <c:tickLblPos val="nextTo"/>
        <c:txPr>
          <a:bodyPr/>
          <a:lstStyle/>
          <a:p>
            <a:pPr>
              <a:defRPr sz="1800"/>
            </a:pPr>
            <a:endParaRPr lang="en-US"/>
          </a:p>
        </c:txPr>
        <c:crossAx val="101738368"/>
        <c:crosses val="autoZero"/>
        <c:crossBetween val="between"/>
        <c:dispUnits>
          <c:builtInUnit val="billions"/>
          <c:dispUnitsLbl>
            <c:layout/>
            <c:txPr>
              <a:bodyPr/>
              <a:lstStyle/>
              <a:p>
                <a:pPr>
                  <a:defRPr sz="2000"/>
                </a:pPr>
                <a:endParaRPr lang="en-US"/>
              </a:p>
            </c:txPr>
          </c:dispUnitsLbl>
        </c:dispUnits>
      </c:valAx>
      <c:valAx>
        <c:axId val="101750656"/>
        <c:scaling>
          <c:orientation val="minMax"/>
          <c:max val="5.000000000000001E-2"/>
        </c:scaling>
        <c:delete val="0"/>
        <c:axPos val="r"/>
        <c:title>
          <c:tx>
            <c:rich>
              <a:bodyPr rot="-5400000" vert="horz"/>
              <a:lstStyle/>
              <a:p>
                <a:pPr>
                  <a:defRPr sz="2000"/>
                </a:pPr>
                <a:r>
                  <a:rPr lang="en-GB" sz="2000"/>
                  <a:t>Relative Savings</a:t>
                </a:r>
              </a:p>
            </c:rich>
          </c:tx>
          <c:layout/>
          <c:overlay val="0"/>
        </c:title>
        <c:numFmt formatCode="0%" sourceLinked="0"/>
        <c:majorTickMark val="out"/>
        <c:minorTickMark val="none"/>
        <c:tickLblPos val="nextTo"/>
        <c:txPr>
          <a:bodyPr/>
          <a:lstStyle/>
          <a:p>
            <a:pPr>
              <a:defRPr sz="2000"/>
            </a:pPr>
            <a:endParaRPr lang="en-US"/>
          </a:p>
        </c:txPr>
        <c:crossAx val="101765120"/>
        <c:crosses val="max"/>
        <c:crossBetween val="midCat"/>
        <c:majorUnit val="1.0000000000000002E-2"/>
      </c:valAx>
      <c:valAx>
        <c:axId val="101765120"/>
        <c:scaling>
          <c:orientation val="minMax"/>
        </c:scaling>
        <c:delete val="1"/>
        <c:axPos val="b"/>
        <c:majorTickMark val="out"/>
        <c:minorTickMark val="none"/>
        <c:tickLblPos val="nextTo"/>
        <c:crossAx val="101750656"/>
        <c:crosses val="autoZero"/>
        <c:crossBetween val="midCat"/>
      </c:valAx>
    </c:plotArea>
    <c:legend>
      <c:legendPos val="r"/>
      <c:layout>
        <c:manualLayout>
          <c:xMode val="edge"/>
          <c:yMode val="edge"/>
          <c:x val="0.62543842594487553"/>
          <c:y val="7.2994326166488321E-2"/>
          <c:w val="0.19664518269899836"/>
          <c:h val="0.21660653689551063"/>
        </c:manualLayout>
      </c:layout>
      <c:overlay val="0"/>
    </c:legend>
    <c:plotVisOnly val="1"/>
    <c:dispBlanksAs val="gap"/>
    <c:showDLblsOverMax val="0"/>
  </c:chart>
  <c:spPr>
    <a:ln>
      <a:noFill/>
    </a:ln>
  </c:spPr>
  <c:txPr>
    <a:bodyPr/>
    <a:lstStyle/>
    <a:p>
      <a:pPr>
        <a:defRPr sz="2400"/>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5935197473799825"/>
          <c:y val="4.1995233124331066E-2"/>
          <c:w val="0.71177625551158641"/>
          <c:h val="0.74516129704788858"/>
        </c:manualLayout>
      </c:layout>
      <c:barChart>
        <c:barDir val="col"/>
        <c:grouping val="stacked"/>
        <c:varyColors val="0"/>
        <c:ser>
          <c:idx val="0"/>
          <c:order val="0"/>
          <c:tx>
            <c:strRef>
              <c:f>'EU27 trans opt'!$G$29</c:f>
              <c:strCache>
                <c:ptCount val="1"/>
                <c:pt idx="0">
                  <c:v>Direct</c:v>
                </c:pt>
              </c:strCache>
            </c:strRef>
          </c:tx>
          <c:invertIfNegative val="0"/>
          <c:cat>
            <c:strRef>
              <c:f>'EU27 trans opt'!$E$30:$E$37</c:f>
              <c:strCache>
                <c:ptCount val="8"/>
                <c:pt idx="0">
                  <c:v>Hydrogen cars</c:v>
                </c:pt>
                <c:pt idx="1">
                  <c:v>Electric cars</c:v>
                </c:pt>
                <c:pt idx="2">
                  <c:v>Car pooling</c:v>
                </c:pt>
                <c:pt idx="3">
                  <c:v>Public transport</c:v>
                </c:pt>
                <c:pt idx="4">
                  <c:v>Reduction in weight</c:v>
                </c:pt>
                <c:pt idx="5">
                  <c:v>Car sharing</c:v>
                </c:pt>
                <c:pt idx="6">
                  <c:v>Increased recycling</c:v>
                </c:pt>
                <c:pt idx="7">
                  <c:v>Air travel</c:v>
                </c:pt>
              </c:strCache>
            </c:strRef>
          </c:cat>
          <c:val>
            <c:numRef>
              <c:f>'EU27 trans opt'!$G$30:$G$37</c:f>
              <c:numCache>
                <c:formatCode>General</c:formatCode>
                <c:ptCount val="8"/>
                <c:pt idx="0">
                  <c:v>1114986300121.2393</c:v>
                </c:pt>
                <c:pt idx="1">
                  <c:v>1114986300121.2393</c:v>
                </c:pt>
                <c:pt idx="2">
                  <c:v>557493150060.61963</c:v>
                </c:pt>
                <c:pt idx="3">
                  <c:v>557493150060.61963</c:v>
                </c:pt>
                <c:pt idx="4">
                  <c:v>111498630012.12392</c:v>
                </c:pt>
                <c:pt idx="5">
                  <c:v>0</c:v>
                </c:pt>
                <c:pt idx="6">
                  <c:v>0</c:v>
                </c:pt>
                <c:pt idx="7">
                  <c:v>0</c:v>
                </c:pt>
              </c:numCache>
            </c:numRef>
          </c:val>
        </c:ser>
        <c:ser>
          <c:idx val="1"/>
          <c:order val="1"/>
          <c:tx>
            <c:strRef>
              <c:f>'EU27 trans opt'!$H$29</c:f>
              <c:strCache>
                <c:ptCount val="1"/>
                <c:pt idx="0">
                  <c:v>Same country</c:v>
                </c:pt>
              </c:strCache>
            </c:strRef>
          </c:tx>
          <c:invertIfNegative val="0"/>
          <c:cat>
            <c:strRef>
              <c:f>'EU27 trans opt'!$E$30:$E$37</c:f>
              <c:strCache>
                <c:ptCount val="8"/>
                <c:pt idx="0">
                  <c:v>Hydrogen cars</c:v>
                </c:pt>
                <c:pt idx="1">
                  <c:v>Electric cars</c:v>
                </c:pt>
                <c:pt idx="2">
                  <c:v>Car pooling</c:v>
                </c:pt>
                <c:pt idx="3">
                  <c:v>Public transport</c:v>
                </c:pt>
                <c:pt idx="4">
                  <c:v>Reduction in weight</c:v>
                </c:pt>
                <c:pt idx="5">
                  <c:v>Car sharing</c:v>
                </c:pt>
                <c:pt idx="6">
                  <c:v>Increased recycling</c:v>
                </c:pt>
                <c:pt idx="7">
                  <c:v>Air travel</c:v>
                </c:pt>
              </c:strCache>
            </c:strRef>
          </c:cat>
          <c:val>
            <c:numRef>
              <c:f>'EU27 trans opt'!$H$30:$H$37</c:f>
              <c:numCache>
                <c:formatCode>General</c:formatCode>
                <c:ptCount val="8"/>
                <c:pt idx="0">
                  <c:v>49560313071.941933</c:v>
                </c:pt>
                <c:pt idx="1">
                  <c:v>-181621272137.07663</c:v>
                </c:pt>
                <c:pt idx="2">
                  <c:v>46726597789.901909</c:v>
                </c:pt>
                <c:pt idx="3">
                  <c:v>-22865495489.506729</c:v>
                </c:pt>
                <c:pt idx="4">
                  <c:v>9351076104.6122036</c:v>
                </c:pt>
                <c:pt idx="5">
                  <c:v>12463458499.636543</c:v>
                </c:pt>
                <c:pt idx="6">
                  <c:v>243696225.88574636</c:v>
                </c:pt>
                <c:pt idx="7">
                  <c:v>26222399761.598846</c:v>
                </c:pt>
              </c:numCache>
            </c:numRef>
          </c:val>
        </c:ser>
        <c:ser>
          <c:idx val="2"/>
          <c:order val="2"/>
          <c:tx>
            <c:strRef>
              <c:f>'EU27 trans opt'!$I$29</c:f>
              <c:strCache>
                <c:ptCount val="1"/>
                <c:pt idx="0">
                  <c:v>Rest of EU27</c:v>
                </c:pt>
              </c:strCache>
            </c:strRef>
          </c:tx>
          <c:invertIfNegative val="0"/>
          <c:cat>
            <c:strRef>
              <c:f>'EU27 trans opt'!$E$30:$E$37</c:f>
              <c:strCache>
                <c:ptCount val="8"/>
                <c:pt idx="0">
                  <c:v>Hydrogen cars</c:v>
                </c:pt>
                <c:pt idx="1">
                  <c:v>Electric cars</c:v>
                </c:pt>
                <c:pt idx="2">
                  <c:v>Car pooling</c:v>
                </c:pt>
                <c:pt idx="3">
                  <c:v>Public transport</c:v>
                </c:pt>
                <c:pt idx="4">
                  <c:v>Reduction in weight</c:v>
                </c:pt>
                <c:pt idx="5">
                  <c:v>Car sharing</c:v>
                </c:pt>
                <c:pt idx="6">
                  <c:v>Increased recycling</c:v>
                </c:pt>
                <c:pt idx="7">
                  <c:v>Air travel</c:v>
                </c:pt>
              </c:strCache>
            </c:strRef>
          </c:cat>
          <c:val>
            <c:numRef>
              <c:f>'EU27 trans opt'!$I$30:$I$37</c:f>
              <c:numCache>
                <c:formatCode>General</c:formatCode>
                <c:ptCount val="8"/>
                <c:pt idx="0">
                  <c:v>31900163584.847649</c:v>
                </c:pt>
                <c:pt idx="1">
                  <c:v>20123512603.891502</c:v>
                </c:pt>
                <c:pt idx="2">
                  <c:v>21658499320.378349</c:v>
                </c:pt>
                <c:pt idx="3">
                  <c:v>31878024301.620773</c:v>
                </c:pt>
                <c:pt idx="4">
                  <c:v>4371139096.1002045</c:v>
                </c:pt>
                <c:pt idx="5">
                  <c:v>30459501312.657059</c:v>
                </c:pt>
                <c:pt idx="6">
                  <c:v>5466827687.2604294</c:v>
                </c:pt>
                <c:pt idx="7">
                  <c:v>12283665031.554928</c:v>
                </c:pt>
              </c:numCache>
            </c:numRef>
          </c:val>
        </c:ser>
        <c:ser>
          <c:idx val="3"/>
          <c:order val="3"/>
          <c:tx>
            <c:strRef>
              <c:f>'EU27 trans opt'!$J$29</c:f>
              <c:strCache>
                <c:ptCount val="1"/>
                <c:pt idx="0">
                  <c:v>Rest of the World</c:v>
                </c:pt>
              </c:strCache>
            </c:strRef>
          </c:tx>
          <c:invertIfNegative val="0"/>
          <c:cat>
            <c:strRef>
              <c:f>'EU27 trans opt'!$E$30:$E$37</c:f>
              <c:strCache>
                <c:ptCount val="8"/>
                <c:pt idx="0">
                  <c:v>Hydrogen cars</c:v>
                </c:pt>
                <c:pt idx="1">
                  <c:v>Electric cars</c:v>
                </c:pt>
                <c:pt idx="2">
                  <c:v>Car pooling</c:v>
                </c:pt>
                <c:pt idx="3">
                  <c:v>Public transport</c:v>
                </c:pt>
                <c:pt idx="4">
                  <c:v>Reduction in weight</c:v>
                </c:pt>
                <c:pt idx="5">
                  <c:v>Car sharing</c:v>
                </c:pt>
                <c:pt idx="6">
                  <c:v>Increased recycling</c:v>
                </c:pt>
                <c:pt idx="7">
                  <c:v>Air travel</c:v>
                </c:pt>
              </c:strCache>
            </c:strRef>
          </c:cat>
          <c:val>
            <c:numRef>
              <c:f>'EU27 trans opt'!$J$30:$J$37</c:f>
              <c:numCache>
                <c:formatCode>General</c:formatCode>
                <c:ptCount val="8"/>
                <c:pt idx="0">
                  <c:v>259508460005.33978</c:v>
                </c:pt>
                <c:pt idx="1">
                  <c:v>381191986122.20984</c:v>
                </c:pt>
                <c:pt idx="2">
                  <c:v>156299991353.78174</c:v>
                </c:pt>
                <c:pt idx="3">
                  <c:v>129896789912.67474</c:v>
                </c:pt>
                <c:pt idx="4">
                  <c:v>26239821160.663136</c:v>
                </c:pt>
                <c:pt idx="5">
                  <c:v>53578595588.351852</c:v>
                </c:pt>
                <c:pt idx="6">
                  <c:v>88017673191.277771</c:v>
                </c:pt>
                <c:pt idx="7">
                  <c:v>22077186029.056095</c:v>
                </c:pt>
              </c:numCache>
            </c:numRef>
          </c:val>
        </c:ser>
        <c:dLbls>
          <c:showLegendKey val="0"/>
          <c:showVal val="0"/>
          <c:showCatName val="0"/>
          <c:showSerName val="0"/>
          <c:showPercent val="0"/>
          <c:showBubbleSize val="0"/>
        </c:dLbls>
        <c:gapWidth val="150"/>
        <c:overlap val="100"/>
        <c:axId val="117436416"/>
        <c:axId val="117437952"/>
      </c:barChart>
      <c:scatterChart>
        <c:scatterStyle val="lineMarker"/>
        <c:varyColors val="0"/>
        <c:ser>
          <c:idx val="4"/>
          <c:order val="4"/>
          <c:tx>
            <c:strRef>
              <c:f>'EU27 trans opt'!$L$29</c:f>
              <c:strCache>
                <c:ptCount val="1"/>
                <c:pt idx="0">
                  <c:v>% relative to all EU27</c:v>
                </c:pt>
              </c:strCache>
            </c:strRef>
          </c:tx>
          <c:spPr>
            <a:ln w="28575">
              <a:noFill/>
            </a:ln>
          </c:spPr>
          <c:marker>
            <c:symbol val="square"/>
            <c:size val="5"/>
            <c:spPr>
              <a:solidFill>
                <a:schemeClr val="tx1"/>
              </a:solidFill>
              <a:ln>
                <a:solidFill>
                  <a:schemeClr val="bg1"/>
                </a:solidFill>
              </a:ln>
            </c:spPr>
          </c:marker>
          <c:dPt>
            <c:idx val="0"/>
            <c:marker>
              <c:spPr>
                <a:solidFill>
                  <a:schemeClr val="tx1"/>
                </a:solidFill>
                <a:ln>
                  <a:solidFill>
                    <a:schemeClr val="bg1">
                      <a:lumMod val="95000"/>
                    </a:schemeClr>
                  </a:solidFill>
                </a:ln>
              </c:spPr>
            </c:marker>
            <c:bubble3D val="0"/>
          </c:dPt>
          <c:dLbls>
            <c:numFmt formatCode="0%" sourceLinked="0"/>
            <c:txPr>
              <a:bodyPr/>
              <a:lstStyle/>
              <a:p>
                <a:pPr>
                  <a:defRPr b="1"/>
                </a:pPr>
                <a:endParaRPr lang="en-US"/>
              </a:p>
            </c:txPr>
            <c:dLblPos val="r"/>
            <c:showLegendKey val="0"/>
            <c:showVal val="1"/>
            <c:showCatName val="0"/>
            <c:showSerName val="0"/>
            <c:showPercent val="0"/>
            <c:showBubbleSize val="0"/>
            <c:showLeaderLines val="0"/>
          </c:dLbls>
          <c:yVal>
            <c:numRef>
              <c:f>'EU27 trans opt'!$M$30:$M$37</c:f>
              <c:numCache>
                <c:formatCode>General</c:formatCode>
                <c:ptCount val="8"/>
                <c:pt idx="0">
                  <c:v>0.20127693597736024</c:v>
                </c:pt>
                <c:pt idx="1">
                  <c:v>0.18451144660078733</c:v>
                </c:pt>
                <c:pt idx="2">
                  <c:v>0.10813137331490735</c:v>
                </c:pt>
                <c:pt idx="3">
                  <c:v>9.6273396037828932E-2</c:v>
                </c:pt>
                <c:pt idx="4">
                  <c:v>2.093851382141294E-2</c:v>
                </c:pt>
                <c:pt idx="5">
                  <c:v>1.3340751760338231E-2</c:v>
                </c:pt>
                <c:pt idx="6">
                  <c:v>1.2957351882286951E-2</c:v>
                </c:pt>
                <c:pt idx="7">
                  <c:v>8.375265110473061E-3</c:v>
                </c:pt>
              </c:numCache>
            </c:numRef>
          </c:yVal>
          <c:smooth val="0"/>
        </c:ser>
        <c:dLbls>
          <c:showLegendKey val="0"/>
          <c:showVal val="0"/>
          <c:showCatName val="0"/>
          <c:showSerName val="0"/>
          <c:showPercent val="0"/>
          <c:showBubbleSize val="0"/>
        </c:dLbls>
        <c:axId val="117704576"/>
        <c:axId val="117702656"/>
      </c:scatterChart>
      <c:catAx>
        <c:axId val="117436416"/>
        <c:scaling>
          <c:orientation val="minMax"/>
        </c:scaling>
        <c:delete val="0"/>
        <c:axPos val="b"/>
        <c:majorTickMark val="out"/>
        <c:minorTickMark val="none"/>
        <c:tickLblPos val="low"/>
        <c:crossAx val="117437952"/>
        <c:crosses val="autoZero"/>
        <c:auto val="1"/>
        <c:lblAlgn val="ctr"/>
        <c:lblOffset val="100"/>
        <c:noMultiLvlLbl val="0"/>
      </c:catAx>
      <c:valAx>
        <c:axId val="117437952"/>
        <c:scaling>
          <c:orientation val="minMax"/>
          <c:max val="1600000000000"/>
          <c:min val="-200000000000"/>
        </c:scaling>
        <c:delete val="0"/>
        <c:axPos val="l"/>
        <c:majorGridlines/>
        <c:title>
          <c:tx>
            <c:rich>
              <a:bodyPr rot="-5400000" vert="horz"/>
              <a:lstStyle/>
              <a:p>
                <a:pPr>
                  <a:defRPr/>
                </a:pPr>
                <a:r>
                  <a:rPr lang="en-GB"/>
                  <a:t>Total Savings in kg CO2</a:t>
                </a:r>
              </a:p>
            </c:rich>
          </c:tx>
          <c:layout>
            <c:manualLayout>
              <c:xMode val="edge"/>
              <c:yMode val="edge"/>
              <c:x val="3.3631067181346024E-3"/>
              <c:y val="2.847809678995103E-2"/>
            </c:manualLayout>
          </c:layout>
          <c:overlay val="0"/>
        </c:title>
        <c:numFmt formatCode="General" sourceLinked="1"/>
        <c:majorTickMark val="out"/>
        <c:minorTickMark val="none"/>
        <c:tickLblPos val="nextTo"/>
        <c:txPr>
          <a:bodyPr/>
          <a:lstStyle/>
          <a:p>
            <a:pPr>
              <a:defRPr sz="1600"/>
            </a:pPr>
            <a:endParaRPr lang="en-US"/>
          </a:p>
        </c:txPr>
        <c:crossAx val="117436416"/>
        <c:crosses val="autoZero"/>
        <c:crossBetween val="between"/>
        <c:majorUnit val="200000000000"/>
        <c:dispUnits>
          <c:builtInUnit val="billions"/>
          <c:dispUnitsLbl/>
        </c:dispUnits>
      </c:valAx>
      <c:valAx>
        <c:axId val="117702656"/>
        <c:scaling>
          <c:orientation val="minMax"/>
          <c:max val="0.32000000000000006"/>
          <c:min val="-4.0000000000000008E-2"/>
        </c:scaling>
        <c:delete val="0"/>
        <c:axPos val="r"/>
        <c:title>
          <c:tx>
            <c:rich>
              <a:bodyPr rot="-5400000" vert="horz"/>
              <a:lstStyle/>
              <a:p>
                <a:pPr>
                  <a:defRPr sz="1800"/>
                </a:pPr>
                <a:r>
                  <a:rPr lang="en-GB" sz="1800"/>
                  <a:t>Relative savings in % of EU27 CO2 footprint</a:t>
                </a:r>
              </a:p>
            </c:rich>
          </c:tx>
          <c:overlay val="0"/>
        </c:title>
        <c:numFmt formatCode="0%" sourceLinked="0"/>
        <c:majorTickMark val="out"/>
        <c:minorTickMark val="none"/>
        <c:tickLblPos val="nextTo"/>
        <c:txPr>
          <a:bodyPr/>
          <a:lstStyle/>
          <a:p>
            <a:pPr>
              <a:defRPr sz="1600"/>
            </a:pPr>
            <a:endParaRPr lang="en-US"/>
          </a:p>
        </c:txPr>
        <c:crossAx val="117704576"/>
        <c:crosses val="max"/>
        <c:crossBetween val="midCat"/>
        <c:majorUnit val="8.0000000000000016E-2"/>
      </c:valAx>
      <c:valAx>
        <c:axId val="117704576"/>
        <c:scaling>
          <c:orientation val="minMax"/>
        </c:scaling>
        <c:delete val="1"/>
        <c:axPos val="b"/>
        <c:majorTickMark val="out"/>
        <c:minorTickMark val="none"/>
        <c:tickLblPos val="nextTo"/>
        <c:crossAx val="117702656"/>
        <c:crosses val="autoZero"/>
        <c:crossBetween val="midCat"/>
      </c:valAx>
    </c:plotArea>
    <c:legend>
      <c:legendPos val="b"/>
      <c:layout>
        <c:manualLayout>
          <c:xMode val="edge"/>
          <c:yMode val="edge"/>
          <c:x val="0.51097028670055733"/>
          <c:y val="1.6874227378615792E-3"/>
          <c:w val="0.37168580992417105"/>
          <c:h val="0.32035593928716916"/>
        </c:manualLayout>
      </c:layout>
      <c:overlay val="0"/>
      <c:spPr>
        <a:solidFill>
          <a:schemeClr val="bg1"/>
        </a:solidFill>
      </c:spPr>
    </c:legend>
    <c:plotVisOnly val="1"/>
    <c:dispBlanksAs val="gap"/>
    <c:showDLblsOverMax val="0"/>
  </c:chart>
  <c:spPr>
    <a:ln>
      <a:solidFill>
        <a:schemeClr val="bg1"/>
      </a:solidFill>
    </a:ln>
  </c:spPr>
  <c:txPr>
    <a:bodyPr/>
    <a:lstStyle/>
    <a:p>
      <a:pPr>
        <a:defRPr sz="20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a:t>Hydrogen cars</a:t>
            </a:r>
          </a:p>
        </c:rich>
      </c:tx>
      <c:layout>
        <c:manualLayout>
          <c:xMode val="edge"/>
          <c:yMode val="edge"/>
          <c:x val="0.8296886774254878"/>
          <c:y val="0"/>
        </c:manualLayout>
      </c:layout>
      <c:overlay val="0"/>
    </c:title>
    <c:autoTitleDeleted val="0"/>
    <c:plotArea>
      <c:layout>
        <c:manualLayout>
          <c:layoutTarget val="inner"/>
          <c:xMode val="edge"/>
          <c:yMode val="edge"/>
          <c:x val="0.12636468194284703"/>
          <c:y val="9.4106368857899012E-2"/>
          <c:w val="0.8329093155996431"/>
          <c:h val="0.75804233504338914"/>
        </c:manualLayout>
      </c:layout>
      <c:barChart>
        <c:barDir val="col"/>
        <c:grouping val="stacked"/>
        <c:varyColors val="0"/>
        <c:ser>
          <c:idx val="0"/>
          <c:order val="0"/>
          <c:tx>
            <c:strRef>
              <c:f>Sheet2!$M$121</c:f>
              <c:strCache>
                <c:ptCount val="1"/>
                <c:pt idx="0">
                  <c:v>Direct</c:v>
                </c:pt>
              </c:strCache>
            </c:strRef>
          </c:tx>
          <c:invertIfNegative val="0"/>
          <c:cat>
            <c:strRef>
              <c:f>Sheet2!$C$122:$C$148</c:f>
              <c:strCache>
                <c:ptCount val="27"/>
                <c:pt idx="0">
                  <c:v>DE</c:v>
                </c:pt>
                <c:pt idx="1">
                  <c:v>FR</c:v>
                </c:pt>
                <c:pt idx="2">
                  <c:v>GB</c:v>
                </c:pt>
                <c:pt idx="3">
                  <c:v>IT</c:v>
                </c:pt>
                <c:pt idx="4">
                  <c:v>HU</c:v>
                </c:pt>
                <c:pt idx="5">
                  <c:v>ES</c:v>
                </c:pt>
                <c:pt idx="6">
                  <c:v>PL</c:v>
                </c:pt>
                <c:pt idx="7">
                  <c:v>NL</c:v>
                </c:pt>
                <c:pt idx="8">
                  <c:v>GR</c:v>
                </c:pt>
                <c:pt idx="9">
                  <c:v>BE</c:v>
                </c:pt>
                <c:pt idx="10">
                  <c:v>AT</c:v>
                </c:pt>
                <c:pt idx="11">
                  <c:v>RO</c:v>
                </c:pt>
                <c:pt idx="12">
                  <c:v>CZ</c:v>
                </c:pt>
                <c:pt idx="13">
                  <c:v>PT</c:v>
                </c:pt>
                <c:pt idx="14">
                  <c:v>LU</c:v>
                </c:pt>
                <c:pt idx="15">
                  <c:v>FI</c:v>
                </c:pt>
                <c:pt idx="16">
                  <c:v>SE</c:v>
                </c:pt>
                <c:pt idx="17">
                  <c:v>IE</c:v>
                </c:pt>
                <c:pt idx="18">
                  <c:v>DK</c:v>
                </c:pt>
                <c:pt idx="19">
                  <c:v>SK</c:v>
                </c:pt>
                <c:pt idx="20">
                  <c:v>LT</c:v>
                </c:pt>
                <c:pt idx="21">
                  <c:v>BG</c:v>
                </c:pt>
                <c:pt idx="22">
                  <c:v>SI</c:v>
                </c:pt>
                <c:pt idx="23">
                  <c:v>LV</c:v>
                </c:pt>
                <c:pt idx="24">
                  <c:v>CY</c:v>
                </c:pt>
                <c:pt idx="25">
                  <c:v>EE</c:v>
                </c:pt>
                <c:pt idx="26">
                  <c:v>MT</c:v>
                </c:pt>
              </c:strCache>
            </c:strRef>
          </c:cat>
          <c:val>
            <c:numRef>
              <c:f>Sheet2!$M$122:$M$148</c:f>
              <c:numCache>
                <c:formatCode>General</c:formatCode>
                <c:ptCount val="27"/>
                <c:pt idx="0">
                  <c:v>240461752616.56195</c:v>
                </c:pt>
                <c:pt idx="1">
                  <c:v>162009889700.03461</c:v>
                </c:pt>
                <c:pt idx="2">
                  <c:v>162320928566.17322</c:v>
                </c:pt>
                <c:pt idx="3">
                  <c:v>137726636312.16</c:v>
                </c:pt>
                <c:pt idx="4">
                  <c:v>15715800560.355999</c:v>
                </c:pt>
                <c:pt idx="5">
                  <c:v>71339503311.453995</c:v>
                </c:pt>
                <c:pt idx="6">
                  <c:v>59283926074.102394</c:v>
                </c:pt>
                <c:pt idx="7">
                  <c:v>41837539200.099998</c:v>
                </c:pt>
                <c:pt idx="8">
                  <c:v>29967640089.927002</c:v>
                </c:pt>
                <c:pt idx="9">
                  <c:v>36362042500.139999</c:v>
                </c:pt>
                <c:pt idx="10">
                  <c:v>24679214172.1805</c:v>
                </c:pt>
                <c:pt idx="11">
                  <c:v>16237240616.901323</c:v>
                </c:pt>
                <c:pt idx="12">
                  <c:v>18204938184.91534</c:v>
                </c:pt>
                <c:pt idx="13">
                  <c:v>16299588280.788</c:v>
                </c:pt>
                <c:pt idx="14">
                  <c:v>2458009847.4655004</c:v>
                </c:pt>
                <c:pt idx="15">
                  <c:v>10934429287.638489</c:v>
                </c:pt>
                <c:pt idx="16">
                  <c:v>13805365153.8328</c:v>
                </c:pt>
                <c:pt idx="17">
                  <c:v>13260453916.216999</c:v>
                </c:pt>
                <c:pt idx="18">
                  <c:v>12622745257.524799</c:v>
                </c:pt>
                <c:pt idx="19">
                  <c:v>6353422534.3299999</c:v>
                </c:pt>
                <c:pt idx="20">
                  <c:v>4631424002.8389997</c:v>
                </c:pt>
                <c:pt idx="21">
                  <c:v>6548702865.5299997</c:v>
                </c:pt>
                <c:pt idx="22">
                  <c:v>4670979669.3719406</c:v>
                </c:pt>
                <c:pt idx="23">
                  <c:v>3110423122.8122005</c:v>
                </c:pt>
                <c:pt idx="24">
                  <c:v>1590285507.8279898</c:v>
                </c:pt>
                <c:pt idx="25">
                  <c:v>2123140543.5531998</c:v>
                </c:pt>
                <c:pt idx="26">
                  <c:v>430278226.50199997</c:v>
                </c:pt>
              </c:numCache>
            </c:numRef>
          </c:val>
        </c:ser>
        <c:ser>
          <c:idx val="1"/>
          <c:order val="1"/>
          <c:tx>
            <c:strRef>
              <c:f>Sheet2!$N$121</c:f>
              <c:strCache>
                <c:ptCount val="1"/>
                <c:pt idx="0">
                  <c:v>Same country</c:v>
                </c:pt>
              </c:strCache>
            </c:strRef>
          </c:tx>
          <c:invertIfNegative val="0"/>
          <c:cat>
            <c:strRef>
              <c:f>Sheet2!$C$122:$C$148</c:f>
              <c:strCache>
                <c:ptCount val="27"/>
                <c:pt idx="0">
                  <c:v>DE</c:v>
                </c:pt>
                <c:pt idx="1">
                  <c:v>FR</c:v>
                </c:pt>
                <c:pt idx="2">
                  <c:v>GB</c:v>
                </c:pt>
                <c:pt idx="3">
                  <c:v>IT</c:v>
                </c:pt>
                <c:pt idx="4">
                  <c:v>HU</c:v>
                </c:pt>
                <c:pt idx="5">
                  <c:v>ES</c:v>
                </c:pt>
                <c:pt idx="6">
                  <c:v>PL</c:v>
                </c:pt>
                <c:pt idx="7">
                  <c:v>NL</c:v>
                </c:pt>
                <c:pt idx="8">
                  <c:v>GR</c:v>
                </c:pt>
                <c:pt idx="9">
                  <c:v>BE</c:v>
                </c:pt>
                <c:pt idx="10">
                  <c:v>AT</c:v>
                </c:pt>
                <c:pt idx="11">
                  <c:v>RO</c:v>
                </c:pt>
                <c:pt idx="12">
                  <c:v>CZ</c:v>
                </c:pt>
                <c:pt idx="13">
                  <c:v>PT</c:v>
                </c:pt>
                <c:pt idx="14">
                  <c:v>LU</c:v>
                </c:pt>
                <c:pt idx="15">
                  <c:v>FI</c:v>
                </c:pt>
                <c:pt idx="16">
                  <c:v>SE</c:v>
                </c:pt>
                <c:pt idx="17">
                  <c:v>IE</c:v>
                </c:pt>
                <c:pt idx="18">
                  <c:v>DK</c:v>
                </c:pt>
                <c:pt idx="19">
                  <c:v>SK</c:v>
                </c:pt>
                <c:pt idx="20">
                  <c:v>LT</c:v>
                </c:pt>
                <c:pt idx="21">
                  <c:v>BG</c:v>
                </c:pt>
                <c:pt idx="22">
                  <c:v>SI</c:v>
                </c:pt>
                <c:pt idx="23">
                  <c:v>LV</c:v>
                </c:pt>
                <c:pt idx="24">
                  <c:v>CY</c:v>
                </c:pt>
                <c:pt idx="25">
                  <c:v>EE</c:v>
                </c:pt>
                <c:pt idx="26">
                  <c:v>MT</c:v>
                </c:pt>
              </c:strCache>
            </c:strRef>
          </c:cat>
          <c:val>
            <c:numRef>
              <c:f>Sheet2!$N$122:$N$148</c:f>
              <c:numCache>
                <c:formatCode>General</c:formatCode>
                <c:ptCount val="27"/>
                <c:pt idx="0">
                  <c:v>2549398816.8609524</c:v>
                </c:pt>
                <c:pt idx="1">
                  <c:v>5705453669.766963</c:v>
                </c:pt>
                <c:pt idx="2">
                  <c:v>11314399958.948626</c:v>
                </c:pt>
                <c:pt idx="3">
                  <c:v>3829192564.7460937</c:v>
                </c:pt>
                <c:pt idx="4">
                  <c:v>1069246230.7258687</c:v>
                </c:pt>
                <c:pt idx="5">
                  <c:v>7218176233.673316</c:v>
                </c:pt>
                <c:pt idx="6">
                  <c:v>-88797470.112776995</c:v>
                </c:pt>
                <c:pt idx="7">
                  <c:v>2643678196.2695808</c:v>
                </c:pt>
                <c:pt idx="8">
                  <c:v>1906007049.6461554</c:v>
                </c:pt>
                <c:pt idx="9">
                  <c:v>1967873371.3813829</c:v>
                </c:pt>
                <c:pt idx="10">
                  <c:v>911862302.43193448</c:v>
                </c:pt>
                <c:pt idx="11">
                  <c:v>4320935835.179966</c:v>
                </c:pt>
                <c:pt idx="12">
                  <c:v>531022572.06763291</c:v>
                </c:pt>
                <c:pt idx="13">
                  <c:v>1022274736.8705275</c:v>
                </c:pt>
                <c:pt idx="14">
                  <c:v>8884843.0403124504</c:v>
                </c:pt>
                <c:pt idx="15">
                  <c:v>1089588086.6880095</c:v>
                </c:pt>
                <c:pt idx="16">
                  <c:v>503811454.77246016</c:v>
                </c:pt>
                <c:pt idx="17">
                  <c:v>448547746.82788742</c:v>
                </c:pt>
                <c:pt idx="18">
                  <c:v>1636992270.4961467</c:v>
                </c:pt>
                <c:pt idx="19">
                  <c:v>482387724.06590188</c:v>
                </c:pt>
                <c:pt idx="20">
                  <c:v>186763691.82608294</c:v>
                </c:pt>
                <c:pt idx="21">
                  <c:v>64510108.072154522</c:v>
                </c:pt>
                <c:pt idx="22">
                  <c:v>547475.3940038681</c:v>
                </c:pt>
                <c:pt idx="23">
                  <c:v>88127371.372005954</c:v>
                </c:pt>
                <c:pt idx="24">
                  <c:v>67307942.257190287</c:v>
                </c:pt>
                <c:pt idx="25">
                  <c:v>65835498.368465729</c:v>
                </c:pt>
                <c:pt idx="26">
                  <c:v>16284790.305085599</c:v>
                </c:pt>
              </c:numCache>
            </c:numRef>
          </c:val>
        </c:ser>
        <c:ser>
          <c:idx val="2"/>
          <c:order val="2"/>
          <c:tx>
            <c:strRef>
              <c:f>Sheet2!$O$121</c:f>
              <c:strCache>
                <c:ptCount val="1"/>
                <c:pt idx="0">
                  <c:v>Rest of EU27</c:v>
                </c:pt>
              </c:strCache>
            </c:strRef>
          </c:tx>
          <c:invertIfNegative val="0"/>
          <c:cat>
            <c:strRef>
              <c:f>Sheet2!$C$122:$C$148</c:f>
              <c:strCache>
                <c:ptCount val="27"/>
                <c:pt idx="0">
                  <c:v>DE</c:v>
                </c:pt>
                <c:pt idx="1">
                  <c:v>FR</c:v>
                </c:pt>
                <c:pt idx="2">
                  <c:v>GB</c:v>
                </c:pt>
                <c:pt idx="3">
                  <c:v>IT</c:v>
                </c:pt>
                <c:pt idx="4">
                  <c:v>HU</c:v>
                </c:pt>
                <c:pt idx="5">
                  <c:v>ES</c:v>
                </c:pt>
                <c:pt idx="6">
                  <c:v>PL</c:v>
                </c:pt>
                <c:pt idx="7">
                  <c:v>NL</c:v>
                </c:pt>
                <c:pt idx="8">
                  <c:v>GR</c:v>
                </c:pt>
                <c:pt idx="9">
                  <c:v>BE</c:v>
                </c:pt>
                <c:pt idx="10">
                  <c:v>AT</c:v>
                </c:pt>
                <c:pt idx="11">
                  <c:v>RO</c:v>
                </c:pt>
                <c:pt idx="12">
                  <c:v>CZ</c:v>
                </c:pt>
                <c:pt idx="13">
                  <c:v>PT</c:v>
                </c:pt>
                <c:pt idx="14">
                  <c:v>LU</c:v>
                </c:pt>
                <c:pt idx="15">
                  <c:v>FI</c:v>
                </c:pt>
                <c:pt idx="16">
                  <c:v>SE</c:v>
                </c:pt>
                <c:pt idx="17">
                  <c:v>IE</c:v>
                </c:pt>
                <c:pt idx="18">
                  <c:v>DK</c:v>
                </c:pt>
                <c:pt idx="19">
                  <c:v>SK</c:v>
                </c:pt>
                <c:pt idx="20">
                  <c:v>LT</c:v>
                </c:pt>
                <c:pt idx="21">
                  <c:v>BG</c:v>
                </c:pt>
                <c:pt idx="22">
                  <c:v>SI</c:v>
                </c:pt>
                <c:pt idx="23">
                  <c:v>LV</c:v>
                </c:pt>
                <c:pt idx="24">
                  <c:v>CY</c:v>
                </c:pt>
                <c:pt idx="25">
                  <c:v>EE</c:v>
                </c:pt>
                <c:pt idx="26">
                  <c:v>MT</c:v>
                </c:pt>
              </c:strCache>
            </c:strRef>
          </c:cat>
          <c:val>
            <c:numRef>
              <c:f>Sheet2!$O$122:$O$148</c:f>
              <c:numCache>
                <c:formatCode>General</c:formatCode>
                <c:ptCount val="27"/>
                <c:pt idx="0">
                  <c:v>7883199373.7966709</c:v>
                </c:pt>
                <c:pt idx="1">
                  <c:v>5434262669.326642</c:v>
                </c:pt>
                <c:pt idx="2">
                  <c:v>5371155620.9621058</c:v>
                </c:pt>
                <c:pt idx="3">
                  <c:v>178398979.03303957</c:v>
                </c:pt>
                <c:pt idx="4">
                  <c:v>1642876947.0283399</c:v>
                </c:pt>
                <c:pt idx="5">
                  <c:v>1558623520.4000516</c:v>
                </c:pt>
                <c:pt idx="6">
                  <c:v>224415057.68673205</c:v>
                </c:pt>
                <c:pt idx="7">
                  <c:v>1749699071.7192149</c:v>
                </c:pt>
                <c:pt idx="8">
                  <c:v>-17569536.421978235</c:v>
                </c:pt>
                <c:pt idx="9">
                  <c:v>1245997504.9756181</c:v>
                </c:pt>
                <c:pt idx="10">
                  <c:v>204517680.95251203</c:v>
                </c:pt>
                <c:pt idx="11">
                  <c:v>701233972.98669434</c:v>
                </c:pt>
                <c:pt idx="12">
                  <c:v>435743960.0811944</c:v>
                </c:pt>
                <c:pt idx="13">
                  <c:v>-172297441.18758011</c:v>
                </c:pt>
                <c:pt idx="14">
                  <c:v>212666476.37820888</c:v>
                </c:pt>
                <c:pt idx="15">
                  <c:v>605554340.65627503</c:v>
                </c:pt>
                <c:pt idx="16">
                  <c:v>708605375.96197605</c:v>
                </c:pt>
                <c:pt idx="17">
                  <c:v>1126590657.4996803</c:v>
                </c:pt>
                <c:pt idx="18">
                  <c:v>-725711665.49666739</c:v>
                </c:pt>
                <c:pt idx="19">
                  <c:v>355979522.20116037</c:v>
                </c:pt>
                <c:pt idx="20">
                  <c:v>41994577.662558019</c:v>
                </c:pt>
                <c:pt idx="21">
                  <c:v>936600123.87177634</c:v>
                </c:pt>
                <c:pt idx="22">
                  <c:v>741044343.47812808</c:v>
                </c:pt>
                <c:pt idx="23">
                  <c:v>167951161.51031917</c:v>
                </c:pt>
                <c:pt idx="24">
                  <c:v>1056674473.9463153</c:v>
                </c:pt>
                <c:pt idx="25">
                  <c:v>181980337.69164017</c:v>
                </c:pt>
                <c:pt idx="26">
                  <c:v>49976478.147009224</c:v>
                </c:pt>
              </c:numCache>
            </c:numRef>
          </c:val>
        </c:ser>
        <c:ser>
          <c:idx val="3"/>
          <c:order val="3"/>
          <c:tx>
            <c:strRef>
              <c:f>Sheet2!$P$121</c:f>
              <c:strCache>
                <c:ptCount val="1"/>
                <c:pt idx="0">
                  <c:v>Rest of the World</c:v>
                </c:pt>
              </c:strCache>
            </c:strRef>
          </c:tx>
          <c:invertIfNegative val="0"/>
          <c:cat>
            <c:strRef>
              <c:f>Sheet2!$C$122:$C$148</c:f>
              <c:strCache>
                <c:ptCount val="27"/>
                <c:pt idx="0">
                  <c:v>DE</c:v>
                </c:pt>
                <c:pt idx="1">
                  <c:v>FR</c:v>
                </c:pt>
                <c:pt idx="2">
                  <c:v>GB</c:v>
                </c:pt>
                <c:pt idx="3">
                  <c:v>IT</c:v>
                </c:pt>
                <c:pt idx="4">
                  <c:v>HU</c:v>
                </c:pt>
                <c:pt idx="5">
                  <c:v>ES</c:v>
                </c:pt>
                <c:pt idx="6">
                  <c:v>PL</c:v>
                </c:pt>
                <c:pt idx="7">
                  <c:v>NL</c:v>
                </c:pt>
                <c:pt idx="8">
                  <c:v>GR</c:v>
                </c:pt>
                <c:pt idx="9">
                  <c:v>BE</c:v>
                </c:pt>
                <c:pt idx="10">
                  <c:v>AT</c:v>
                </c:pt>
                <c:pt idx="11">
                  <c:v>RO</c:v>
                </c:pt>
                <c:pt idx="12">
                  <c:v>CZ</c:v>
                </c:pt>
                <c:pt idx="13">
                  <c:v>PT</c:v>
                </c:pt>
                <c:pt idx="14">
                  <c:v>LU</c:v>
                </c:pt>
                <c:pt idx="15">
                  <c:v>FI</c:v>
                </c:pt>
                <c:pt idx="16">
                  <c:v>SE</c:v>
                </c:pt>
                <c:pt idx="17">
                  <c:v>IE</c:v>
                </c:pt>
                <c:pt idx="18">
                  <c:v>DK</c:v>
                </c:pt>
                <c:pt idx="19">
                  <c:v>SK</c:v>
                </c:pt>
                <c:pt idx="20">
                  <c:v>LT</c:v>
                </c:pt>
                <c:pt idx="21">
                  <c:v>BG</c:v>
                </c:pt>
                <c:pt idx="22">
                  <c:v>SI</c:v>
                </c:pt>
                <c:pt idx="23">
                  <c:v>LV</c:v>
                </c:pt>
                <c:pt idx="24">
                  <c:v>CY</c:v>
                </c:pt>
                <c:pt idx="25">
                  <c:v>EE</c:v>
                </c:pt>
                <c:pt idx="26">
                  <c:v>MT</c:v>
                </c:pt>
              </c:strCache>
            </c:strRef>
          </c:cat>
          <c:val>
            <c:numRef>
              <c:f>Sheet2!$P$122:$P$148</c:f>
              <c:numCache>
                <c:formatCode>General</c:formatCode>
                <c:ptCount val="27"/>
                <c:pt idx="0">
                  <c:v>14802124963.290268</c:v>
                </c:pt>
                <c:pt idx="1">
                  <c:v>47151768762.02565</c:v>
                </c:pt>
                <c:pt idx="2">
                  <c:v>-893618776.76703644</c:v>
                </c:pt>
                <c:pt idx="3">
                  <c:v>19374192954.954628</c:v>
                </c:pt>
                <c:pt idx="4">
                  <c:v>77409569552.757904</c:v>
                </c:pt>
                <c:pt idx="5">
                  <c:v>4688817220.6964951</c:v>
                </c:pt>
                <c:pt idx="6">
                  <c:v>5235603064.1653271</c:v>
                </c:pt>
                <c:pt idx="7">
                  <c:v>8513808085.0861206</c:v>
                </c:pt>
                <c:pt idx="8">
                  <c:v>18211464907.420982</c:v>
                </c:pt>
                <c:pt idx="9">
                  <c:v>2911553875.2585936</c:v>
                </c:pt>
                <c:pt idx="10">
                  <c:v>1820342132.0537176</c:v>
                </c:pt>
                <c:pt idx="11">
                  <c:v>3906091777.4876285</c:v>
                </c:pt>
                <c:pt idx="12">
                  <c:v>2645271472.6254559</c:v>
                </c:pt>
                <c:pt idx="13">
                  <c:v>3106844617.721653</c:v>
                </c:pt>
                <c:pt idx="14">
                  <c:v>15977789250.362417</c:v>
                </c:pt>
                <c:pt idx="15">
                  <c:v>5436483362.1383839</c:v>
                </c:pt>
                <c:pt idx="16">
                  <c:v>2990305193.1830168</c:v>
                </c:pt>
                <c:pt idx="17">
                  <c:v>2104763396.3326154</c:v>
                </c:pt>
                <c:pt idx="18">
                  <c:v>1993681043.9749165</c:v>
                </c:pt>
                <c:pt idx="19">
                  <c:v>5020495437.8396273</c:v>
                </c:pt>
                <c:pt idx="20">
                  <c:v>6667463028.7857533</c:v>
                </c:pt>
                <c:pt idx="21">
                  <c:v>3738210591.5081053</c:v>
                </c:pt>
                <c:pt idx="22">
                  <c:v>2027051495.7669551</c:v>
                </c:pt>
                <c:pt idx="23">
                  <c:v>1912190057.7165413</c:v>
                </c:pt>
                <c:pt idx="24">
                  <c:v>1926050475.6866539</c:v>
                </c:pt>
                <c:pt idx="25">
                  <c:v>858686314.48046994</c:v>
                </c:pt>
                <c:pt idx="26">
                  <c:v>-28544251.213114589</c:v>
                </c:pt>
              </c:numCache>
            </c:numRef>
          </c:val>
        </c:ser>
        <c:dLbls>
          <c:showLegendKey val="0"/>
          <c:showVal val="0"/>
          <c:showCatName val="0"/>
          <c:showSerName val="0"/>
          <c:showPercent val="0"/>
          <c:showBubbleSize val="0"/>
        </c:dLbls>
        <c:gapWidth val="79"/>
        <c:overlap val="100"/>
        <c:axId val="84997248"/>
        <c:axId val="33047680"/>
      </c:barChart>
      <c:catAx>
        <c:axId val="84997248"/>
        <c:scaling>
          <c:orientation val="minMax"/>
        </c:scaling>
        <c:delete val="0"/>
        <c:axPos val="b"/>
        <c:title>
          <c:tx>
            <c:rich>
              <a:bodyPr/>
              <a:lstStyle/>
              <a:p>
                <a:pPr>
                  <a:defRPr/>
                </a:pPr>
                <a:r>
                  <a:rPr lang="en-GB"/>
                  <a:t>EU 27 Countries</a:t>
                </a:r>
              </a:p>
            </c:rich>
          </c:tx>
          <c:layout>
            <c:manualLayout>
              <c:xMode val="edge"/>
              <c:yMode val="edge"/>
              <c:x val="0.41547365158690958"/>
              <c:y val="0.84686625109361335"/>
            </c:manualLayout>
          </c:layout>
          <c:overlay val="0"/>
        </c:title>
        <c:majorTickMark val="out"/>
        <c:minorTickMark val="none"/>
        <c:tickLblPos val="nextTo"/>
        <c:crossAx val="33047680"/>
        <c:crosses val="autoZero"/>
        <c:auto val="1"/>
        <c:lblAlgn val="ctr"/>
        <c:lblOffset val="100"/>
        <c:noMultiLvlLbl val="0"/>
      </c:catAx>
      <c:valAx>
        <c:axId val="33047680"/>
        <c:scaling>
          <c:orientation val="minMax"/>
        </c:scaling>
        <c:delete val="0"/>
        <c:axPos val="l"/>
        <c:majorGridlines/>
        <c:title>
          <c:tx>
            <c:rich>
              <a:bodyPr rot="-5400000" vert="horz"/>
              <a:lstStyle/>
              <a:p>
                <a:pPr>
                  <a:defRPr/>
                </a:pPr>
                <a:r>
                  <a:rPr lang="en-GB"/>
                  <a:t>Savings in kg of CO2</a:t>
                </a:r>
              </a:p>
            </c:rich>
          </c:tx>
          <c:layout>
            <c:manualLayout>
              <c:xMode val="edge"/>
              <c:yMode val="edge"/>
              <c:x val="6.2993459863504601E-3"/>
              <c:y val="0.25364589029795548"/>
            </c:manualLayout>
          </c:layout>
          <c:overlay val="0"/>
        </c:title>
        <c:numFmt formatCode="General" sourceLinked="1"/>
        <c:majorTickMark val="out"/>
        <c:minorTickMark val="none"/>
        <c:tickLblPos val="nextTo"/>
        <c:crossAx val="84997248"/>
        <c:crosses val="autoZero"/>
        <c:crossBetween val="between"/>
        <c:dispUnits>
          <c:builtInUnit val="billions"/>
          <c:dispUnitsLbl/>
        </c:dispUnits>
      </c:valAx>
    </c:plotArea>
    <c:legend>
      <c:legendPos val="b"/>
      <c:layout>
        <c:manualLayout>
          <c:xMode val="edge"/>
          <c:yMode val="edge"/>
          <c:x val="0.17228828716304712"/>
          <c:y val="0.90591616344523007"/>
          <c:w val="0.65542325219922526"/>
          <c:h val="9.4083836554769887E-2"/>
        </c:manualLayout>
      </c:layout>
      <c:overlay val="0"/>
    </c:legend>
    <c:plotVisOnly val="1"/>
    <c:dispBlanksAs val="gap"/>
    <c:showDLblsOverMax val="0"/>
  </c:chart>
  <c:spPr>
    <a:ln>
      <a:solidFill>
        <a:schemeClr val="bg1"/>
      </a:solidFill>
    </a:ln>
  </c:spPr>
  <c:txPr>
    <a:bodyPr/>
    <a:lstStyle/>
    <a:p>
      <a:pPr>
        <a:defRPr sz="16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F6C61E-517C-4D0F-8544-632C1BABD40D}" type="datetimeFigureOut">
              <a:rPr lang="en-GB" smtClean="0"/>
              <a:t>06/11/2015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21C877-A976-4C9C-BDE7-DF5FA17BA8A9}" type="slidenum">
              <a:rPr lang="en-GB" smtClean="0"/>
              <a:t>‹#›</a:t>
            </a:fld>
            <a:endParaRPr lang="en-GB"/>
          </a:p>
        </p:txBody>
      </p:sp>
    </p:spTree>
    <p:extLst>
      <p:ext uri="{BB962C8B-B14F-4D97-AF65-F5344CB8AC3E}">
        <p14:creationId xmlns:p14="http://schemas.microsoft.com/office/powerpoint/2010/main" val="1914400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Most climate change mitigation policies target production sectors. While these do cover a significant part of the GHG emissions further reductions could be achieved by implementing consumer oriented policies – in addition to existing ones. </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Consumption based policies can combat use phase emission currently not addressed by current policies; AND by taking a life cycle approach, these consumption based policies target all the supply chain thus evaluating sources of emissions within and outside of the EU.</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Ill talk briefly about how we evaluated the GHG reduction potential of consumer based options. This was an effort by researchers at Leiden University and the Norwegian University of Science and Technology (NTNU).</a:t>
            </a:r>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8A21C877-A976-4C9C-BDE7-DF5FA17BA8A9}" type="slidenum">
              <a:rPr lang="en-GB" smtClean="0"/>
              <a:t>1</a:t>
            </a:fld>
            <a:endParaRPr lang="en-GB"/>
          </a:p>
        </p:txBody>
      </p:sp>
    </p:spTree>
    <p:extLst>
      <p:ext uri="{BB962C8B-B14F-4D97-AF65-F5344CB8AC3E}">
        <p14:creationId xmlns:p14="http://schemas.microsoft.com/office/powerpoint/2010/main" val="39114361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Now the transportation results. The x-axis shows the individual alternatives, the primary y-axis the total savings (or increase) in terms of their place of occurrence. All alternatives result net savings as shown in the secondary y-axis. Hydrogen cars has the most savings with 20%, electric cars, 18%, Carpooling 11% and Public transport 10%. </a:t>
            </a:r>
            <a:endParaRPr lang="en-GB" dirty="0"/>
          </a:p>
        </p:txBody>
      </p:sp>
      <p:sp>
        <p:nvSpPr>
          <p:cNvPr id="4" name="Slide Number Placeholder 3"/>
          <p:cNvSpPr>
            <a:spLocks noGrp="1"/>
          </p:cNvSpPr>
          <p:nvPr>
            <p:ph type="sldNum" sz="quarter" idx="10"/>
          </p:nvPr>
        </p:nvSpPr>
        <p:spPr/>
        <p:txBody>
          <a:bodyPr/>
          <a:lstStyle/>
          <a:p>
            <a:fld id="{8A21C877-A976-4C9C-BDE7-DF5FA17BA8A9}" type="slidenum">
              <a:rPr lang="en-GB" smtClean="0"/>
              <a:t>10</a:t>
            </a:fld>
            <a:endParaRPr lang="en-GB"/>
          </a:p>
        </p:txBody>
      </p:sp>
    </p:spTree>
    <p:extLst>
      <p:ext uri="{BB962C8B-B14F-4D97-AF65-F5344CB8AC3E}">
        <p14:creationId xmlns:p14="http://schemas.microsoft.com/office/powerpoint/2010/main" val="25445555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Lastly, the food options. Reducing waste and reducing meat consumption were the two most promising options in terms of CO2 savings. Savings occur about half in and out of the EU. Now, these results only look at the environmental potential, whether or not you can actually incur a change in behavior is a different question. </a:t>
            </a:r>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8A21C877-A976-4C9C-BDE7-DF5FA17BA8A9}" type="slidenum">
              <a:rPr lang="en-GB" smtClean="0"/>
              <a:t>11</a:t>
            </a:fld>
            <a:endParaRPr lang="en-GB"/>
          </a:p>
        </p:txBody>
      </p:sp>
    </p:spTree>
    <p:extLst>
      <p:ext uri="{BB962C8B-B14F-4D97-AF65-F5344CB8AC3E}">
        <p14:creationId xmlns:p14="http://schemas.microsoft.com/office/powerpoint/2010/main" val="7410483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A21C877-A976-4C9C-BDE7-DF5FA17BA8A9}" type="slidenum">
              <a:rPr lang="en-GB" smtClean="0"/>
              <a:t>12</a:t>
            </a:fld>
            <a:endParaRPr lang="en-GB"/>
          </a:p>
        </p:txBody>
      </p:sp>
    </p:spTree>
    <p:extLst>
      <p:ext uri="{BB962C8B-B14F-4D97-AF65-F5344CB8AC3E}">
        <p14:creationId xmlns:p14="http://schemas.microsoft.com/office/powerpoint/2010/main" val="26201463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A21C877-A976-4C9C-BDE7-DF5FA17BA8A9}" type="slidenum">
              <a:rPr lang="en-GB" smtClean="0"/>
              <a:t>16</a:t>
            </a:fld>
            <a:endParaRPr lang="en-GB"/>
          </a:p>
        </p:txBody>
      </p:sp>
    </p:spTree>
    <p:extLst>
      <p:ext uri="{BB962C8B-B14F-4D97-AF65-F5344CB8AC3E}">
        <p14:creationId xmlns:p14="http://schemas.microsoft.com/office/powerpoint/2010/main" val="36843745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Prior to continuing with the results, Ill like first point</a:t>
            </a:r>
            <a:r>
              <a:rPr lang="en-US" baseline="0" dirty="0" smtClean="0"/>
              <a:t> out where this evaluating takes in places in relation to the whole project. This was done as a step in scenario analysis, the focus here was the technical implementation and to explore the environmental potential of each option, not actual uptake rates. </a:t>
            </a:r>
          </a:p>
          <a:p>
            <a:endParaRPr lang="en-US" baseline="0" dirty="0" smtClean="0"/>
          </a:p>
          <a:p>
            <a:endParaRPr lang="en-US" baseline="0" dirty="0" smtClean="0"/>
          </a:p>
          <a:p>
            <a:r>
              <a:rPr lang="en-US" baseline="0" dirty="0" smtClean="0"/>
              <a:t>Potential reductions estimated at this point do not take rebound effects, this is something that is done later on in the project. Also, it is good to note that we focus in GHG, no other environmental indicator.</a:t>
            </a:r>
          </a:p>
          <a:p>
            <a:endParaRPr lang="en-US" baseline="0" dirty="0" smtClean="0"/>
          </a:p>
          <a:p>
            <a:r>
              <a:rPr lang="en-US" baseline="0" dirty="0" smtClean="0"/>
              <a:t>Results are shown relative to EU’s GHG footprint</a:t>
            </a:r>
            <a:endParaRPr lang="en-GB" dirty="0"/>
          </a:p>
        </p:txBody>
      </p:sp>
      <p:sp>
        <p:nvSpPr>
          <p:cNvPr id="4" name="Slide Number Placeholder 3"/>
          <p:cNvSpPr>
            <a:spLocks noGrp="1"/>
          </p:cNvSpPr>
          <p:nvPr>
            <p:ph type="sldNum" sz="quarter" idx="10"/>
          </p:nvPr>
        </p:nvSpPr>
        <p:spPr/>
        <p:txBody>
          <a:bodyPr/>
          <a:lstStyle/>
          <a:p>
            <a:fld id="{8A21C877-A976-4C9C-BDE7-DF5FA17BA8A9}" type="slidenum">
              <a:rPr lang="en-GB" smtClean="0"/>
              <a:t>2</a:t>
            </a:fld>
            <a:endParaRPr lang="en-GB"/>
          </a:p>
        </p:txBody>
      </p:sp>
    </p:spTree>
    <p:extLst>
      <p:ext uri="{BB962C8B-B14F-4D97-AF65-F5344CB8AC3E}">
        <p14:creationId xmlns:p14="http://schemas.microsoft.com/office/powerpoint/2010/main" val="31899643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There are many consumer based options that have been identified in the literature, mostly by assessments done in an individual basis. The aim (and challenge) here, was to evaluate the potential of these options in an European scale. Therefore, going from one individual’s change of diet, to the entire continent. There were a total of 113 options ranging from electric vehicles, to changes in diet.  Sectors included: transportation, buildings, textiles, electronics…</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To assess the GHG mitigation potential of these options at a regional scale, we used an Environmental Input Output (IO) approach as it enables relatively fast assessments at a large scale. We did this in two steps:</a:t>
            </a:r>
            <a:r>
              <a:rPr lang="en-US" sz="1200" kern="1200" baseline="0" dirty="0" smtClean="0">
                <a:solidFill>
                  <a:schemeClr val="tx1"/>
                </a:solidFill>
                <a:effectLst/>
                <a:latin typeface="+mn-lt"/>
                <a:ea typeface="+mn-ea"/>
                <a:cs typeface="+mn-cs"/>
              </a:rPr>
              <a:t> </a:t>
            </a:r>
            <a:r>
              <a:rPr lang="en-US" sz="1200" kern="1200" baseline="0" dirty="0" err="1" smtClean="0">
                <a:solidFill>
                  <a:schemeClr val="tx1"/>
                </a:solidFill>
                <a:effectLst/>
                <a:latin typeface="+mn-lt"/>
                <a:ea typeface="+mn-ea"/>
                <a:cs typeface="+mn-cs"/>
              </a:rPr>
              <a:t>quickscan</a:t>
            </a:r>
            <a:r>
              <a:rPr lang="en-US" sz="1200" kern="1200" baseline="0" dirty="0" smtClean="0">
                <a:solidFill>
                  <a:schemeClr val="tx1"/>
                </a:solidFill>
                <a:effectLst/>
                <a:latin typeface="+mn-lt"/>
                <a:ea typeface="+mn-ea"/>
                <a:cs typeface="+mn-cs"/>
              </a:rPr>
              <a:t> and a detailed analysis.</a:t>
            </a:r>
          </a:p>
          <a:p>
            <a:endParaRPr lang="en-US" sz="1200" kern="1200" baseline="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some of these options were not able to be analyzed with an IO approach. The reason, was due to overlap as the economic sectors may not help distinguish between alternative that are too similar. Such as different type </a:t>
            </a:r>
            <a:r>
              <a:rPr lang="en-US" sz="1200" kern="1200" dirty="0" err="1" smtClean="0">
                <a:solidFill>
                  <a:schemeClr val="tx1"/>
                </a:solidFill>
                <a:effectLst/>
                <a:latin typeface="+mn-lt"/>
                <a:ea typeface="+mn-ea"/>
                <a:cs typeface="+mn-cs"/>
              </a:rPr>
              <a:t>sof</a:t>
            </a:r>
            <a:r>
              <a:rPr lang="en-US" sz="1200" kern="1200" dirty="0" smtClean="0">
                <a:solidFill>
                  <a:schemeClr val="tx1"/>
                </a:solidFill>
                <a:effectLst/>
                <a:latin typeface="+mn-lt"/>
                <a:ea typeface="+mn-ea"/>
                <a:cs typeface="+mn-cs"/>
              </a:rPr>
              <a:t> plastics and so on.</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Thus, 84 options made it to the </a:t>
            </a:r>
            <a:r>
              <a:rPr lang="en-US" sz="1200" kern="1200" dirty="0" err="1" smtClean="0">
                <a:solidFill>
                  <a:schemeClr val="tx1"/>
                </a:solidFill>
                <a:effectLst/>
                <a:latin typeface="+mn-lt"/>
                <a:ea typeface="+mn-ea"/>
                <a:cs typeface="+mn-cs"/>
              </a:rPr>
              <a:t>quickscan</a:t>
            </a:r>
            <a:r>
              <a:rPr lang="en-US" sz="1200" kern="1200" dirty="0" smtClean="0">
                <a:solidFill>
                  <a:schemeClr val="tx1"/>
                </a:solidFill>
                <a:effectLst/>
                <a:latin typeface="+mn-lt"/>
                <a:ea typeface="+mn-ea"/>
                <a:cs typeface="+mn-cs"/>
              </a:rPr>
              <a:t>, out of which we performed a more detailed analysis on 30. </a:t>
            </a:r>
            <a:endParaRPr lang="en-GB" dirty="0"/>
          </a:p>
        </p:txBody>
      </p:sp>
      <p:sp>
        <p:nvSpPr>
          <p:cNvPr id="4" name="Slide Number Placeholder 3"/>
          <p:cNvSpPr>
            <a:spLocks noGrp="1"/>
          </p:cNvSpPr>
          <p:nvPr>
            <p:ph type="sldNum" sz="quarter" idx="10"/>
          </p:nvPr>
        </p:nvSpPr>
        <p:spPr/>
        <p:txBody>
          <a:bodyPr/>
          <a:lstStyle/>
          <a:p>
            <a:fld id="{8A21C877-A976-4C9C-BDE7-DF5FA17BA8A9}" type="slidenum">
              <a:rPr lang="en-GB" smtClean="0"/>
              <a:t>3</a:t>
            </a:fld>
            <a:endParaRPr lang="en-GB"/>
          </a:p>
        </p:txBody>
      </p:sp>
    </p:spTree>
    <p:extLst>
      <p:ext uri="{BB962C8B-B14F-4D97-AF65-F5344CB8AC3E}">
        <p14:creationId xmlns:p14="http://schemas.microsoft.com/office/powerpoint/2010/main" val="20852227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These are the main parameters that go into the </a:t>
            </a:r>
            <a:r>
              <a:rPr lang="en-US" sz="1200" kern="1200" dirty="0" err="1" smtClean="0">
                <a:solidFill>
                  <a:schemeClr val="tx1"/>
                </a:solidFill>
                <a:effectLst/>
                <a:latin typeface="+mn-lt"/>
                <a:ea typeface="+mn-ea"/>
                <a:cs typeface="+mn-cs"/>
              </a:rPr>
              <a:t>quickscan</a:t>
            </a:r>
            <a:r>
              <a:rPr lang="en-US" sz="1200" kern="1200" dirty="0" smtClean="0">
                <a:solidFill>
                  <a:schemeClr val="tx1"/>
                </a:solidFill>
                <a:effectLst/>
                <a:latin typeface="+mn-lt"/>
                <a:ea typeface="+mn-ea"/>
                <a:cs typeface="+mn-cs"/>
              </a:rPr>
              <a:t>. Each alternative is translated into changes in demand, efficiency improvements, or changes in the supply chain</a:t>
            </a:r>
          </a:p>
          <a:p>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More details can be found in an upcoming publication. </a:t>
            </a:r>
            <a:endParaRPr lang="en-GB"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8A21C877-A976-4C9C-BDE7-DF5FA17BA8A9}" type="slidenum">
              <a:rPr lang="en-GB" smtClean="0"/>
              <a:t>4</a:t>
            </a:fld>
            <a:endParaRPr lang="en-GB"/>
          </a:p>
        </p:txBody>
      </p:sp>
    </p:spTree>
    <p:extLst>
      <p:ext uri="{BB962C8B-B14F-4D97-AF65-F5344CB8AC3E}">
        <p14:creationId xmlns:p14="http://schemas.microsoft.com/office/powerpoint/2010/main" val="22057175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Results for the </a:t>
            </a:r>
            <a:r>
              <a:rPr lang="en-US" sz="1200" kern="1200" dirty="0" err="1" smtClean="0">
                <a:solidFill>
                  <a:schemeClr val="tx1"/>
                </a:solidFill>
                <a:effectLst/>
                <a:latin typeface="+mn-lt"/>
                <a:ea typeface="+mn-ea"/>
                <a:cs typeface="+mn-cs"/>
              </a:rPr>
              <a:t>quickscan</a:t>
            </a:r>
            <a:r>
              <a:rPr lang="en-US" sz="1200" kern="1200" dirty="0" smtClean="0">
                <a:solidFill>
                  <a:schemeClr val="tx1"/>
                </a:solidFill>
                <a:effectLst/>
                <a:latin typeface="+mn-lt"/>
                <a:ea typeface="+mn-ea"/>
                <a:cs typeface="+mn-cs"/>
              </a:rPr>
              <a:t> per sector look like this. The x-axis shows the type of options implemented. For example, all options in transport, or all in buildings. The Y-axis, shows the reduction potential in terms of the total EU CO2 footprint</a:t>
            </a:r>
          </a:p>
          <a:p>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consumer based options have a potential to reduce GHG . Transport, buildings and food show the most potential. </a:t>
            </a:r>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8A21C877-A976-4C9C-BDE7-DF5FA17BA8A9}" type="slidenum">
              <a:rPr lang="en-GB" smtClean="0"/>
              <a:t>5</a:t>
            </a:fld>
            <a:endParaRPr lang="en-GB"/>
          </a:p>
        </p:txBody>
      </p:sp>
    </p:spTree>
    <p:extLst>
      <p:ext uri="{BB962C8B-B14F-4D97-AF65-F5344CB8AC3E}">
        <p14:creationId xmlns:p14="http://schemas.microsoft.com/office/powerpoint/2010/main" val="27885244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If we take a look at the CO2 savings of individual alternatives and the place of emissions – in and out of EU, we see that </a:t>
            </a:r>
            <a:r>
              <a:rPr lang="en-US" sz="1200" kern="1200" dirty="0" err="1" smtClean="0">
                <a:solidFill>
                  <a:schemeClr val="tx1"/>
                </a:solidFill>
                <a:effectLst/>
                <a:latin typeface="+mn-lt"/>
                <a:ea typeface="+mn-ea"/>
                <a:cs typeface="+mn-cs"/>
              </a:rPr>
              <a:t>trasnpaortation</a:t>
            </a:r>
            <a:r>
              <a:rPr lang="en-US" sz="1200" kern="1200" dirty="0" smtClean="0">
                <a:solidFill>
                  <a:schemeClr val="tx1"/>
                </a:solidFill>
                <a:effectLst/>
                <a:latin typeface="+mn-lt"/>
                <a:ea typeface="+mn-ea"/>
                <a:cs typeface="+mn-cs"/>
              </a:rPr>
              <a:t> related options have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most potential.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Public transport, cycling, walking, car sharing, zero emission houses are among the most promising options. </a:t>
            </a:r>
            <a:endParaRPr lang="en-GB" dirty="0"/>
          </a:p>
        </p:txBody>
      </p:sp>
      <p:sp>
        <p:nvSpPr>
          <p:cNvPr id="4" name="Slide Number Placeholder 3"/>
          <p:cNvSpPr>
            <a:spLocks noGrp="1"/>
          </p:cNvSpPr>
          <p:nvPr>
            <p:ph type="sldNum" sz="quarter" idx="10"/>
          </p:nvPr>
        </p:nvSpPr>
        <p:spPr/>
        <p:txBody>
          <a:bodyPr/>
          <a:lstStyle/>
          <a:p>
            <a:fld id="{8A21C877-A976-4C9C-BDE7-DF5FA17BA8A9}" type="slidenum">
              <a:rPr lang="en-GB" smtClean="0"/>
              <a:t>6</a:t>
            </a:fld>
            <a:endParaRPr lang="en-GB"/>
          </a:p>
        </p:txBody>
      </p:sp>
    </p:spTree>
    <p:extLst>
      <p:ext uri="{BB962C8B-B14F-4D97-AF65-F5344CB8AC3E}">
        <p14:creationId xmlns:p14="http://schemas.microsoft.com/office/powerpoint/2010/main" val="23310852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We gather the most promising alternatives and perform an evaluation in greater detail. Here, we use country specific information to estimate change coefficients as well as single LCA studies. For demonstration purposes, I will focus in the building alternatives</a:t>
            </a:r>
            <a:endParaRPr lang="en-GB" dirty="0"/>
          </a:p>
        </p:txBody>
      </p:sp>
      <p:sp>
        <p:nvSpPr>
          <p:cNvPr id="4" name="Slide Number Placeholder 3"/>
          <p:cNvSpPr>
            <a:spLocks noGrp="1"/>
          </p:cNvSpPr>
          <p:nvPr>
            <p:ph type="sldNum" sz="quarter" idx="10"/>
          </p:nvPr>
        </p:nvSpPr>
        <p:spPr/>
        <p:txBody>
          <a:bodyPr/>
          <a:lstStyle/>
          <a:p>
            <a:fld id="{8A21C877-A976-4C9C-BDE7-DF5FA17BA8A9}" type="slidenum">
              <a:rPr lang="en-GB" smtClean="0"/>
              <a:t>7</a:t>
            </a:fld>
            <a:endParaRPr lang="en-GB"/>
          </a:p>
        </p:txBody>
      </p:sp>
    </p:spTree>
    <p:extLst>
      <p:ext uri="{BB962C8B-B14F-4D97-AF65-F5344CB8AC3E}">
        <p14:creationId xmlns:p14="http://schemas.microsoft.com/office/powerpoint/2010/main" val="40864173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These were the 5 options with most potential in the building sector according to the </a:t>
            </a:r>
            <a:r>
              <a:rPr lang="en-US" sz="1200" kern="1200" dirty="0" err="1" smtClean="0">
                <a:solidFill>
                  <a:schemeClr val="tx1"/>
                </a:solidFill>
                <a:effectLst/>
                <a:latin typeface="+mn-lt"/>
                <a:ea typeface="+mn-ea"/>
                <a:cs typeface="+mn-cs"/>
              </a:rPr>
              <a:t>quickscan</a:t>
            </a:r>
            <a:r>
              <a:rPr lang="en-US" sz="1200" kern="1200" dirty="0" smtClean="0">
                <a:solidFill>
                  <a:schemeClr val="tx1"/>
                </a:solidFill>
                <a:effectLst/>
                <a:latin typeface="+mn-lt"/>
                <a:ea typeface="+mn-ea"/>
                <a:cs typeface="+mn-cs"/>
              </a:rPr>
              <a:t>. For these, we used EU statistics on residential energy demand, living conditions as well as type of housing per each country. For example, </a:t>
            </a:r>
            <a:r>
              <a:rPr lang="en-US" sz="1200" b="1" kern="1200" dirty="0" smtClean="0">
                <a:solidFill>
                  <a:schemeClr val="tx1"/>
                </a:solidFill>
                <a:effectLst/>
                <a:latin typeface="+mn-lt"/>
                <a:ea typeface="+mn-ea"/>
                <a:cs typeface="+mn-cs"/>
              </a:rPr>
              <a:t>Passive Houses</a:t>
            </a:r>
            <a:r>
              <a:rPr lang="en-US" sz="1200" kern="1200" dirty="0" smtClean="0">
                <a:solidFill>
                  <a:schemeClr val="tx1"/>
                </a:solidFill>
                <a:effectLst/>
                <a:latin typeface="+mn-lt"/>
                <a:ea typeface="+mn-ea"/>
                <a:cs typeface="+mn-cs"/>
              </a:rPr>
              <a:t> have a standard that limits its primary energy demand to be 120kWh/m2. Given this limits, and existing primary demand per m2, we can then estimate a reduction coefficient. In addition, according to the literature, passive houses have the most potential in detached homes. Thus, we modeled this intervention in a fraction of the housing stock. Achieving a Passive House standard requires of additional investments in the construction phase as it needs more thermal insulation and ventilations systems. The additional costs are estimated according to literature and scaled up within each country.</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Net Zero Energy Building</a:t>
            </a:r>
            <a:r>
              <a:rPr lang="en-US" sz="1200" kern="1200" dirty="0" smtClean="0">
                <a:solidFill>
                  <a:schemeClr val="tx1"/>
                </a:solidFill>
                <a:effectLst/>
                <a:latin typeface="+mn-lt"/>
                <a:ea typeface="+mn-ea"/>
                <a:cs typeface="+mn-cs"/>
              </a:rPr>
              <a:t> (NZEB) go a step beyond passive houses and supply remaining energy with renewable energy on site. Here, we can see whether there are some gains to further reducing use phase residential energy.</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Thermal insulation</a:t>
            </a:r>
            <a:r>
              <a:rPr lang="en-US" sz="1200" kern="1200" dirty="0" smtClean="0">
                <a:solidFill>
                  <a:schemeClr val="tx1"/>
                </a:solidFill>
                <a:effectLst/>
                <a:latin typeface="+mn-lt"/>
                <a:ea typeface="+mn-ea"/>
                <a:cs typeface="+mn-cs"/>
              </a:rPr>
              <a:t> was modeled by estimating space heating savings from a wall insulation specification. We assumed that thermal insulation can be implemented in the entire stock, thus this is implemented in flats s and single family homes as well.</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Timber frame</a:t>
            </a:r>
            <a:r>
              <a:rPr lang="en-US" sz="1200" kern="1200" dirty="0" smtClean="0">
                <a:solidFill>
                  <a:schemeClr val="tx1"/>
                </a:solidFill>
                <a:effectLst/>
                <a:latin typeface="+mn-lt"/>
                <a:ea typeface="+mn-ea"/>
                <a:cs typeface="+mn-cs"/>
              </a:rPr>
              <a:t> evaluates the effects of building with timber frame as opposed to concrete and steel. Some of the foreseen benefits is that the timber is less energy intensive to manufacture and it is lighter, thus reducing transportation emissions.  This intervention took place in detached family homes as existing regulations and expertise is still relatively novel for multi-story timber construction. This potential was evaluated by  substitution rates. More timber, less concrete and less steel. We also took into account the share of homes that already have a timber frame – which is much higher in the Nordic regions. These are the main factors defining this option.</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Finally, the </a:t>
            </a:r>
            <a:r>
              <a:rPr lang="en-US" sz="1200" b="1" kern="1200" dirty="0" smtClean="0">
                <a:solidFill>
                  <a:schemeClr val="tx1"/>
                </a:solidFill>
                <a:effectLst/>
                <a:latin typeface="+mn-lt"/>
                <a:ea typeface="+mn-ea"/>
                <a:cs typeface="+mn-cs"/>
              </a:rPr>
              <a:t>thermostat </a:t>
            </a:r>
            <a:r>
              <a:rPr lang="en-US" sz="1200" kern="1200" dirty="0" smtClean="0">
                <a:solidFill>
                  <a:schemeClr val="tx1"/>
                </a:solidFill>
                <a:effectLst/>
                <a:latin typeface="+mn-lt"/>
                <a:ea typeface="+mn-ea"/>
                <a:cs typeface="+mn-cs"/>
              </a:rPr>
              <a:t>option evaluates the effects of a 2 degree reduction. Studies estimate approximately 10% savings in space heating  per degree reduction. We modeled this in the whole residential stock.  </a:t>
            </a:r>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8A21C877-A976-4C9C-BDE7-DF5FA17BA8A9}" type="slidenum">
              <a:rPr lang="en-GB" smtClean="0"/>
              <a:t>8</a:t>
            </a:fld>
            <a:endParaRPr lang="en-GB"/>
          </a:p>
        </p:txBody>
      </p:sp>
    </p:spTree>
    <p:extLst>
      <p:ext uri="{BB962C8B-B14F-4D97-AF65-F5344CB8AC3E}">
        <p14:creationId xmlns:p14="http://schemas.microsoft.com/office/powerpoint/2010/main" val="22433437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With a country specific analysis we see that</a:t>
            </a:r>
            <a:r>
              <a:rPr lang="en-US" baseline="0" dirty="0" smtClean="0"/>
              <a:t> in absolute terms, countries with largest population  (Great Britain, Germany and Poland) contribute the most to these savings. We also identify that in terms of per capita, the effectiveness of each option is very different. This can inform policies that are more aware of differences between countries. </a:t>
            </a:r>
          </a:p>
          <a:p>
            <a:endParaRPr lang="en-US" baseline="0" dirty="0" smtClean="0"/>
          </a:p>
          <a:p>
            <a:r>
              <a:rPr lang="en-US" baseline="0" dirty="0" smtClean="0"/>
              <a:t>The most beneficial alternative is not the same for every country. </a:t>
            </a:r>
            <a:br>
              <a:rPr lang="en-US" baseline="0" dirty="0" smtClean="0"/>
            </a:br>
            <a:endParaRPr lang="en-GB" dirty="0"/>
          </a:p>
        </p:txBody>
      </p:sp>
      <p:sp>
        <p:nvSpPr>
          <p:cNvPr id="4" name="Slide Number Placeholder 3"/>
          <p:cNvSpPr>
            <a:spLocks noGrp="1"/>
          </p:cNvSpPr>
          <p:nvPr>
            <p:ph type="sldNum" sz="quarter" idx="10"/>
          </p:nvPr>
        </p:nvSpPr>
        <p:spPr/>
        <p:txBody>
          <a:bodyPr/>
          <a:lstStyle/>
          <a:p>
            <a:fld id="{8A21C877-A976-4C9C-BDE7-DF5FA17BA8A9}" type="slidenum">
              <a:rPr lang="en-GB" smtClean="0"/>
              <a:t>9</a:t>
            </a:fld>
            <a:endParaRPr lang="en-GB"/>
          </a:p>
        </p:txBody>
      </p:sp>
    </p:spTree>
    <p:extLst>
      <p:ext uri="{BB962C8B-B14F-4D97-AF65-F5344CB8AC3E}">
        <p14:creationId xmlns:p14="http://schemas.microsoft.com/office/powerpoint/2010/main" val="8268664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685800" y="2130480"/>
            <a:ext cx="7772040" cy="1469880"/>
          </a:xfrm>
          <a:prstGeom prst="rect">
            <a:avLst/>
          </a:prstGeom>
        </p:spPr>
        <p:txBody>
          <a:bodyPr lIns="0" tIns="0" rIns="0" bIns="0" anchor="ctr"/>
          <a:lstStyle/>
          <a:p>
            <a:endParaRPr/>
          </a:p>
        </p:txBody>
      </p:sp>
      <p:sp>
        <p:nvSpPr>
          <p:cNvPr id="27" name="PlaceHolder 2"/>
          <p:cNvSpPr>
            <a:spLocks noGrp="1"/>
          </p:cNvSpPr>
          <p:nvPr>
            <p:ph type="body"/>
          </p:nvPr>
        </p:nvSpPr>
        <p:spPr>
          <a:xfrm>
            <a:off x="457200" y="1604520"/>
            <a:ext cx="8229240" cy="1896840"/>
          </a:xfrm>
          <a:prstGeom prst="rect">
            <a:avLst/>
          </a:prstGeom>
        </p:spPr>
        <p:txBody>
          <a:bodyPr lIns="0" tIns="0" rIns="0" bIns="0"/>
          <a:lstStyle/>
          <a:p>
            <a:endParaRPr/>
          </a:p>
        </p:txBody>
      </p:sp>
      <p:sp>
        <p:nvSpPr>
          <p:cNvPr id="28" name="PlaceHolder 3"/>
          <p:cNvSpPr>
            <a:spLocks noGrp="1"/>
          </p:cNvSpPr>
          <p:nvPr>
            <p:ph type="body"/>
          </p:nvPr>
        </p:nvSpPr>
        <p:spPr>
          <a:xfrm>
            <a:off x="457200" y="3682080"/>
            <a:ext cx="8229240" cy="1896840"/>
          </a:xfrm>
          <a:prstGeom prst="rect">
            <a:avLst/>
          </a:prstGeom>
        </p:spPr>
        <p:txBody>
          <a:bodyPr lIns="0" tIns="0" rIns="0" bIns="0"/>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685800" y="2130480"/>
            <a:ext cx="7772040" cy="1469880"/>
          </a:xfrm>
          <a:prstGeom prst="rect">
            <a:avLst/>
          </a:prstGeom>
        </p:spPr>
        <p:txBody>
          <a:bodyPr lIns="0" tIns="0" rIns="0" bIns="0" anchor="ctr"/>
          <a:lstStyle/>
          <a:p>
            <a:endParaRPr/>
          </a:p>
        </p:txBody>
      </p:sp>
      <p:sp>
        <p:nvSpPr>
          <p:cNvPr id="30" name="PlaceHolder 2"/>
          <p:cNvSpPr>
            <a:spLocks noGrp="1"/>
          </p:cNvSpPr>
          <p:nvPr>
            <p:ph type="body"/>
          </p:nvPr>
        </p:nvSpPr>
        <p:spPr>
          <a:xfrm>
            <a:off x="457200" y="1604520"/>
            <a:ext cx="4015800" cy="1896840"/>
          </a:xfrm>
          <a:prstGeom prst="rect">
            <a:avLst/>
          </a:prstGeom>
        </p:spPr>
        <p:txBody>
          <a:bodyPr lIns="0" tIns="0" rIns="0" bIns="0"/>
          <a:lstStyle/>
          <a:p>
            <a:endParaRPr/>
          </a:p>
        </p:txBody>
      </p:sp>
      <p:sp>
        <p:nvSpPr>
          <p:cNvPr id="31" name="PlaceHolder 3"/>
          <p:cNvSpPr>
            <a:spLocks noGrp="1"/>
          </p:cNvSpPr>
          <p:nvPr>
            <p:ph type="body"/>
          </p:nvPr>
        </p:nvSpPr>
        <p:spPr>
          <a:xfrm>
            <a:off x="4674240" y="1604520"/>
            <a:ext cx="4015800" cy="1896840"/>
          </a:xfrm>
          <a:prstGeom prst="rect">
            <a:avLst/>
          </a:prstGeom>
        </p:spPr>
        <p:txBody>
          <a:bodyPr lIns="0" tIns="0" rIns="0" bIns="0"/>
          <a:lstStyle/>
          <a:p>
            <a:endParaRPr/>
          </a:p>
        </p:txBody>
      </p:sp>
      <p:sp>
        <p:nvSpPr>
          <p:cNvPr id="32" name="PlaceHolder 4"/>
          <p:cNvSpPr>
            <a:spLocks noGrp="1"/>
          </p:cNvSpPr>
          <p:nvPr>
            <p:ph type="body"/>
          </p:nvPr>
        </p:nvSpPr>
        <p:spPr>
          <a:xfrm>
            <a:off x="4674240" y="3682080"/>
            <a:ext cx="4015800" cy="1896840"/>
          </a:xfrm>
          <a:prstGeom prst="rect">
            <a:avLst/>
          </a:prstGeom>
        </p:spPr>
        <p:txBody>
          <a:bodyPr lIns="0" tIns="0" rIns="0" bIns="0"/>
          <a:lstStyle/>
          <a:p>
            <a:endParaRPr/>
          </a:p>
        </p:txBody>
      </p:sp>
      <p:sp>
        <p:nvSpPr>
          <p:cNvPr id="33" name="PlaceHolder 5"/>
          <p:cNvSpPr>
            <a:spLocks noGrp="1"/>
          </p:cNvSpPr>
          <p:nvPr>
            <p:ph type="body"/>
          </p:nvPr>
        </p:nvSpPr>
        <p:spPr>
          <a:xfrm>
            <a:off x="457200" y="3682080"/>
            <a:ext cx="4015800" cy="1896840"/>
          </a:xfrm>
          <a:prstGeom prst="rect">
            <a:avLst/>
          </a:prstGeom>
        </p:spPr>
        <p:txBody>
          <a:bodyPr lIns="0" tIns="0" rIns="0" bIns="0"/>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685800" y="2130480"/>
            <a:ext cx="7772040" cy="1469880"/>
          </a:xfrm>
          <a:prstGeom prst="rect">
            <a:avLst/>
          </a:prstGeom>
        </p:spPr>
        <p:txBody>
          <a:bodyPr lIns="0" tIns="0" rIns="0" bIns="0" anchor="ctr"/>
          <a:lstStyle/>
          <a:p>
            <a:endParaRPr/>
          </a:p>
        </p:txBody>
      </p:sp>
      <p:sp>
        <p:nvSpPr>
          <p:cNvPr id="35" name="PlaceHolder 2"/>
          <p:cNvSpPr>
            <a:spLocks noGrp="1"/>
          </p:cNvSpPr>
          <p:nvPr>
            <p:ph type="body"/>
          </p:nvPr>
        </p:nvSpPr>
        <p:spPr>
          <a:xfrm>
            <a:off x="457200" y="1604520"/>
            <a:ext cx="8229240" cy="3977280"/>
          </a:xfrm>
          <a:prstGeom prst="rect">
            <a:avLst/>
          </a:prstGeom>
        </p:spPr>
        <p:txBody>
          <a:bodyPr lIns="0" tIns="0" rIns="0" bIns="0"/>
          <a:lstStyle/>
          <a:p>
            <a:endParaRPr/>
          </a:p>
        </p:txBody>
      </p:sp>
      <p:sp>
        <p:nvSpPr>
          <p:cNvPr id="36" name="PlaceHolder 3"/>
          <p:cNvSpPr>
            <a:spLocks noGrp="1"/>
          </p:cNvSpPr>
          <p:nvPr>
            <p:ph type="body"/>
          </p:nvPr>
        </p:nvSpPr>
        <p:spPr>
          <a:xfrm>
            <a:off x="457200" y="1604520"/>
            <a:ext cx="8229240" cy="3977280"/>
          </a:xfrm>
          <a:prstGeom prst="rect">
            <a:avLst/>
          </a:prstGeom>
        </p:spPr>
        <p:txBody>
          <a:bodyPr lIns="0" tIns="0" rIns="0" bIns="0"/>
          <a:lstStyle/>
          <a:p>
            <a:endParaRPr/>
          </a:p>
        </p:txBody>
      </p:sp>
      <p:pic>
        <p:nvPicPr>
          <p:cNvPr id="37" name="Picture 36"/>
          <p:cNvPicPr/>
          <p:nvPr/>
        </p:nvPicPr>
        <p:blipFill>
          <a:blip r:embed="rId2"/>
          <a:stretch>
            <a:fillRect/>
          </a:stretch>
        </p:blipFill>
        <p:spPr>
          <a:xfrm>
            <a:off x="2079000" y="1604520"/>
            <a:ext cx="4984920" cy="3977280"/>
          </a:xfrm>
          <a:prstGeom prst="rect">
            <a:avLst/>
          </a:prstGeom>
          <a:ln>
            <a:noFill/>
          </a:ln>
        </p:spPr>
      </p:pic>
      <p:pic>
        <p:nvPicPr>
          <p:cNvPr id="38" name="Picture 37"/>
          <p:cNvPicPr/>
          <p:nvPr/>
        </p:nvPicPr>
        <p:blipFill>
          <a:blip r:embed="rId2"/>
          <a:stretch>
            <a:fillRect/>
          </a:stretch>
        </p:blipFill>
        <p:spPr>
          <a:xfrm>
            <a:off x="2079000" y="1604520"/>
            <a:ext cx="4984920" cy="397728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86" name="PlaceHolder 1"/>
          <p:cNvSpPr>
            <a:spLocks noGrp="1"/>
          </p:cNvSpPr>
          <p:nvPr>
            <p:ph type="title"/>
          </p:nvPr>
        </p:nvSpPr>
        <p:spPr>
          <a:xfrm>
            <a:off x="685800" y="2130480"/>
            <a:ext cx="7772040" cy="1469880"/>
          </a:xfrm>
          <a:prstGeom prst="rect">
            <a:avLst/>
          </a:prstGeom>
        </p:spPr>
        <p:txBody>
          <a:bodyPr lIns="0" tIns="0" rIns="0" bIns="0" anchor="ctr"/>
          <a:lstStyle/>
          <a:p>
            <a:endParaRPr/>
          </a:p>
        </p:txBody>
      </p:sp>
      <p:sp>
        <p:nvSpPr>
          <p:cNvPr id="87" name="PlaceHolder 2"/>
          <p:cNvSpPr>
            <a:spLocks noGrp="1"/>
          </p:cNvSpPr>
          <p:nvPr>
            <p:ph type="subTitle"/>
          </p:nvPr>
        </p:nvSpPr>
        <p:spPr>
          <a:xfrm>
            <a:off x="457200" y="1604520"/>
            <a:ext cx="8229240" cy="3977640"/>
          </a:xfrm>
          <a:prstGeom prst="rect">
            <a:avLst/>
          </a:prstGeom>
        </p:spPr>
        <p:txBody>
          <a:bodyPr lIns="0" tIns="0" rIns="0" bIns="0" anchor="ctr"/>
          <a:lstStyle/>
          <a:p>
            <a:pPr algn="ct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8" name="PlaceHolder 1"/>
          <p:cNvSpPr>
            <a:spLocks noGrp="1"/>
          </p:cNvSpPr>
          <p:nvPr>
            <p:ph type="title"/>
          </p:nvPr>
        </p:nvSpPr>
        <p:spPr>
          <a:xfrm>
            <a:off x="685800" y="2130480"/>
            <a:ext cx="7772040" cy="1469880"/>
          </a:xfrm>
          <a:prstGeom prst="rect">
            <a:avLst/>
          </a:prstGeom>
        </p:spPr>
        <p:txBody>
          <a:bodyPr lIns="0" tIns="0" rIns="0" bIns="0" anchor="ctr"/>
          <a:lstStyle/>
          <a:p>
            <a:endParaRPr/>
          </a:p>
        </p:txBody>
      </p:sp>
      <p:sp>
        <p:nvSpPr>
          <p:cNvPr id="89" name="PlaceHolder 2"/>
          <p:cNvSpPr>
            <a:spLocks noGrp="1"/>
          </p:cNvSpPr>
          <p:nvPr>
            <p:ph type="body"/>
          </p:nvPr>
        </p:nvSpPr>
        <p:spPr>
          <a:xfrm>
            <a:off x="457200" y="1604520"/>
            <a:ext cx="8229240" cy="3977280"/>
          </a:xfrm>
          <a:prstGeom prst="rect">
            <a:avLst/>
          </a:prstGeom>
        </p:spPr>
        <p:txBody>
          <a:bodyPr lIns="0" tIns="0" rIns="0" bIns="0"/>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0" name="PlaceHolder 1"/>
          <p:cNvSpPr>
            <a:spLocks noGrp="1"/>
          </p:cNvSpPr>
          <p:nvPr>
            <p:ph type="title"/>
          </p:nvPr>
        </p:nvSpPr>
        <p:spPr>
          <a:xfrm>
            <a:off x="685800" y="2130480"/>
            <a:ext cx="7772040" cy="1469880"/>
          </a:xfrm>
          <a:prstGeom prst="rect">
            <a:avLst/>
          </a:prstGeom>
        </p:spPr>
        <p:txBody>
          <a:bodyPr lIns="0" tIns="0" rIns="0" bIns="0" anchor="ctr"/>
          <a:lstStyle/>
          <a:p>
            <a:endParaRPr/>
          </a:p>
        </p:txBody>
      </p:sp>
      <p:sp>
        <p:nvSpPr>
          <p:cNvPr id="91" name="PlaceHolder 2"/>
          <p:cNvSpPr>
            <a:spLocks noGrp="1"/>
          </p:cNvSpPr>
          <p:nvPr>
            <p:ph type="body"/>
          </p:nvPr>
        </p:nvSpPr>
        <p:spPr>
          <a:xfrm>
            <a:off x="457200" y="1604520"/>
            <a:ext cx="4015800" cy="3977280"/>
          </a:xfrm>
          <a:prstGeom prst="rect">
            <a:avLst/>
          </a:prstGeom>
        </p:spPr>
        <p:txBody>
          <a:bodyPr lIns="0" tIns="0" rIns="0" bIns="0"/>
          <a:lstStyle/>
          <a:p>
            <a:endParaRPr/>
          </a:p>
        </p:txBody>
      </p:sp>
      <p:sp>
        <p:nvSpPr>
          <p:cNvPr id="92" name="PlaceHolder 3"/>
          <p:cNvSpPr>
            <a:spLocks noGrp="1"/>
          </p:cNvSpPr>
          <p:nvPr>
            <p:ph type="body"/>
          </p:nvPr>
        </p:nvSpPr>
        <p:spPr>
          <a:xfrm>
            <a:off x="4674240" y="1604520"/>
            <a:ext cx="4015800" cy="3977280"/>
          </a:xfrm>
          <a:prstGeom prst="rect">
            <a:avLst/>
          </a:prstGeom>
        </p:spPr>
        <p:txBody>
          <a:bodyPr lIns="0" tIns="0" rIns="0" bIns="0"/>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3" name="PlaceHolder 1"/>
          <p:cNvSpPr>
            <a:spLocks noGrp="1"/>
          </p:cNvSpPr>
          <p:nvPr>
            <p:ph type="title"/>
          </p:nvPr>
        </p:nvSpPr>
        <p:spPr>
          <a:xfrm>
            <a:off x="685800" y="2130480"/>
            <a:ext cx="7772040" cy="1469880"/>
          </a:xfrm>
          <a:prstGeom prst="rect">
            <a:avLst/>
          </a:prstGeom>
        </p:spPr>
        <p:txBody>
          <a:bodyPr lIns="0" tIns="0" rIns="0" bIns="0" anchor="ct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94" name="PlaceHolder 1"/>
          <p:cNvSpPr>
            <a:spLocks noGrp="1"/>
          </p:cNvSpPr>
          <p:nvPr>
            <p:ph type="subTitle"/>
          </p:nvPr>
        </p:nvSpPr>
        <p:spPr>
          <a:xfrm>
            <a:off x="685800" y="2130480"/>
            <a:ext cx="7772040" cy="6813360"/>
          </a:xfrm>
          <a:prstGeom prst="rect">
            <a:avLst/>
          </a:prstGeom>
        </p:spPr>
        <p:txBody>
          <a:bodyPr lIns="0" tIns="0" rIns="0" bIns="0" anchor="ctr"/>
          <a:lstStyle/>
          <a:p>
            <a:pPr algn="ct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95" name="PlaceHolder 1"/>
          <p:cNvSpPr>
            <a:spLocks noGrp="1"/>
          </p:cNvSpPr>
          <p:nvPr>
            <p:ph type="title"/>
          </p:nvPr>
        </p:nvSpPr>
        <p:spPr>
          <a:xfrm>
            <a:off x="685800" y="2130480"/>
            <a:ext cx="7772040" cy="1469880"/>
          </a:xfrm>
          <a:prstGeom prst="rect">
            <a:avLst/>
          </a:prstGeom>
        </p:spPr>
        <p:txBody>
          <a:bodyPr lIns="0" tIns="0" rIns="0" bIns="0" anchor="ctr"/>
          <a:lstStyle/>
          <a:p>
            <a:endParaRPr/>
          </a:p>
        </p:txBody>
      </p:sp>
      <p:sp>
        <p:nvSpPr>
          <p:cNvPr id="96" name="PlaceHolder 2"/>
          <p:cNvSpPr>
            <a:spLocks noGrp="1"/>
          </p:cNvSpPr>
          <p:nvPr>
            <p:ph type="body"/>
          </p:nvPr>
        </p:nvSpPr>
        <p:spPr>
          <a:xfrm>
            <a:off x="457200" y="1604520"/>
            <a:ext cx="4015800" cy="1896840"/>
          </a:xfrm>
          <a:prstGeom prst="rect">
            <a:avLst/>
          </a:prstGeom>
        </p:spPr>
        <p:txBody>
          <a:bodyPr lIns="0" tIns="0" rIns="0" bIns="0"/>
          <a:lstStyle/>
          <a:p>
            <a:endParaRPr/>
          </a:p>
        </p:txBody>
      </p:sp>
      <p:sp>
        <p:nvSpPr>
          <p:cNvPr id="97" name="PlaceHolder 3"/>
          <p:cNvSpPr>
            <a:spLocks noGrp="1"/>
          </p:cNvSpPr>
          <p:nvPr>
            <p:ph type="body"/>
          </p:nvPr>
        </p:nvSpPr>
        <p:spPr>
          <a:xfrm>
            <a:off x="457200" y="3682080"/>
            <a:ext cx="4015800" cy="1896840"/>
          </a:xfrm>
          <a:prstGeom prst="rect">
            <a:avLst/>
          </a:prstGeom>
        </p:spPr>
        <p:txBody>
          <a:bodyPr lIns="0" tIns="0" rIns="0" bIns="0"/>
          <a:lstStyle/>
          <a:p>
            <a:endParaRPr/>
          </a:p>
        </p:txBody>
      </p:sp>
      <p:sp>
        <p:nvSpPr>
          <p:cNvPr id="98" name="PlaceHolder 4"/>
          <p:cNvSpPr>
            <a:spLocks noGrp="1"/>
          </p:cNvSpPr>
          <p:nvPr>
            <p:ph type="body"/>
          </p:nvPr>
        </p:nvSpPr>
        <p:spPr>
          <a:xfrm>
            <a:off x="4674240" y="1604520"/>
            <a:ext cx="4015800" cy="3977280"/>
          </a:xfrm>
          <a:prstGeom prst="rect">
            <a:avLst/>
          </a:prstGeom>
        </p:spPr>
        <p:txBody>
          <a:bodyPr lIns="0" tIns="0" rIns="0" bIns="0"/>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685800" y="2130480"/>
            <a:ext cx="7772040" cy="1469880"/>
          </a:xfrm>
          <a:prstGeom prst="rect">
            <a:avLst/>
          </a:prstGeom>
        </p:spPr>
        <p:txBody>
          <a:bodyPr lIns="0" tIns="0" rIns="0" bIns="0" anchor="ctr"/>
          <a:lstStyle/>
          <a:p>
            <a:endParaRPr/>
          </a:p>
        </p:txBody>
      </p:sp>
      <p:sp>
        <p:nvSpPr>
          <p:cNvPr id="6" name="PlaceHolder 2"/>
          <p:cNvSpPr>
            <a:spLocks noGrp="1"/>
          </p:cNvSpPr>
          <p:nvPr>
            <p:ph type="subTitle"/>
          </p:nvPr>
        </p:nvSpPr>
        <p:spPr>
          <a:xfrm>
            <a:off x="457200" y="1604520"/>
            <a:ext cx="8229240" cy="3977640"/>
          </a:xfrm>
          <a:prstGeom prst="rect">
            <a:avLst/>
          </a:prstGeom>
        </p:spPr>
        <p:txBody>
          <a:bodyPr lIns="0" tIns="0" rIns="0" bIns="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99" name="PlaceHolder 1"/>
          <p:cNvSpPr>
            <a:spLocks noGrp="1"/>
          </p:cNvSpPr>
          <p:nvPr>
            <p:ph type="title"/>
          </p:nvPr>
        </p:nvSpPr>
        <p:spPr>
          <a:xfrm>
            <a:off x="685800" y="2130480"/>
            <a:ext cx="7772040" cy="1469880"/>
          </a:xfrm>
          <a:prstGeom prst="rect">
            <a:avLst/>
          </a:prstGeom>
        </p:spPr>
        <p:txBody>
          <a:bodyPr lIns="0" tIns="0" rIns="0" bIns="0" anchor="ctr"/>
          <a:lstStyle/>
          <a:p>
            <a:endParaRPr/>
          </a:p>
        </p:txBody>
      </p:sp>
      <p:sp>
        <p:nvSpPr>
          <p:cNvPr id="100" name="PlaceHolder 2"/>
          <p:cNvSpPr>
            <a:spLocks noGrp="1"/>
          </p:cNvSpPr>
          <p:nvPr>
            <p:ph type="body"/>
          </p:nvPr>
        </p:nvSpPr>
        <p:spPr>
          <a:xfrm>
            <a:off x="457200" y="1604520"/>
            <a:ext cx="4015800" cy="3977280"/>
          </a:xfrm>
          <a:prstGeom prst="rect">
            <a:avLst/>
          </a:prstGeom>
        </p:spPr>
        <p:txBody>
          <a:bodyPr lIns="0" tIns="0" rIns="0" bIns="0"/>
          <a:lstStyle/>
          <a:p>
            <a:endParaRPr/>
          </a:p>
        </p:txBody>
      </p:sp>
      <p:sp>
        <p:nvSpPr>
          <p:cNvPr id="101" name="PlaceHolder 3"/>
          <p:cNvSpPr>
            <a:spLocks noGrp="1"/>
          </p:cNvSpPr>
          <p:nvPr>
            <p:ph type="body"/>
          </p:nvPr>
        </p:nvSpPr>
        <p:spPr>
          <a:xfrm>
            <a:off x="4674240" y="1604520"/>
            <a:ext cx="4015800" cy="1896840"/>
          </a:xfrm>
          <a:prstGeom prst="rect">
            <a:avLst/>
          </a:prstGeom>
        </p:spPr>
        <p:txBody>
          <a:bodyPr lIns="0" tIns="0" rIns="0" bIns="0"/>
          <a:lstStyle/>
          <a:p>
            <a:endParaRPr/>
          </a:p>
        </p:txBody>
      </p:sp>
      <p:sp>
        <p:nvSpPr>
          <p:cNvPr id="102" name="PlaceHolder 4"/>
          <p:cNvSpPr>
            <a:spLocks noGrp="1"/>
          </p:cNvSpPr>
          <p:nvPr>
            <p:ph type="body"/>
          </p:nvPr>
        </p:nvSpPr>
        <p:spPr>
          <a:xfrm>
            <a:off x="4674240" y="3682080"/>
            <a:ext cx="4015800" cy="1896840"/>
          </a:xfrm>
          <a:prstGeom prst="rect">
            <a:avLst/>
          </a:prstGeom>
        </p:spPr>
        <p:txBody>
          <a:bodyPr lIns="0" tIns="0" rIns="0" bIns="0"/>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03" name="PlaceHolder 1"/>
          <p:cNvSpPr>
            <a:spLocks noGrp="1"/>
          </p:cNvSpPr>
          <p:nvPr>
            <p:ph type="title"/>
          </p:nvPr>
        </p:nvSpPr>
        <p:spPr>
          <a:xfrm>
            <a:off x="685800" y="2130480"/>
            <a:ext cx="7772040" cy="1469880"/>
          </a:xfrm>
          <a:prstGeom prst="rect">
            <a:avLst/>
          </a:prstGeom>
        </p:spPr>
        <p:txBody>
          <a:bodyPr lIns="0" tIns="0" rIns="0" bIns="0" anchor="ctr"/>
          <a:lstStyle/>
          <a:p>
            <a:endParaRPr/>
          </a:p>
        </p:txBody>
      </p:sp>
      <p:sp>
        <p:nvSpPr>
          <p:cNvPr id="104" name="PlaceHolder 2"/>
          <p:cNvSpPr>
            <a:spLocks noGrp="1"/>
          </p:cNvSpPr>
          <p:nvPr>
            <p:ph type="body"/>
          </p:nvPr>
        </p:nvSpPr>
        <p:spPr>
          <a:xfrm>
            <a:off x="457200" y="1604520"/>
            <a:ext cx="4015800" cy="1896840"/>
          </a:xfrm>
          <a:prstGeom prst="rect">
            <a:avLst/>
          </a:prstGeom>
        </p:spPr>
        <p:txBody>
          <a:bodyPr lIns="0" tIns="0" rIns="0" bIns="0"/>
          <a:lstStyle/>
          <a:p>
            <a:endParaRPr/>
          </a:p>
        </p:txBody>
      </p:sp>
      <p:sp>
        <p:nvSpPr>
          <p:cNvPr id="105" name="PlaceHolder 3"/>
          <p:cNvSpPr>
            <a:spLocks noGrp="1"/>
          </p:cNvSpPr>
          <p:nvPr>
            <p:ph type="body"/>
          </p:nvPr>
        </p:nvSpPr>
        <p:spPr>
          <a:xfrm>
            <a:off x="4674240" y="1604520"/>
            <a:ext cx="4015800" cy="1896840"/>
          </a:xfrm>
          <a:prstGeom prst="rect">
            <a:avLst/>
          </a:prstGeom>
        </p:spPr>
        <p:txBody>
          <a:bodyPr lIns="0" tIns="0" rIns="0" bIns="0"/>
          <a:lstStyle/>
          <a:p>
            <a:endParaRPr/>
          </a:p>
        </p:txBody>
      </p:sp>
      <p:sp>
        <p:nvSpPr>
          <p:cNvPr id="106" name="PlaceHolder 4"/>
          <p:cNvSpPr>
            <a:spLocks noGrp="1"/>
          </p:cNvSpPr>
          <p:nvPr>
            <p:ph type="body"/>
          </p:nvPr>
        </p:nvSpPr>
        <p:spPr>
          <a:xfrm>
            <a:off x="457200" y="3682080"/>
            <a:ext cx="8229240" cy="1896840"/>
          </a:xfrm>
          <a:prstGeom prst="rect">
            <a:avLst/>
          </a:prstGeom>
        </p:spPr>
        <p:txBody>
          <a:bodyPr lIns="0" tIns="0" rIns="0" bIns="0"/>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07" name="PlaceHolder 1"/>
          <p:cNvSpPr>
            <a:spLocks noGrp="1"/>
          </p:cNvSpPr>
          <p:nvPr>
            <p:ph type="title"/>
          </p:nvPr>
        </p:nvSpPr>
        <p:spPr>
          <a:xfrm>
            <a:off x="685800" y="2130480"/>
            <a:ext cx="7772040" cy="1469880"/>
          </a:xfrm>
          <a:prstGeom prst="rect">
            <a:avLst/>
          </a:prstGeom>
        </p:spPr>
        <p:txBody>
          <a:bodyPr lIns="0" tIns="0" rIns="0" bIns="0" anchor="ctr"/>
          <a:lstStyle/>
          <a:p>
            <a:endParaRPr/>
          </a:p>
        </p:txBody>
      </p:sp>
      <p:sp>
        <p:nvSpPr>
          <p:cNvPr id="108" name="PlaceHolder 2"/>
          <p:cNvSpPr>
            <a:spLocks noGrp="1"/>
          </p:cNvSpPr>
          <p:nvPr>
            <p:ph type="body"/>
          </p:nvPr>
        </p:nvSpPr>
        <p:spPr>
          <a:xfrm>
            <a:off x="457200" y="1604520"/>
            <a:ext cx="8229240" cy="1896840"/>
          </a:xfrm>
          <a:prstGeom prst="rect">
            <a:avLst/>
          </a:prstGeom>
        </p:spPr>
        <p:txBody>
          <a:bodyPr lIns="0" tIns="0" rIns="0" bIns="0"/>
          <a:lstStyle/>
          <a:p>
            <a:endParaRPr/>
          </a:p>
        </p:txBody>
      </p:sp>
      <p:sp>
        <p:nvSpPr>
          <p:cNvPr id="109" name="PlaceHolder 3"/>
          <p:cNvSpPr>
            <a:spLocks noGrp="1"/>
          </p:cNvSpPr>
          <p:nvPr>
            <p:ph type="body"/>
          </p:nvPr>
        </p:nvSpPr>
        <p:spPr>
          <a:xfrm>
            <a:off x="457200" y="3682080"/>
            <a:ext cx="8229240" cy="1896840"/>
          </a:xfrm>
          <a:prstGeom prst="rect">
            <a:avLst/>
          </a:prstGeom>
        </p:spPr>
        <p:txBody>
          <a:bodyPr lIns="0" tIns="0" rIns="0" bIns="0"/>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10" name="PlaceHolder 1"/>
          <p:cNvSpPr>
            <a:spLocks noGrp="1"/>
          </p:cNvSpPr>
          <p:nvPr>
            <p:ph type="title"/>
          </p:nvPr>
        </p:nvSpPr>
        <p:spPr>
          <a:xfrm>
            <a:off x="685800" y="2130480"/>
            <a:ext cx="7772040" cy="1469880"/>
          </a:xfrm>
          <a:prstGeom prst="rect">
            <a:avLst/>
          </a:prstGeom>
        </p:spPr>
        <p:txBody>
          <a:bodyPr lIns="0" tIns="0" rIns="0" bIns="0" anchor="ctr"/>
          <a:lstStyle/>
          <a:p>
            <a:endParaRPr/>
          </a:p>
        </p:txBody>
      </p:sp>
      <p:sp>
        <p:nvSpPr>
          <p:cNvPr id="111" name="PlaceHolder 2"/>
          <p:cNvSpPr>
            <a:spLocks noGrp="1"/>
          </p:cNvSpPr>
          <p:nvPr>
            <p:ph type="body"/>
          </p:nvPr>
        </p:nvSpPr>
        <p:spPr>
          <a:xfrm>
            <a:off x="457200" y="1604520"/>
            <a:ext cx="4015800" cy="1896840"/>
          </a:xfrm>
          <a:prstGeom prst="rect">
            <a:avLst/>
          </a:prstGeom>
        </p:spPr>
        <p:txBody>
          <a:bodyPr lIns="0" tIns="0" rIns="0" bIns="0"/>
          <a:lstStyle/>
          <a:p>
            <a:endParaRPr/>
          </a:p>
        </p:txBody>
      </p:sp>
      <p:sp>
        <p:nvSpPr>
          <p:cNvPr id="112" name="PlaceHolder 3"/>
          <p:cNvSpPr>
            <a:spLocks noGrp="1"/>
          </p:cNvSpPr>
          <p:nvPr>
            <p:ph type="body"/>
          </p:nvPr>
        </p:nvSpPr>
        <p:spPr>
          <a:xfrm>
            <a:off x="4674240" y="1604520"/>
            <a:ext cx="4015800" cy="1896840"/>
          </a:xfrm>
          <a:prstGeom prst="rect">
            <a:avLst/>
          </a:prstGeom>
        </p:spPr>
        <p:txBody>
          <a:bodyPr lIns="0" tIns="0" rIns="0" bIns="0"/>
          <a:lstStyle/>
          <a:p>
            <a:endParaRPr/>
          </a:p>
        </p:txBody>
      </p:sp>
      <p:sp>
        <p:nvSpPr>
          <p:cNvPr id="113" name="PlaceHolder 4"/>
          <p:cNvSpPr>
            <a:spLocks noGrp="1"/>
          </p:cNvSpPr>
          <p:nvPr>
            <p:ph type="body"/>
          </p:nvPr>
        </p:nvSpPr>
        <p:spPr>
          <a:xfrm>
            <a:off x="4674240" y="3682080"/>
            <a:ext cx="4015800" cy="1896840"/>
          </a:xfrm>
          <a:prstGeom prst="rect">
            <a:avLst/>
          </a:prstGeom>
        </p:spPr>
        <p:txBody>
          <a:bodyPr lIns="0" tIns="0" rIns="0" bIns="0"/>
          <a:lstStyle/>
          <a:p>
            <a:endParaRPr/>
          </a:p>
        </p:txBody>
      </p:sp>
      <p:sp>
        <p:nvSpPr>
          <p:cNvPr id="114" name="PlaceHolder 5"/>
          <p:cNvSpPr>
            <a:spLocks noGrp="1"/>
          </p:cNvSpPr>
          <p:nvPr>
            <p:ph type="body"/>
          </p:nvPr>
        </p:nvSpPr>
        <p:spPr>
          <a:xfrm>
            <a:off x="457200" y="3682080"/>
            <a:ext cx="4015800" cy="1896840"/>
          </a:xfrm>
          <a:prstGeom prst="rect">
            <a:avLst/>
          </a:prstGeom>
        </p:spPr>
        <p:txBody>
          <a:bodyPr lIns="0" tIns="0" rIns="0" bIns="0"/>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15" name="PlaceHolder 1"/>
          <p:cNvSpPr>
            <a:spLocks noGrp="1"/>
          </p:cNvSpPr>
          <p:nvPr>
            <p:ph type="title"/>
          </p:nvPr>
        </p:nvSpPr>
        <p:spPr>
          <a:xfrm>
            <a:off x="685800" y="2130480"/>
            <a:ext cx="7772040" cy="1469880"/>
          </a:xfrm>
          <a:prstGeom prst="rect">
            <a:avLst/>
          </a:prstGeom>
        </p:spPr>
        <p:txBody>
          <a:bodyPr lIns="0" tIns="0" rIns="0" bIns="0" anchor="ctr"/>
          <a:lstStyle/>
          <a:p>
            <a:endParaRPr/>
          </a:p>
        </p:txBody>
      </p:sp>
      <p:sp>
        <p:nvSpPr>
          <p:cNvPr id="116" name="PlaceHolder 2"/>
          <p:cNvSpPr>
            <a:spLocks noGrp="1"/>
          </p:cNvSpPr>
          <p:nvPr>
            <p:ph type="body"/>
          </p:nvPr>
        </p:nvSpPr>
        <p:spPr>
          <a:xfrm>
            <a:off x="457200" y="1604520"/>
            <a:ext cx="8229240" cy="3977280"/>
          </a:xfrm>
          <a:prstGeom prst="rect">
            <a:avLst/>
          </a:prstGeom>
        </p:spPr>
        <p:txBody>
          <a:bodyPr lIns="0" tIns="0" rIns="0" bIns="0"/>
          <a:lstStyle/>
          <a:p>
            <a:endParaRPr/>
          </a:p>
        </p:txBody>
      </p:sp>
      <p:sp>
        <p:nvSpPr>
          <p:cNvPr id="117" name="PlaceHolder 3"/>
          <p:cNvSpPr>
            <a:spLocks noGrp="1"/>
          </p:cNvSpPr>
          <p:nvPr>
            <p:ph type="body"/>
          </p:nvPr>
        </p:nvSpPr>
        <p:spPr>
          <a:xfrm>
            <a:off x="457200" y="1604520"/>
            <a:ext cx="8229240" cy="3977280"/>
          </a:xfrm>
          <a:prstGeom prst="rect">
            <a:avLst/>
          </a:prstGeom>
        </p:spPr>
        <p:txBody>
          <a:bodyPr lIns="0" tIns="0" rIns="0" bIns="0"/>
          <a:lstStyle/>
          <a:p>
            <a:endParaRPr/>
          </a:p>
        </p:txBody>
      </p:sp>
      <p:pic>
        <p:nvPicPr>
          <p:cNvPr id="118" name="Picture 117"/>
          <p:cNvPicPr/>
          <p:nvPr/>
        </p:nvPicPr>
        <p:blipFill>
          <a:blip r:embed="rId2"/>
          <a:stretch>
            <a:fillRect/>
          </a:stretch>
        </p:blipFill>
        <p:spPr>
          <a:xfrm>
            <a:off x="2079000" y="1604520"/>
            <a:ext cx="4984920" cy="3977280"/>
          </a:xfrm>
          <a:prstGeom prst="rect">
            <a:avLst/>
          </a:prstGeom>
          <a:ln>
            <a:noFill/>
          </a:ln>
        </p:spPr>
      </p:pic>
      <p:pic>
        <p:nvPicPr>
          <p:cNvPr id="119" name="Picture 118"/>
          <p:cNvPicPr/>
          <p:nvPr/>
        </p:nvPicPr>
        <p:blipFill>
          <a:blip r:embed="rId2"/>
          <a:stretch>
            <a:fillRect/>
          </a:stretch>
        </p:blipFill>
        <p:spPr>
          <a:xfrm>
            <a:off x="2079000" y="1604520"/>
            <a:ext cx="4984920" cy="3977280"/>
          </a:xfrm>
          <a:prstGeom prst="rect">
            <a:avLst/>
          </a:prstGeom>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685800" y="2130480"/>
            <a:ext cx="7772040" cy="1469880"/>
          </a:xfrm>
          <a:prstGeom prst="rect">
            <a:avLst/>
          </a:prstGeom>
        </p:spPr>
        <p:txBody>
          <a:bodyPr lIns="0" tIns="0" rIns="0" bIns="0" anchor="ctr"/>
          <a:lstStyle/>
          <a:p>
            <a:endParaRPr/>
          </a:p>
        </p:txBody>
      </p:sp>
      <p:sp>
        <p:nvSpPr>
          <p:cNvPr id="8" name="PlaceHolder 2"/>
          <p:cNvSpPr>
            <a:spLocks noGrp="1"/>
          </p:cNvSpPr>
          <p:nvPr>
            <p:ph type="body"/>
          </p:nvPr>
        </p:nvSpPr>
        <p:spPr>
          <a:xfrm>
            <a:off x="457200" y="1604520"/>
            <a:ext cx="8229240" cy="3977280"/>
          </a:xfrm>
          <a:prstGeom prst="rect">
            <a:avLst/>
          </a:prstGeom>
        </p:spPr>
        <p:txBody>
          <a:bodyPr lIns="0" tIns="0" rIns="0" bIns="0"/>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685800" y="2130480"/>
            <a:ext cx="7772040" cy="1469880"/>
          </a:xfrm>
          <a:prstGeom prst="rect">
            <a:avLst/>
          </a:prstGeom>
        </p:spPr>
        <p:txBody>
          <a:bodyPr lIns="0" tIns="0" rIns="0" bIns="0" anchor="ctr"/>
          <a:lstStyle/>
          <a:p>
            <a:endParaRPr/>
          </a:p>
        </p:txBody>
      </p:sp>
      <p:sp>
        <p:nvSpPr>
          <p:cNvPr id="10" name="PlaceHolder 2"/>
          <p:cNvSpPr>
            <a:spLocks noGrp="1"/>
          </p:cNvSpPr>
          <p:nvPr>
            <p:ph type="body"/>
          </p:nvPr>
        </p:nvSpPr>
        <p:spPr>
          <a:xfrm>
            <a:off x="457200" y="1604520"/>
            <a:ext cx="4015800" cy="3977280"/>
          </a:xfrm>
          <a:prstGeom prst="rect">
            <a:avLst/>
          </a:prstGeom>
        </p:spPr>
        <p:txBody>
          <a:bodyPr lIns="0" tIns="0" rIns="0" bIns="0"/>
          <a:lstStyle/>
          <a:p>
            <a:endParaRPr/>
          </a:p>
        </p:txBody>
      </p:sp>
      <p:sp>
        <p:nvSpPr>
          <p:cNvPr id="11" name="PlaceHolder 3"/>
          <p:cNvSpPr>
            <a:spLocks noGrp="1"/>
          </p:cNvSpPr>
          <p:nvPr>
            <p:ph type="body"/>
          </p:nvPr>
        </p:nvSpPr>
        <p:spPr>
          <a:xfrm>
            <a:off x="4674240" y="1604520"/>
            <a:ext cx="4015800" cy="3977280"/>
          </a:xfrm>
          <a:prstGeom prst="rect">
            <a:avLst/>
          </a:prstGeom>
        </p:spPr>
        <p:txBody>
          <a:bodyPr lIns="0" tIns="0" rIns="0" bIns="0"/>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685800" y="2130480"/>
            <a:ext cx="7772040" cy="1469880"/>
          </a:xfrm>
          <a:prstGeom prst="rect">
            <a:avLst/>
          </a:prstGeom>
        </p:spPr>
        <p:txBody>
          <a:bodyPr lIns="0" tIns="0" rIns="0" bIns="0" anchor="ct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685800" y="2130480"/>
            <a:ext cx="7772040" cy="6813360"/>
          </a:xfrm>
          <a:prstGeom prst="rect">
            <a:avLst/>
          </a:prstGeom>
        </p:spPr>
        <p:txBody>
          <a:bodyPr lIns="0" tIns="0" rIns="0" bIns="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685800" y="2130480"/>
            <a:ext cx="7772040" cy="1469880"/>
          </a:xfrm>
          <a:prstGeom prst="rect">
            <a:avLst/>
          </a:prstGeom>
        </p:spPr>
        <p:txBody>
          <a:bodyPr lIns="0" tIns="0" rIns="0" bIns="0" anchor="ctr"/>
          <a:lstStyle/>
          <a:p>
            <a:endParaRPr/>
          </a:p>
        </p:txBody>
      </p:sp>
      <p:sp>
        <p:nvSpPr>
          <p:cNvPr id="15" name="PlaceHolder 2"/>
          <p:cNvSpPr>
            <a:spLocks noGrp="1"/>
          </p:cNvSpPr>
          <p:nvPr>
            <p:ph type="body"/>
          </p:nvPr>
        </p:nvSpPr>
        <p:spPr>
          <a:xfrm>
            <a:off x="457200" y="1604520"/>
            <a:ext cx="4015800" cy="1896840"/>
          </a:xfrm>
          <a:prstGeom prst="rect">
            <a:avLst/>
          </a:prstGeom>
        </p:spPr>
        <p:txBody>
          <a:bodyPr lIns="0" tIns="0" rIns="0" bIns="0"/>
          <a:lstStyle/>
          <a:p>
            <a:endParaRPr/>
          </a:p>
        </p:txBody>
      </p:sp>
      <p:sp>
        <p:nvSpPr>
          <p:cNvPr id="16" name="PlaceHolder 3"/>
          <p:cNvSpPr>
            <a:spLocks noGrp="1"/>
          </p:cNvSpPr>
          <p:nvPr>
            <p:ph type="body"/>
          </p:nvPr>
        </p:nvSpPr>
        <p:spPr>
          <a:xfrm>
            <a:off x="457200" y="3682080"/>
            <a:ext cx="4015800" cy="1896840"/>
          </a:xfrm>
          <a:prstGeom prst="rect">
            <a:avLst/>
          </a:prstGeom>
        </p:spPr>
        <p:txBody>
          <a:bodyPr lIns="0" tIns="0" rIns="0" bIns="0"/>
          <a:lstStyle/>
          <a:p>
            <a:endParaRPr/>
          </a:p>
        </p:txBody>
      </p:sp>
      <p:sp>
        <p:nvSpPr>
          <p:cNvPr id="17" name="PlaceHolder 4"/>
          <p:cNvSpPr>
            <a:spLocks noGrp="1"/>
          </p:cNvSpPr>
          <p:nvPr>
            <p:ph type="body"/>
          </p:nvPr>
        </p:nvSpPr>
        <p:spPr>
          <a:xfrm>
            <a:off x="4674240" y="1604520"/>
            <a:ext cx="4015800" cy="3977280"/>
          </a:xfrm>
          <a:prstGeom prst="rect">
            <a:avLst/>
          </a:prstGeom>
        </p:spPr>
        <p:txBody>
          <a:bodyPr lIns="0" tIns="0" rIns="0" bIns="0"/>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685800" y="2130480"/>
            <a:ext cx="7772040" cy="1469880"/>
          </a:xfrm>
          <a:prstGeom prst="rect">
            <a:avLst/>
          </a:prstGeom>
        </p:spPr>
        <p:txBody>
          <a:bodyPr lIns="0" tIns="0" rIns="0" bIns="0" anchor="ctr"/>
          <a:lstStyle/>
          <a:p>
            <a:endParaRPr/>
          </a:p>
        </p:txBody>
      </p:sp>
      <p:sp>
        <p:nvSpPr>
          <p:cNvPr id="19" name="PlaceHolder 2"/>
          <p:cNvSpPr>
            <a:spLocks noGrp="1"/>
          </p:cNvSpPr>
          <p:nvPr>
            <p:ph type="body"/>
          </p:nvPr>
        </p:nvSpPr>
        <p:spPr>
          <a:xfrm>
            <a:off x="457200" y="1604520"/>
            <a:ext cx="4015800" cy="3977280"/>
          </a:xfrm>
          <a:prstGeom prst="rect">
            <a:avLst/>
          </a:prstGeom>
        </p:spPr>
        <p:txBody>
          <a:bodyPr lIns="0" tIns="0" rIns="0" bIns="0"/>
          <a:lstStyle/>
          <a:p>
            <a:endParaRPr/>
          </a:p>
        </p:txBody>
      </p:sp>
      <p:sp>
        <p:nvSpPr>
          <p:cNvPr id="20" name="PlaceHolder 3"/>
          <p:cNvSpPr>
            <a:spLocks noGrp="1"/>
          </p:cNvSpPr>
          <p:nvPr>
            <p:ph type="body"/>
          </p:nvPr>
        </p:nvSpPr>
        <p:spPr>
          <a:xfrm>
            <a:off x="4674240" y="1604520"/>
            <a:ext cx="4015800" cy="1896840"/>
          </a:xfrm>
          <a:prstGeom prst="rect">
            <a:avLst/>
          </a:prstGeom>
        </p:spPr>
        <p:txBody>
          <a:bodyPr lIns="0" tIns="0" rIns="0" bIns="0"/>
          <a:lstStyle/>
          <a:p>
            <a:endParaRPr/>
          </a:p>
        </p:txBody>
      </p:sp>
      <p:sp>
        <p:nvSpPr>
          <p:cNvPr id="21" name="PlaceHolder 4"/>
          <p:cNvSpPr>
            <a:spLocks noGrp="1"/>
          </p:cNvSpPr>
          <p:nvPr>
            <p:ph type="body"/>
          </p:nvPr>
        </p:nvSpPr>
        <p:spPr>
          <a:xfrm>
            <a:off x="4674240" y="3682080"/>
            <a:ext cx="4015800" cy="1896840"/>
          </a:xfrm>
          <a:prstGeom prst="rect">
            <a:avLst/>
          </a:prstGeom>
        </p:spPr>
        <p:txBody>
          <a:bodyPr lIns="0" tIns="0" rIns="0" bIns="0"/>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685800" y="2130480"/>
            <a:ext cx="7772040" cy="1469880"/>
          </a:xfrm>
          <a:prstGeom prst="rect">
            <a:avLst/>
          </a:prstGeom>
        </p:spPr>
        <p:txBody>
          <a:bodyPr lIns="0" tIns="0" rIns="0" bIns="0" anchor="ctr"/>
          <a:lstStyle/>
          <a:p>
            <a:endParaRPr/>
          </a:p>
        </p:txBody>
      </p:sp>
      <p:sp>
        <p:nvSpPr>
          <p:cNvPr id="23" name="PlaceHolder 2"/>
          <p:cNvSpPr>
            <a:spLocks noGrp="1"/>
          </p:cNvSpPr>
          <p:nvPr>
            <p:ph type="body"/>
          </p:nvPr>
        </p:nvSpPr>
        <p:spPr>
          <a:xfrm>
            <a:off x="457200" y="1604520"/>
            <a:ext cx="4015800" cy="1896840"/>
          </a:xfrm>
          <a:prstGeom prst="rect">
            <a:avLst/>
          </a:prstGeom>
        </p:spPr>
        <p:txBody>
          <a:bodyPr lIns="0" tIns="0" rIns="0" bIns="0"/>
          <a:lstStyle/>
          <a:p>
            <a:endParaRPr/>
          </a:p>
        </p:txBody>
      </p:sp>
      <p:sp>
        <p:nvSpPr>
          <p:cNvPr id="24" name="PlaceHolder 3"/>
          <p:cNvSpPr>
            <a:spLocks noGrp="1"/>
          </p:cNvSpPr>
          <p:nvPr>
            <p:ph type="body"/>
          </p:nvPr>
        </p:nvSpPr>
        <p:spPr>
          <a:xfrm>
            <a:off x="4674240" y="1604520"/>
            <a:ext cx="4015800" cy="1896840"/>
          </a:xfrm>
          <a:prstGeom prst="rect">
            <a:avLst/>
          </a:prstGeom>
        </p:spPr>
        <p:txBody>
          <a:bodyPr lIns="0" tIns="0" rIns="0" bIns="0"/>
          <a:lstStyle/>
          <a:p>
            <a:endParaRPr/>
          </a:p>
        </p:txBody>
      </p:sp>
      <p:sp>
        <p:nvSpPr>
          <p:cNvPr id="25" name="PlaceHolder 4"/>
          <p:cNvSpPr>
            <a:spLocks noGrp="1"/>
          </p:cNvSpPr>
          <p:nvPr>
            <p:ph type="body"/>
          </p:nvPr>
        </p:nvSpPr>
        <p:spPr>
          <a:xfrm>
            <a:off x="457200" y="3682080"/>
            <a:ext cx="8229240" cy="1896840"/>
          </a:xfrm>
          <a:prstGeom prst="rect">
            <a:avLst/>
          </a:prstGeom>
        </p:spPr>
        <p:txBody>
          <a:bodyPr lIns="0" tIns="0" rIns="0" bIns="0"/>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4"/>
          <a:stretch>
            <a:fillRect/>
          </a:stretch>
        </a:blip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685800" y="2130480"/>
            <a:ext cx="7772040" cy="1469520"/>
          </a:xfrm>
          <a:prstGeom prst="rect">
            <a:avLst/>
          </a:prstGeom>
        </p:spPr>
        <p:txBody>
          <a:bodyPr anchor="ctr"/>
          <a:lstStyle/>
          <a:p>
            <a:pPr algn="ctr">
              <a:lnSpc>
                <a:spcPct val="100000"/>
              </a:lnSpc>
            </a:pPr>
            <a:r>
              <a:rPr lang="nl-NL" sz="4400">
                <a:solidFill>
                  <a:srgbClr val="000000"/>
                </a:solidFill>
                <a:latin typeface="Calibri"/>
              </a:rPr>
              <a:t>Click to edit the title text formatKlik om de stijl te bewerken</a:t>
            </a:r>
            <a:endParaRPr/>
          </a:p>
        </p:txBody>
      </p:sp>
      <p:sp>
        <p:nvSpPr>
          <p:cNvPr id="6" name="PlaceHolder 2"/>
          <p:cNvSpPr>
            <a:spLocks noGrp="1"/>
          </p:cNvSpPr>
          <p:nvPr>
            <p:ph type="dt"/>
          </p:nvPr>
        </p:nvSpPr>
        <p:spPr>
          <a:xfrm>
            <a:off x="457200" y="6356520"/>
            <a:ext cx="2133360" cy="364680"/>
          </a:xfrm>
          <a:prstGeom prst="rect">
            <a:avLst/>
          </a:prstGeom>
        </p:spPr>
        <p:txBody>
          <a:bodyPr anchor="ctr"/>
          <a:lstStyle/>
          <a:p>
            <a:pPr>
              <a:lnSpc>
                <a:spcPct val="100000"/>
              </a:lnSpc>
            </a:pPr>
            <a:r>
              <a:rPr lang="en-US" sz="1200">
                <a:solidFill>
                  <a:srgbClr val="8B8B8B"/>
                </a:solidFill>
                <a:latin typeface="Calibri"/>
              </a:rPr>
              <a:t>10/5/15</a:t>
            </a:r>
            <a:endParaRPr/>
          </a:p>
        </p:txBody>
      </p:sp>
      <p:sp>
        <p:nvSpPr>
          <p:cNvPr id="2" name="PlaceHolder 3"/>
          <p:cNvSpPr>
            <a:spLocks noGrp="1"/>
          </p:cNvSpPr>
          <p:nvPr>
            <p:ph type="ftr"/>
          </p:nvPr>
        </p:nvSpPr>
        <p:spPr>
          <a:xfrm>
            <a:off x="3124080" y="6356520"/>
            <a:ext cx="2895120" cy="364680"/>
          </a:xfrm>
          <a:prstGeom prst="rect">
            <a:avLst/>
          </a:prstGeom>
        </p:spPr>
        <p:txBody>
          <a:bodyPr anchor="ctr"/>
          <a:lstStyle/>
          <a:p>
            <a:endParaRPr/>
          </a:p>
        </p:txBody>
      </p:sp>
      <p:sp>
        <p:nvSpPr>
          <p:cNvPr id="3" name="PlaceHolder 4"/>
          <p:cNvSpPr>
            <a:spLocks noGrp="1"/>
          </p:cNvSpPr>
          <p:nvPr>
            <p:ph type="sldNum"/>
          </p:nvPr>
        </p:nvSpPr>
        <p:spPr>
          <a:xfrm>
            <a:off x="6553080" y="6356520"/>
            <a:ext cx="2133360" cy="364680"/>
          </a:xfrm>
          <a:prstGeom prst="rect">
            <a:avLst/>
          </a:prstGeom>
        </p:spPr>
        <p:txBody>
          <a:bodyPr anchor="ctr"/>
          <a:lstStyle/>
          <a:p>
            <a:pPr algn="r">
              <a:lnSpc>
                <a:spcPct val="100000"/>
              </a:lnSpc>
            </a:pPr>
            <a:fld id="{10931ACB-6013-421A-A7B9-D3640A636F2E}" type="slidenum">
              <a:rPr lang="en-US" sz="1200">
                <a:solidFill>
                  <a:srgbClr val="8B8B8B"/>
                </a:solidFill>
                <a:latin typeface="Calibri"/>
              </a:rPr>
              <a:t>‹#›</a:t>
            </a:fld>
            <a:endParaRPr/>
          </a:p>
        </p:txBody>
      </p:sp>
      <p:sp>
        <p:nvSpPr>
          <p:cNvPr id="4" name="PlaceHolder 5"/>
          <p:cNvSpPr>
            <a:spLocks noGrp="1"/>
          </p:cNvSpPr>
          <p:nvPr>
            <p:ph type="body"/>
          </p:nvPr>
        </p:nvSpPr>
        <p:spPr>
          <a:xfrm>
            <a:off x="457200" y="1604520"/>
            <a:ext cx="8229240" cy="3977280"/>
          </a:xfrm>
          <a:prstGeom prst="rect">
            <a:avLst/>
          </a:prstGeom>
        </p:spPr>
        <p:txBody>
          <a:bodyPr lIns="0" tIns="0" rIns="0" bIns="0"/>
          <a:lstStyle/>
          <a:p>
            <a:pPr>
              <a:buSzPct val="45000"/>
              <a:buFont typeface="StarSymbol"/>
              <a:buChar char=""/>
            </a:pPr>
            <a:r>
              <a:rPr lang="nl-NL" sz="3200">
                <a:latin typeface="Calibri"/>
              </a:rPr>
              <a:t>Click to edit the outline text format</a:t>
            </a:r>
            <a:endParaRPr/>
          </a:p>
          <a:p>
            <a:pPr lvl="1">
              <a:buSzPct val="75000"/>
              <a:buFont typeface="StarSymbol"/>
              <a:buChar char=""/>
            </a:pPr>
            <a:r>
              <a:rPr lang="nl-NL" sz="2400">
                <a:latin typeface="Calibri"/>
              </a:rPr>
              <a:t>Second Outline Level</a:t>
            </a:r>
            <a:endParaRPr/>
          </a:p>
          <a:p>
            <a:pPr lvl="2">
              <a:buSzPct val="45000"/>
              <a:buFont typeface="StarSymbol"/>
              <a:buChar char=""/>
            </a:pPr>
            <a:r>
              <a:rPr lang="nl-NL" sz="2000">
                <a:latin typeface="Calibri"/>
              </a:rPr>
              <a:t>Third Outline Level</a:t>
            </a:r>
            <a:endParaRPr/>
          </a:p>
          <a:p>
            <a:pPr lvl="3">
              <a:buSzPct val="75000"/>
              <a:buFont typeface="StarSymbol"/>
              <a:buChar char=""/>
            </a:pPr>
            <a:r>
              <a:rPr lang="nl-NL" sz="2000">
                <a:latin typeface="Calibri"/>
              </a:rPr>
              <a:t>Fourth Outline Level</a:t>
            </a:r>
            <a:endParaRPr/>
          </a:p>
          <a:p>
            <a:pPr lvl="4">
              <a:buSzPct val="45000"/>
              <a:buFont typeface="StarSymbol"/>
              <a:buChar char=""/>
            </a:pPr>
            <a:r>
              <a:rPr lang="nl-NL" sz="2000">
                <a:latin typeface="Calibri"/>
              </a:rPr>
              <a:t>Fifth Outline Level</a:t>
            </a:r>
            <a:endParaRPr/>
          </a:p>
          <a:p>
            <a:pPr lvl="5">
              <a:buSzPct val="45000"/>
              <a:buFont typeface="StarSymbol"/>
              <a:buChar char=""/>
            </a:pPr>
            <a:r>
              <a:rPr lang="nl-NL" sz="2000">
                <a:latin typeface="Calibri"/>
              </a:rPr>
              <a:t>Sixth Outline Level</a:t>
            </a:r>
            <a:endParaRPr/>
          </a:p>
          <a:p>
            <a:pPr lvl="6">
              <a:buSzPct val="45000"/>
              <a:buFont typeface="StarSymbol"/>
              <a:buChar char=""/>
            </a:pPr>
            <a:r>
              <a:rPr lang="nl-NL" sz="2000">
                <a:latin typeface="Calibri"/>
              </a:rPr>
              <a:t>Seventh Outline Level</a:t>
            </a:r>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a:blip r:embed="rId14"/>
          <a:stretch>
            <a:fillRect/>
          </a:stretch>
        </a:blipFill>
        <a:effectLst/>
      </p:bgPr>
    </p:bg>
    <p:spTree>
      <p:nvGrpSpPr>
        <p:cNvPr id="1" name=""/>
        <p:cNvGrpSpPr/>
        <p:nvPr/>
      </p:nvGrpSpPr>
      <p:grpSpPr>
        <a:xfrm>
          <a:off x="0" y="0"/>
          <a:ext cx="0" cy="0"/>
          <a:chOff x="0" y="0"/>
          <a:chExt cx="0" cy="0"/>
        </a:xfrm>
      </p:grpSpPr>
      <p:sp>
        <p:nvSpPr>
          <p:cNvPr id="78" name="PlaceHolder 1"/>
          <p:cNvSpPr>
            <a:spLocks noGrp="1"/>
          </p:cNvSpPr>
          <p:nvPr>
            <p:ph type="title"/>
          </p:nvPr>
        </p:nvSpPr>
        <p:spPr>
          <a:xfrm>
            <a:off x="457200" y="274680"/>
            <a:ext cx="8229240" cy="1142640"/>
          </a:xfrm>
          <a:prstGeom prst="rect">
            <a:avLst/>
          </a:prstGeom>
        </p:spPr>
        <p:txBody>
          <a:bodyPr anchor="ctr"/>
          <a:lstStyle/>
          <a:p>
            <a:pPr>
              <a:lnSpc>
                <a:spcPct val="100000"/>
              </a:lnSpc>
            </a:pPr>
            <a:r>
              <a:rPr lang="nl-NL" sz="4400">
                <a:solidFill>
                  <a:srgbClr val="000000"/>
                </a:solidFill>
                <a:latin typeface="Calibri"/>
              </a:rPr>
              <a:t>Click to edit the title text formatKlik om de stijl te bewerken</a:t>
            </a:r>
            <a:endParaRPr/>
          </a:p>
        </p:txBody>
      </p:sp>
      <p:sp>
        <p:nvSpPr>
          <p:cNvPr id="79" name="PlaceHolder 2"/>
          <p:cNvSpPr>
            <a:spLocks noGrp="1"/>
          </p:cNvSpPr>
          <p:nvPr>
            <p:ph type="body"/>
          </p:nvPr>
        </p:nvSpPr>
        <p:spPr>
          <a:xfrm>
            <a:off x="457200" y="1535040"/>
            <a:ext cx="4039920" cy="639360"/>
          </a:xfrm>
          <a:prstGeom prst="rect">
            <a:avLst/>
          </a:prstGeom>
        </p:spPr>
        <p:txBody>
          <a:bodyPr anchor="b"/>
          <a:lstStyle/>
          <a:p>
            <a:pPr>
              <a:buSzPct val="45000"/>
              <a:buFont typeface="StarSymbol"/>
              <a:buChar char=""/>
            </a:pPr>
            <a:r>
              <a:rPr lang="nl-NL" sz="2400" b="1">
                <a:solidFill>
                  <a:srgbClr val="000000"/>
                </a:solidFill>
                <a:latin typeface="Calibri"/>
              </a:rPr>
              <a:t>Click to edit the outline text format</a:t>
            </a:r>
            <a:endParaRPr/>
          </a:p>
          <a:p>
            <a:pPr lvl="1">
              <a:buSzPct val="75000"/>
              <a:buFont typeface="StarSymbol"/>
              <a:buChar char=""/>
            </a:pPr>
            <a:r>
              <a:rPr lang="nl-NL" sz="2400" b="1">
                <a:solidFill>
                  <a:srgbClr val="000000"/>
                </a:solidFill>
                <a:latin typeface="Calibri"/>
              </a:rPr>
              <a:t>Second Outline Level</a:t>
            </a:r>
            <a:endParaRPr/>
          </a:p>
          <a:p>
            <a:pPr lvl="2">
              <a:buSzPct val="45000"/>
              <a:buFont typeface="StarSymbol"/>
              <a:buChar char=""/>
            </a:pPr>
            <a:r>
              <a:rPr lang="nl-NL" sz="2400" b="1">
                <a:solidFill>
                  <a:srgbClr val="000000"/>
                </a:solidFill>
                <a:latin typeface="Calibri"/>
              </a:rPr>
              <a:t>Third Outline Level</a:t>
            </a:r>
            <a:endParaRPr/>
          </a:p>
          <a:p>
            <a:pPr lvl="3">
              <a:buSzPct val="75000"/>
              <a:buFont typeface="StarSymbol"/>
              <a:buChar char=""/>
            </a:pPr>
            <a:r>
              <a:rPr lang="nl-NL" sz="2400" b="1">
                <a:solidFill>
                  <a:srgbClr val="000000"/>
                </a:solidFill>
                <a:latin typeface="Calibri"/>
              </a:rPr>
              <a:t>Fourth Outline Level</a:t>
            </a:r>
            <a:endParaRPr/>
          </a:p>
          <a:p>
            <a:pPr lvl="4">
              <a:buSzPct val="45000"/>
              <a:buFont typeface="StarSymbol"/>
              <a:buChar char=""/>
            </a:pPr>
            <a:r>
              <a:rPr lang="nl-NL" sz="2400" b="1">
                <a:solidFill>
                  <a:srgbClr val="000000"/>
                </a:solidFill>
                <a:latin typeface="Calibri"/>
              </a:rPr>
              <a:t>Fifth Outline Level</a:t>
            </a:r>
            <a:endParaRPr/>
          </a:p>
          <a:p>
            <a:pPr lvl="5">
              <a:buSzPct val="45000"/>
              <a:buFont typeface="StarSymbol"/>
              <a:buChar char=""/>
            </a:pPr>
            <a:r>
              <a:rPr lang="nl-NL" sz="2400" b="1">
                <a:solidFill>
                  <a:srgbClr val="000000"/>
                </a:solidFill>
                <a:latin typeface="Calibri"/>
              </a:rPr>
              <a:t>Sixth Outline Level</a:t>
            </a:r>
            <a:endParaRPr/>
          </a:p>
          <a:p>
            <a:pPr>
              <a:lnSpc>
                <a:spcPct val="100000"/>
              </a:lnSpc>
            </a:pPr>
            <a:r>
              <a:rPr lang="nl-NL" sz="2400" b="1">
                <a:solidFill>
                  <a:srgbClr val="000000"/>
                </a:solidFill>
                <a:latin typeface="Calibri"/>
              </a:rPr>
              <a:t>Seventh Outline LevelKlik om de modelstijlen te bewerken</a:t>
            </a:r>
            <a:endParaRPr/>
          </a:p>
        </p:txBody>
      </p:sp>
      <p:sp>
        <p:nvSpPr>
          <p:cNvPr id="80" name="PlaceHolder 3"/>
          <p:cNvSpPr>
            <a:spLocks noGrp="1"/>
          </p:cNvSpPr>
          <p:nvPr>
            <p:ph type="body"/>
          </p:nvPr>
        </p:nvSpPr>
        <p:spPr>
          <a:xfrm>
            <a:off x="457200" y="2174760"/>
            <a:ext cx="4039920" cy="3951000"/>
          </a:xfrm>
          <a:prstGeom prst="rect">
            <a:avLst/>
          </a:prstGeom>
        </p:spPr>
        <p:txBody>
          <a:bodyPr/>
          <a:lstStyle/>
          <a:p>
            <a:pPr>
              <a:buSzPct val="45000"/>
              <a:buFont typeface="StarSymbol"/>
              <a:buChar char=""/>
            </a:pPr>
            <a:r>
              <a:rPr lang="nl-NL" sz="2400">
                <a:solidFill>
                  <a:srgbClr val="000000"/>
                </a:solidFill>
                <a:latin typeface="Calibri"/>
              </a:rPr>
              <a:t>Click to edit the outline text format</a:t>
            </a:r>
            <a:endParaRPr/>
          </a:p>
          <a:p>
            <a:pPr lvl="1">
              <a:buSzPct val="75000"/>
              <a:buFont typeface="StarSymbol"/>
              <a:buChar char=""/>
            </a:pPr>
            <a:r>
              <a:rPr lang="nl-NL" sz="2400">
                <a:solidFill>
                  <a:srgbClr val="000000"/>
                </a:solidFill>
                <a:latin typeface="Calibri"/>
              </a:rPr>
              <a:t>Second Outline Level</a:t>
            </a:r>
            <a:endParaRPr/>
          </a:p>
          <a:p>
            <a:pPr lvl="2">
              <a:buSzPct val="45000"/>
              <a:buFont typeface="StarSymbol"/>
              <a:buChar char=""/>
            </a:pPr>
            <a:r>
              <a:rPr lang="nl-NL" sz="2400">
                <a:solidFill>
                  <a:srgbClr val="000000"/>
                </a:solidFill>
                <a:latin typeface="Calibri"/>
              </a:rPr>
              <a:t>Third Outline Level</a:t>
            </a:r>
            <a:endParaRPr/>
          </a:p>
          <a:p>
            <a:pPr lvl="3">
              <a:buSzPct val="75000"/>
              <a:buFont typeface="StarSymbol"/>
              <a:buChar char=""/>
            </a:pPr>
            <a:r>
              <a:rPr lang="nl-NL" sz="2400">
                <a:solidFill>
                  <a:srgbClr val="000000"/>
                </a:solidFill>
                <a:latin typeface="Calibri"/>
              </a:rPr>
              <a:t>Fourth Outline Level</a:t>
            </a:r>
            <a:endParaRPr/>
          </a:p>
          <a:p>
            <a:pPr lvl="4">
              <a:buSzPct val="45000"/>
              <a:buFont typeface="StarSymbol"/>
              <a:buChar char=""/>
            </a:pPr>
            <a:r>
              <a:rPr lang="nl-NL" sz="2400">
                <a:solidFill>
                  <a:srgbClr val="000000"/>
                </a:solidFill>
                <a:latin typeface="Calibri"/>
              </a:rPr>
              <a:t>Fifth Outline Level</a:t>
            </a:r>
            <a:endParaRPr/>
          </a:p>
          <a:p>
            <a:pPr lvl="5">
              <a:buSzPct val="45000"/>
              <a:buFont typeface="StarSymbol"/>
              <a:buChar char=""/>
            </a:pPr>
            <a:r>
              <a:rPr lang="nl-NL" sz="2400">
                <a:solidFill>
                  <a:srgbClr val="000000"/>
                </a:solidFill>
                <a:latin typeface="Calibri"/>
              </a:rPr>
              <a:t>Sixth Outline Level</a:t>
            </a:r>
            <a:endParaRPr/>
          </a:p>
          <a:p>
            <a:pPr>
              <a:lnSpc>
                <a:spcPct val="100000"/>
              </a:lnSpc>
              <a:buFont typeface="Arial"/>
              <a:buChar char="•"/>
            </a:pPr>
            <a:r>
              <a:rPr lang="nl-NL" sz="2400">
                <a:solidFill>
                  <a:srgbClr val="000000"/>
                </a:solidFill>
                <a:latin typeface="Calibri"/>
              </a:rPr>
              <a:t>Seventh Outline LevelKlik om de modelstijlen te bewerken</a:t>
            </a:r>
            <a:endParaRPr/>
          </a:p>
          <a:p>
            <a:pPr lvl="1">
              <a:lnSpc>
                <a:spcPct val="100000"/>
              </a:lnSpc>
              <a:buFont typeface="Arial"/>
              <a:buChar char="–"/>
            </a:pPr>
            <a:r>
              <a:rPr lang="nl-NL" sz="2000">
                <a:solidFill>
                  <a:srgbClr val="000000"/>
                </a:solidFill>
                <a:latin typeface="Calibri"/>
              </a:rPr>
              <a:t>Tweede niveau</a:t>
            </a:r>
            <a:endParaRPr/>
          </a:p>
          <a:p>
            <a:pPr lvl="2">
              <a:lnSpc>
                <a:spcPct val="100000"/>
              </a:lnSpc>
              <a:buFont typeface="Arial"/>
              <a:buChar char="•"/>
            </a:pPr>
            <a:r>
              <a:rPr lang="nl-NL">
                <a:solidFill>
                  <a:srgbClr val="000000"/>
                </a:solidFill>
                <a:latin typeface="Calibri"/>
              </a:rPr>
              <a:t>Derde niveau</a:t>
            </a:r>
            <a:endParaRPr/>
          </a:p>
          <a:p>
            <a:pPr lvl="3">
              <a:lnSpc>
                <a:spcPct val="100000"/>
              </a:lnSpc>
              <a:buFont typeface="Arial"/>
              <a:buChar char="–"/>
            </a:pPr>
            <a:r>
              <a:rPr lang="nl-NL" sz="1600">
                <a:solidFill>
                  <a:srgbClr val="000000"/>
                </a:solidFill>
                <a:latin typeface="Calibri"/>
              </a:rPr>
              <a:t>Vierde niveau</a:t>
            </a:r>
            <a:endParaRPr/>
          </a:p>
          <a:p>
            <a:pPr lvl="4">
              <a:lnSpc>
                <a:spcPct val="100000"/>
              </a:lnSpc>
              <a:buFont typeface="Arial"/>
              <a:buChar char="»"/>
            </a:pPr>
            <a:r>
              <a:rPr lang="nl-NL" sz="1600">
                <a:solidFill>
                  <a:srgbClr val="000000"/>
                </a:solidFill>
                <a:latin typeface="Calibri"/>
              </a:rPr>
              <a:t>Vijfde niveau</a:t>
            </a:r>
            <a:endParaRPr/>
          </a:p>
        </p:txBody>
      </p:sp>
      <p:sp>
        <p:nvSpPr>
          <p:cNvPr id="81" name="PlaceHolder 4"/>
          <p:cNvSpPr>
            <a:spLocks noGrp="1"/>
          </p:cNvSpPr>
          <p:nvPr>
            <p:ph type="body"/>
          </p:nvPr>
        </p:nvSpPr>
        <p:spPr>
          <a:xfrm>
            <a:off x="4645080" y="1535040"/>
            <a:ext cx="4041360" cy="639360"/>
          </a:xfrm>
          <a:prstGeom prst="rect">
            <a:avLst/>
          </a:prstGeom>
        </p:spPr>
        <p:txBody>
          <a:bodyPr anchor="b"/>
          <a:lstStyle/>
          <a:p>
            <a:pPr>
              <a:buSzPct val="45000"/>
              <a:buFont typeface="StarSymbol"/>
              <a:buChar char=""/>
            </a:pPr>
            <a:r>
              <a:rPr lang="nl-NL" sz="2400" b="1">
                <a:solidFill>
                  <a:srgbClr val="000000"/>
                </a:solidFill>
                <a:latin typeface="Calibri"/>
              </a:rPr>
              <a:t>Click to edit the outline text format</a:t>
            </a:r>
            <a:endParaRPr/>
          </a:p>
          <a:p>
            <a:pPr lvl="1">
              <a:buSzPct val="75000"/>
              <a:buFont typeface="StarSymbol"/>
              <a:buChar char=""/>
            </a:pPr>
            <a:r>
              <a:rPr lang="nl-NL" sz="2400" b="1">
                <a:solidFill>
                  <a:srgbClr val="000000"/>
                </a:solidFill>
                <a:latin typeface="Calibri"/>
              </a:rPr>
              <a:t>Second Outline Level</a:t>
            </a:r>
            <a:endParaRPr/>
          </a:p>
          <a:p>
            <a:pPr lvl="2">
              <a:buSzPct val="45000"/>
              <a:buFont typeface="StarSymbol"/>
              <a:buChar char=""/>
            </a:pPr>
            <a:r>
              <a:rPr lang="nl-NL" sz="2400" b="1">
                <a:solidFill>
                  <a:srgbClr val="000000"/>
                </a:solidFill>
                <a:latin typeface="Calibri"/>
              </a:rPr>
              <a:t>Third Outline Level</a:t>
            </a:r>
            <a:endParaRPr/>
          </a:p>
          <a:p>
            <a:pPr lvl="3">
              <a:buSzPct val="75000"/>
              <a:buFont typeface="StarSymbol"/>
              <a:buChar char=""/>
            </a:pPr>
            <a:r>
              <a:rPr lang="nl-NL" sz="2400" b="1">
                <a:solidFill>
                  <a:srgbClr val="000000"/>
                </a:solidFill>
                <a:latin typeface="Calibri"/>
              </a:rPr>
              <a:t>Fourth Outline Level</a:t>
            </a:r>
            <a:endParaRPr/>
          </a:p>
          <a:p>
            <a:pPr lvl="4">
              <a:buSzPct val="45000"/>
              <a:buFont typeface="StarSymbol"/>
              <a:buChar char=""/>
            </a:pPr>
            <a:r>
              <a:rPr lang="nl-NL" sz="2400" b="1">
                <a:solidFill>
                  <a:srgbClr val="000000"/>
                </a:solidFill>
                <a:latin typeface="Calibri"/>
              </a:rPr>
              <a:t>Fifth Outline Level</a:t>
            </a:r>
            <a:endParaRPr/>
          </a:p>
          <a:p>
            <a:pPr lvl="5">
              <a:buSzPct val="45000"/>
              <a:buFont typeface="StarSymbol"/>
              <a:buChar char=""/>
            </a:pPr>
            <a:r>
              <a:rPr lang="nl-NL" sz="2400" b="1">
                <a:solidFill>
                  <a:srgbClr val="000000"/>
                </a:solidFill>
                <a:latin typeface="Calibri"/>
              </a:rPr>
              <a:t>Sixth Outline Level</a:t>
            </a:r>
            <a:endParaRPr/>
          </a:p>
          <a:p>
            <a:pPr>
              <a:lnSpc>
                <a:spcPct val="100000"/>
              </a:lnSpc>
            </a:pPr>
            <a:r>
              <a:rPr lang="nl-NL" sz="2400" b="1">
                <a:solidFill>
                  <a:srgbClr val="000000"/>
                </a:solidFill>
                <a:latin typeface="Calibri"/>
              </a:rPr>
              <a:t>Seventh Outline LevelKlik om de modelstijlen te bewerken</a:t>
            </a:r>
            <a:endParaRPr/>
          </a:p>
        </p:txBody>
      </p:sp>
      <p:sp>
        <p:nvSpPr>
          <p:cNvPr id="82" name="PlaceHolder 5"/>
          <p:cNvSpPr>
            <a:spLocks noGrp="1"/>
          </p:cNvSpPr>
          <p:nvPr>
            <p:ph type="body"/>
          </p:nvPr>
        </p:nvSpPr>
        <p:spPr>
          <a:xfrm>
            <a:off x="4645080" y="2174760"/>
            <a:ext cx="4041360" cy="3951000"/>
          </a:xfrm>
          <a:prstGeom prst="rect">
            <a:avLst/>
          </a:prstGeom>
        </p:spPr>
        <p:txBody>
          <a:bodyPr/>
          <a:lstStyle/>
          <a:p>
            <a:pPr>
              <a:buSzPct val="45000"/>
              <a:buFont typeface="StarSymbol"/>
              <a:buChar char=""/>
            </a:pPr>
            <a:r>
              <a:rPr lang="nl-NL" sz="2400">
                <a:solidFill>
                  <a:srgbClr val="000000"/>
                </a:solidFill>
                <a:latin typeface="Calibri"/>
              </a:rPr>
              <a:t>Click to edit the outline text format</a:t>
            </a:r>
            <a:endParaRPr/>
          </a:p>
          <a:p>
            <a:pPr lvl="1">
              <a:buSzPct val="75000"/>
              <a:buFont typeface="StarSymbol"/>
              <a:buChar char=""/>
            </a:pPr>
            <a:r>
              <a:rPr lang="nl-NL" sz="2400">
                <a:solidFill>
                  <a:srgbClr val="000000"/>
                </a:solidFill>
                <a:latin typeface="Calibri"/>
              </a:rPr>
              <a:t>Second Outline Level</a:t>
            </a:r>
            <a:endParaRPr/>
          </a:p>
          <a:p>
            <a:pPr lvl="2">
              <a:buSzPct val="45000"/>
              <a:buFont typeface="StarSymbol"/>
              <a:buChar char=""/>
            </a:pPr>
            <a:r>
              <a:rPr lang="nl-NL" sz="2400">
                <a:solidFill>
                  <a:srgbClr val="000000"/>
                </a:solidFill>
                <a:latin typeface="Calibri"/>
              </a:rPr>
              <a:t>Third Outline Level</a:t>
            </a:r>
            <a:endParaRPr/>
          </a:p>
          <a:p>
            <a:pPr lvl="3">
              <a:buSzPct val="75000"/>
              <a:buFont typeface="StarSymbol"/>
              <a:buChar char=""/>
            </a:pPr>
            <a:r>
              <a:rPr lang="nl-NL" sz="2400">
                <a:solidFill>
                  <a:srgbClr val="000000"/>
                </a:solidFill>
                <a:latin typeface="Calibri"/>
              </a:rPr>
              <a:t>Fourth Outline Level</a:t>
            </a:r>
            <a:endParaRPr/>
          </a:p>
          <a:p>
            <a:pPr lvl="4">
              <a:buSzPct val="45000"/>
              <a:buFont typeface="StarSymbol"/>
              <a:buChar char=""/>
            </a:pPr>
            <a:r>
              <a:rPr lang="nl-NL" sz="2400">
                <a:solidFill>
                  <a:srgbClr val="000000"/>
                </a:solidFill>
                <a:latin typeface="Calibri"/>
              </a:rPr>
              <a:t>Fifth Outline Level</a:t>
            </a:r>
            <a:endParaRPr/>
          </a:p>
          <a:p>
            <a:pPr lvl="5">
              <a:buSzPct val="45000"/>
              <a:buFont typeface="StarSymbol"/>
              <a:buChar char=""/>
            </a:pPr>
            <a:r>
              <a:rPr lang="nl-NL" sz="2400">
                <a:solidFill>
                  <a:srgbClr val="000000"/>
                </a:solidFill>
                <a:latin typeface="Calibri"/>
              </a:rPr>
              <a:t>Sixth Outline Level</a:t>
            </a:r>
            <a:endParaRPr/>
          </a:p>
          <a:p>
            <a:pPr>
              <a:lnSpc>
                <a:spcPct val="100000"/>
              </a:lnSpc>
              <a:buFont typeface="Arial"/>
              <a:buChar char="•"/>
            </a:pPr>
            <a:r>
              <a:rPr lang="nl-NL" sz="2400">
                <a:solidFill>
                  <a:srgbClr val="000000"/>
                </a:solidFill>
                <a:latin typeface="Calibri"/>
              </a:rPr>
              <a:t>Seventh Outline LevelKlik om de modelstijlen te bewerken</a:t>
            </a:r>
            <a:endParaRPr/>
          </a:p>
          <a:p>
            <a:pPr lvl="1">
              <a:lnSpc>
                <a:spcPct val="100000"/>
              </a:lnSpc>
              <a:buFont typeface="Arial"/>
              <a:buChar char="–"/>
            </a:pPr>
            <a:r>
              <a:rPr lang="nl-NL" sz="2000">
                <a:solidFill>
                  <a:srgbClr val="000000"/>
                </a:solidFill>
                <a:latin typeface="Calibri"/>
              </a:rPr>
              <a:t>Tweede niveau</a:t>
            </a:r>
            <a:endParaRPr/>
          </a:p>
          <a:p>
            <a:pPr lvl="2">
              <a:lnSpc>
                <a:spcPct val="100000"/>
              </a:lnSpc>
              <a:buFont typeface="Arial"/>
              <a:buChar char="•"/>
            </a:pPr>
            <a:r>
              <a:rPr lang="nl-NL">
                <a:solidFill>
                  <a:srgbClr val="000000"/>
                </a:solidFill>
                <a:latin typeface="Calibri"/>
              </a:rPr>
              <a:t>Derde niveau</a:t>
            </a:r>
            <a:endParaRPr/>
          </a:p>
          <a:p>
            <a:pPr lvl="3">
              <a:lnSpc>
                <a:spcPct val="100000"/>
              </a:lnSpc>
              <a:buFont typeface="Arial"/>
              <a:buChar char="–"/>
            </a:pPr>
            <a:r>
              <a:rPr lang="nl-NL" sz="1600">
                <a:solidFill>
                  <a:srgbClr val="000000"/>
                </a:solidFill>
                <a:latin typeface="Calibri"/>
              </a:rPr>
              <a:t>Vierde niveau</a:t>
            </a:r>
            <a:endParaRPr/>
          </a:p>
          <a:p>
            <a:pPr lvl="4">
              <a:lnSpc>
                <a:spcPct val="100000"/>
              </a:lnSpc>
              <a:buFont typeface="Arial"/>
              <a:buChar char="»"/>
            </a:pPr>
            <a:r>
              <a:rPr lang="nl-NL" sz="1600">
                <a:solidFill>
                  <a:srgbClr val="000000"/>
                </a:solidFill>
                <a:latin typeface="Calibri"/>
              </a:rPr>
              <a:t>Vijfde niveau</a:t>
            </a:r>
            <a:endParaRPr/>
          </a:p>
        </p:txBody>
      </p:sp>
      <p:sp>
        <p:nvSpPr>
          <p:cNvPr id="83" name="PlaceHolder 6"/>
          <p:cNvSpPr>
            <a:spLocks noGrp="1"/>
          </p:cNvSpPr>
          <p:nvPr>
            <p:ph type="dt"/>
          </p:nvPr>
        </p:nvSpPr>
        <p:spPr>
          <a:xfrm>
            <a:off x="457200" y="6356520"/>
            <a:ext cx="2133360" cy="364680"/>
          </a:xfrm>
          <a:prstGeom prst="rect">
            <a:avLst/>
          </a:prstGeom>
        </p:spPr>
        <p:txBody>
          <a:bodyPr anchor="ctr"/>
          <a:lstStyle/>
          <a:p>
            <a:pPr>
              <a:lnSpc>
                <a:spcPct val="100000"/>
              </a:lnSpc>
            </a:pPr>
            <a:r>
              <a:rPr lang="en-US" sz="1200">
                <a:solidFill>
                  <a:srgbClr val="8B8B8B"/>
                </a:solidFill>
                <a:latin typeface="Calibri"/>
              </a:rPr>
              <a:t>10/5/15</a:t>
            </a:r>
            <a:endParaRPr/>
          </a:p>
        </p:txBody>
      </p:sp>
      <p:sp>
        <p:nvSpPr>
          <p:cNvPr id="84" name="PlaceHolder 7"/>
          <p:cNvSpPr>
            <a:spLocks noGrp="1"/>
          </p:cNvSpPr>
          <p:nvPr>
            <p:ph type="ftr"/>
          </p:nvPr>
        </p:nvSpPr>
        <p:spPr>
          <a:xfrm>
            <a:off x="3124080" y="6356520"/>
            <a:ext cx="2895120" cy="364680"/>
          </a:xfrm>
          <a:prstGeom prst="rect">
            <a:avLst/>
          </a:prstGeom>
        </p:spPr>
        <p:txBody>
          <a:bodyPr anchor="ctr"/>
          <a:lstStyle/>
          <a:p>
            <a:endParaRPr/>
          </a:p>
        </p:txBody>
      </p:sp>
      <p:sp>
        <p:nvSpPr>
          <p:cNvPr id="85" name="PlaceHolder 8"/>
          <p:cNvSpPr>
            <a:spLocks noGrp="1"/>
          </p:cNvSpPr>
          <p:nvPr>
            <p:ph type="sldNum"/>
          </p:nvPr>
        </p:nvSpPr>
        <p:spPr>
          <a:xfrm>
            <a:off x="6553080" y="6356520"/>
            <a:ext cx="2133360" cy="364680"/>
          </a:xfrm>
          <a:prstGeom prst="rect">
            <a:avLst/>
          </a:prstGeom>
        </p:spPr>
        <p:txBody>
          <a:bodyPr anchor="ctr"/>
          <a:lstStyle/>
          <a:p>
            <a:pPr algn="r">
              <a:lnSpc>
                <a:spcPct val="100000"/>
              </a:lnSpc>
            </a:pPr>
            <a:fld id="{B755CC5E-9F0A-456A-8E17-A994224CFAF4}" type="slidenum">
              <a:rPr lang="en-US" sz="1200">
                <a:solidFill>
                  <a:srgbClr val="8B8B8B"/>
                </a:solidFill>
                <a:latin typeface="Calibri"/>
              </a:rPr>
              <a:t>‹#›</a:t>
            </a:fld>
            <a:endParaRP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p:bodyStyle/>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0.emf"/><Relationship Id="rId5" Type="http://schemas.openxmlformats.org/officeDocument/2006/relationships/image" Target="../media/image17.emf"/><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1.png"/><Relationship Id="rId7"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13.png"/><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7"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8.xml"/><Relationship Id="rId6" Type="http://schemas.openxmlformats.org/officeDocument/2006/relationships/image" Target="../media/image8.png"/><Relationship Id="rId5" Type="http://schemas.microsoft.com/office/2007/relationships/hdphoto" Target="../media/hdphoto1.wdp"/><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chart" Target="../charts/chart1.xml"/><Relationship Id="rId7" Type="http://schemas.microsoft.com/office/2007/relationships/hdphoto" Target="../media/hdphoto2.wdp"/><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png"/><Relationship Id="rId9" Type="http://schemas.openxmlformats.org/officeDocument/2006/relationships/image" Target="../media/image15.jpeg"/></Relationships>
</file>

<file path=ppt/slides/_rels/slide9.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TextShape 1"/>
          <p:cNvSpPr txBox="1"/>
          <p:nvPr/>
        </p:nvSpPr>
        <p:spPr>
          <a:xfrm>
            <a:off x="179512" y="2130480"/>
            <a:ext cx="8856984" cy="1469520"/>
          </a:xfrm>
          <a:prstGeom prst="rect">
            <a:avLst/>
          </a:prstGeom>
        </p:spPr>
        <p:txBody>
          <a:bodyPr anchor="ctr"/>
          <a:lstStyle/>
          <a:p>
            <a:pPr algn="ctr"/>
            <a:r>
              <a:rPr lang="nl-NL" sz="3200" dirty="0" err="1" smtClean="0">
                <a:solidFill>
                  <a:srgbClr val="000000"/>
                </a:solidFill>
                <a:latin typeface="Calibri"/>
              </a:rPr>
              <a:t>Consumption</a:t>
            </a:r>
            <a:r>
              <a:rPr lang="nl-NL" sz="3200" dirty="0" smtClean="0">
                <a:solidFill>
                  <a:srgbClr val="000000"/>
                </a:solidFill>
                <a:latin typeface="Calibri"/>
              </a:rPr>
              <a:t> </a:t>
            </a:r>
            <a:r>
              <a:rPr lang="nl-NL" sz="3200" dirty="0" err="1" smtClean="0">
                <a:solidFill>
                  <a:srgbClr val="000000"/>
                </a:solidFill>
                <a:latin typeface="Calibri"/>
              </a:rPr>
              <a:t>based</a:t>
            </a:r>
            <a:r>
              <a:rPr lang="nl-NL" sz="3200" dirty="0" smtClean="0">
                <a:solidFill>
                  <a:srgbClr val="000000"/>
                </a:solidFill>
                <a:latin typeface="Calibri"/>
              </a:rPr>
              <a:t> options </a:t>
            </a:r>
            <a:r>
              <a:rPr lang="nl-NL" sz="3200" dirty="0" err="1" smtClean="0">
                <a:solidFill>
                  <a:srgbClr val="000000"/>
                </a:solidFill>
                <a:latin typeface="Calibri"/>
              </a:rPr>
              <a:t>to</a:t>
            </a:r>
            <a:r>
              <a:rPr lang="nl-NL" sz="3200" dirty="0" smtClean="0">
                <a:solidFill>
                  <a:srgbClr val="000000"/>
                </a:solidFill>
                <a:latin typeface="Calibri"/>
              </a:rPr>
              <a:t> </a:t>
            </a:r>
            <a:r>
              <a:rPr lang="nl-NL" sz="3200" dirty="0" err="1" smtClean="0">
                <a:solidFill>
                  <a:srgbClr val="000000"/>
                </a:solidFill>
                <a:latin typeface="Calibri"/>
              </a:rPr>
              <a:t>reduce</a:t>
            </a:r>
            <a:r>
              <a:rPr lang="nl-NL" sz="3200" dirty="0" smtClean="0">
                <a:solidFill>
                  <a:srgbClr val="000000"/>
                </a:solidFill>
                <a:latin typeface="Calibri"/>
              </a:rPr>
              <a:t> GHG </a:t>
            </a:r>
            <a:r>
              <a:rPr lang="nl-NL" sz="3200" dirty="0" err="1" smtClean="0">
                <a:solidFill>
                  <a:srgbClr val="000000"/>
                </a:solidFill>
                <a:latin typeface="Calibri"/>
              </a:rPr>
              <a:t>emissions</a:t>
            </a:r>
            <a:endParaRPr lang="nl-NL" sz="3200" dirty="0" smtClean="0">
              <a:solidFill>
                <a:srgbClr val="000000"/>
              </a:solidFill>
              <a:latin typeface="Calibri"/>
            </a:endParaRPr>
          </a:p>
        </p:txBody>
      </p:sp>
      <p:sp>
        <p:nvSpPr>
          <p:cNvPr id="121" name="TextShape 2"/>
          <p:cNvSpPr txBox="1"/>
          <p:nvPr/>
        </p:nvSpPr>
        <p:spPr>
          <a:xfrm>
            <a:off x="467544" y="4149000"/>
            <a:ext cx="7990296" cy="2016000"/>
          </a:xfrm>
          <a:prstGeom prst="rect">
            <a:avLst/>
          </a:prstGeom>
        </p:spPr>
        <p:txBody>
          <a:bodyPr/>
          <a:lstStyle/>
          <a:p>
            <a:pPr algn="ctr"/>
            <a:r>
              <a:rPr lang="en-US" sz="3200" dirty="0">
                <a:solidFill>
                  <a:srgbClr val="8B8B8B"/>
                </a:solidFill>
                <a:latin typeface="Calibri"/>
              </a:rPr>
              <a:t>Leiden University, </a:t>
            </a:r>
            <a:r>
              <a:rPr lang="en-US" sz="3200" dirty="0" smtClean="0">
                <a:solidFill>
                  <a:srgbClr val="8B8B8B"/>
                </a:solidFill>
                <a:latin typeface="Calibri"/>
              </a:rPr>
              <a:t>CML: Joao Rodrigues, Valentina Prado, Ester </a:t>
            </a:r>
            <a:r>
              <a:rPr lang="en-US" sz="3200" dirty="0">
                <a:solidFill>
                  <a:srgbClr val="8B8B8B"/>
                </a:solidFill>
                <a:latin typeface="Calibri"/>
              </a:rPr>
              <a:t>van der </a:t>
            </a:r>
            <a:r>
              <a:rPr lang="en-US" sz="3200" dirty="0" err="1" smtClean="0">
                <a:solidFill>
                  <a:srgbClr val="8B8B8B"/>
                </a:solidFill>
                <a:latin typeface="Calibri"/>
              </a:rPr>
              <a:t>Voet</a:t>
            </a:r>
            <a:endParaRPr lang="en-US" sz="3200" dirty="0" smtClean="0">
              <a:solidFill>
                <a:srgbClr val="8B8B8B"/>
              </a:solidFill>
              <a:latin typeface="Calibri"/>
            </a:endParaRPr>
          </a:p>
          <a:p>
            <a:pPr algn="ctr"/>
            <a:r>
              <a:rPr lang="en-US" sz="3200" dirty="0" smtClean="0">
                <a:solidFill>
                  <a:srgbClr val="8B8B8B"/>
                </a:solidFill>
                <a:latin typeface="Calibri"/>
              </a:rPr>
              <a:t>NTNU: Dan Moran, Richard Wood</a:t>
            </a:r>
            <a:endParaRP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Shape 1"/>
          <p:cNvSpPr txBox="1"/>
          <p:nvPr/>
        </p:nvSpPr>
        <p:spPr>
          <a:xfrm>
            <a:off x="5004000" y="337320"/>
            <a:ext cx="3885120" cy="1262160"/>
          </a:xfrm>
          <a:prstGeom prst="rect">
            <a:avLst/>
          </a:prstGeom>
        </p:spPr>
        <p:txBody>
          <a:bodyPr lIns="0" tIns="0" rIns="0" bIns="0" anchor="ctr"/>
          <a:lstStyle/>
          <a:p>
            <a:r>
              <a:rPr lang="nl-NL" sz="4000" dirty="0" smtClean="0">
                <a:latin typeface="Calibri"/>
              </a:rPr>
              <a:t>Transport </a:t>
            </a:r>
            <a:r>
              <a:rPr lang="nl-NL" sz="4000" dirty="0" err="1" smtClean="0">
                <a:latin typeface="Calibri"/>
              </a:rPr>
              <a:t>Results</a:t>
            </a:r>
            <a:endParaRPr dirty="0"/>
          </a:p>
        </p:txBody>
      </p:sp>
      <p:graphicFrame>
        <p:nvGraphicFramePr>
          <p:cNvPr id="5" name="Chart 4"/>
          <p:cNvGraphicFramePr/>
          <p:nvPr>
            <p:extLst>
              <p:ext uri="{D42A27DB-BD31-4B8C-83A1-F6EECF244321}">
                <p14:modId xmlns:p14="http://schemas.microsoft.com/office/powerpoint/2010/main" val="2559325395"/>
              </p:ext>
            </p:extLst>
          </p:nvPr>
        </p:nvGraphicFramePr>
        <p:xfrm>
          <a:off x="323528" y="2060848"/>
          <a:ext cx="8565592" cy="4536504"/>
        </p:xfrm>
        <a:graphic>
          <a:graphicData uri="http://schemas.openxmlformats.org/drawingml/2006/chart">
            <c:chart xmlns:c="http://schemas.openxmlformats.org/drawingml/2006/chart" xmlns:r="http://schemas.openxmlformats.org/officeDocument/2006/relationships" r:id="rId3"/>
          </a:graphicData>
        </a:graphic>
      </p:graphicFrame>
      <p:pic>
        <p:nvPicPr>
          <p:cNvPr id="6" name="Picture 5" descr="http://vector.me/files/images/3/0/300342/car_pictogram"/>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3528" y="6093296"/>
            <a:ext cx="432048" cy="4320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82933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s://s-media-cache-ak0.pinimg.com/736x/f3/73/06/f37306949a78f3fc2821df926a8f97cb.jpg"/>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2841" b="27273" l="0" r="16733">
                        <a14:backgroundMark x1="4582" y1="5398" x2="4582" y2="5398"/>
                        <a14:backgroundMark x1="15339" y1="7670" x2="15339" y2="7670"/>
                        <a14:backgroundMark x1="14542" y1="24716" x2="14542" y2="24716"/>
                        <a14:backgroundMark x1="1594" y1="24716" x2="1594" y2="24716"/>
                      </a14:backgroundRemoval>
                    </a14:imgEffect>
                    <a14:imgEffect>
                      <a14:sharpenSoften amount="50000"/>
                    </a14:imgEffect>
                  </a14:imgLayer>
                </a14:imgProps>
              </a:ext>
              <a:ext uri="{28A0092B-C50C-407E-A947-70E740481C1C}">
                <a14:useLocalDpi xmlns:a14="http://schemas.microsoft.com/office/drawing/2010/main" val="0"/>
              </a:ext>
            </a:extLst>
          </a:blip>
          <a:srcRect r="81080" b="70972"/>
          <a:stretch/>
        </p:blipFill>
        <p:spPr bwMode="auto">
          <a:xfrm>
            <a:off x="236366" y="5877272"/>
            <a:ext cx="603092" cy="64879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p:nvPr/>
        </p:nvPicPr>
        <p:blipFill rotWithShape="1">
          <a:blip r:embed="rId5" cstate="print">
            <a:extLst>
              <a:ext uri="{28A0092B-C50C-407E-A947-70E740481C1C}">
                <a14:useLocalDpi xmlns:a14="http://schemas.microsoft.com/office/drawing/2010/main" val="0"/>
              </a:ext>
            </a:extLst>
          </a:blip>
          <a:srcRect r="12233"/>
          <a:stretch/>
        </p:blipFill>
        <p:spPr bwMode="auto">
          <a:xfrm>
            <a:off x="899592" y="1412776"/>
            <a:ext cx="7266336" cy="5445224"/>
          </a:xfrm>
          <a:prstGeom prst="rect">
            <a:avLst/>
          </a:prstGeom>
          <a:noFill/>
          <a:ln>
            <a:noFill/>
          </a:ln>
        </p:spPr>
      </p:pic>
      <p:sp>
        <p:nvSpPr>
          <p:cNvPr id="7" name="TextShape 1"/>
          <p:cNvSpPr txBox="1"/>
          <p:nvPr/>
        </p:nvSpPr>
        <p:spPr>
          <a:xfrm>
            <a:off x="5004000" y="292320"/>
            <a:ext cx="3885120" cy="1262160"/>
          </a:xfrm>
          <a:prstGeom prst="rect">
            <a:avLst/>
          </a:prstGeom>
        </p:spPr>
        <p:txBody>
          <a:bodyPr lIns="0" tIns="0" rIns="0" bIns="0" anchor="ctr"/>
          <a:lstStyle/>
          <a:p>
            <a:pPr algn="r"/>
            <a:r>
              <a:rPr lang="nl-NL" sz="4000" dirty="0" smtClean="0">
                <a:latin typeface="Calibri"/>
              </a:rPr>
              <a:t>Food </a:t>
            </a:r>
            <a:r>
              <a:rPr lang="nl-NL" sz="4000" dirty="0" err="1" smtClean="0">
                <a:latin typeface="Calibri"/>
              </a:rPr>
              <a:t>Results</a:t>
            </a:r>
            <a:endParaRPr dirty="0"/>
          </a:p>
        </p:txBody>
      </p:sp>
      <p:pic>
        <p:nvPicPr>
          <p:cNvPr id="8" name="Picture 7"/>
          <p:cNvPicPr/>
          <p:nvPr/>
        </p:nvPicPr>
        <p:blipFill rotWithShape="1">
          <a:blip r:embed="rId6" cstate="print">
            <a:extLst>
              <a:ext uri="{28A0092B-C50C-407E-A947-70E740481C1C}">
                <a14:useLocalDpi xmlns:a14="http://schemas.microsoft.com/office/drawing/2010/main" val="0"/>
              </a:ext>
            </a:extLst>
          </a:blip>
          <a:srcRect l="87023" t="50000" r="1437" b="38241"/>
          <a:stretch/>
        </p:blipFill>
        <p:spPr bwMode="auto">
          <a:xfrm>
            <a:off x="6444208" y="2443197"/>
            <a:ext cx="1344721" cy="864096"/>
          </a:xfrm>
          <a:prstGeom prst="rect">
            <a:avLst/>
          </a:prstGeom>
          <a:noFill/>
          <a:ln>
            <a:noFill/>
          </a:ln>
        </p:spPr>
      </p:pic>
      <p:sp>
        <p:nvSpPr>
          <p:cNvPr id="9" name="TextBox 8"/>
          <p:cNvSpPr txBox="1"/>
          <p:nvPr/>
        </p:nvSpPr>
        <p:spPr>
          <a:xfrm>
            <a:off x="1907704" y="2443197"/>
            <a:ext cx="710451" cy="369332"/>
          </a:xfrm>
          <a:prstGeom prst="rect">
            <a:avLst/>
          </a:prstGeom>
          <a:noFill/>
        </p:spPr>
        <p:txBody>
          <a:bodyPr wrap="none" rtlCol="0">
            <a:spAutoFit/>
          </a:bodyPr>
          <a:lstStyle/>
          <a:p>
            <a:r>
              <a:rPr lang="en-US" b="1" dirty="0" smtClean="0"/>
              <a:t>5,5%</a:t>
            </a:r>
            <a:endParaRPr lang="en-GB" b="1" dirty="0"/>
          </a:p>
        </p:txBody>
      </p:sp>
    </p:spTree>
    <p:extLst>
      <p:ext uri="{BB962C8B-B14F-4D97-AF65-F5344CB8AC3E}">
        <p14:creationId xmlns:p14="http://schemas.microsoft.com/office/powerpoint/2010/main" val="26797634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TextShape 2"/>
          <p:cNvSpPr txBox="1"/>
          <p:nvPr/>
        </p:nvSpPr>
        <p:spPr>
          <a:xfrm>
            <a:off x="341420" y="2708920"/>
            <a:ext cx="8182800" cy="2096729"/>
          </a:xfrm>
          <a:prstGeom prst="rect">
            <a:avLst/>
          </a:prstGeom>
        </p:spPr>
        <p:txBody>
          <a:bodyPr lIns="0" tIns="0" rIns="0" bIns="0" anchor="ctr"/>
          <a:lstStyle/>
          <a:p>
            <a:endParaRPr lang="en-US" sz="2400" dirty="0" smtClean="0"/>
          </a:p>
          <a:p>
            <a:pPr marL="342900" indent="-342900">
              <a:buFont typeface="Arial" panose="020B0604020202020204" pitchFamily="34" charset="0"/>
              <a:buChar char="•"/>
            </a:pPr>
            <a:r>
              <a:rPr lang="en-US" sz="2400" dirty="0" smtClean="0"/>
              <a:t>Large potential for consumption based GHG reduction</a:t>
            </a:r>
          </a:p>
          <a:p>
            <a:pPr marL="342900" indent="-342900">
              <a:buFont typeface="Arial" panose="020B0604020202020204" pitchFamily="34" charset="0"/>
              <a:buChar char="•"/>
            </a:pPr>
            <a:endParaRPr lang="en-US" sz="2400" dirty="0" smtClean="0"/>
          </a:p>
          <a:p>
            <a:pPr marL="342900" indent="-342900">
              <a:buFont typeface="Arial" panose="020B0604020202020204" pitchFamily="34" charset="0"/>
              <a:buChar char="•"/>
            </a:pPr>
            <a:r>
              <a:rPr lang="en-US" sz="2400" dirty="0" smtClean="0"/>
              <a:t>Twofold approach practical for a large number of diverse options</a:t>
            </a:r>
          </a:p>
          <a:p>
            <a:endParaRPr lang="en-US" sz="2400" dirty="0" smtClean="0"/>
          </a:p>
          <a:p>
            <a:pPr marL="342900" indent="-342900">
              <a:buFont typeface="Arial" panose="020B0604020202020204" pitchFamily="34" charset="0"/>
              <a:buChar char="•"/>
            </a:pPr>
            <a:r>
              <a:rPr lang="en-US" sz="2400" dirty="0" smtClean="0"/>
              <a:t>GHG savings in Buildings</a:t>
            </a:r>
          </a:p>
          <a:p>
            <a:endParaRPr lang="en-US" sz="2400" dirty="0" smtClean="0"/>
          </a:p>
        </p:txBody>
      </p:sp>
      <p:sp>
        <p:nvSpPr>
          <p:cNvPr id="3" name="TextShape 1"/>
          <p:cNvSpPr txBox="1"/>
          <p:nvPr/>
        </p:nvSpPr>
        <p:spPr>
          <a:xfrm>
            <a:off x="5580112" y="337320"/>
            <a:ext cx="3384376" cy="1262160"/>
          </a:xfrm>
          <a:prstGeom prst="rect">
            <a:avLst/>
          </a:prstGeom>
        </p:spPr>
        <p:txBody>
          <a:bodyPr lIns="0" tIns="0" rIns="0" bIns="0" anchor="ctr"/>
          <a:lstStyle/>
          <a:p>
            <a:r>
              <a:rPr lang="en-US" sz="4000" dirty="0" smtClean="0">
                <a:latin typeface="Calibri"/>
              </a:rPr>
              <a:t>Conclusions</a:t>
            </a:r>
            <a:endParaRPr lang="nl-NL" sz="4000" dirty="0"/>
          </a:p>
        </p:txBody>
      </p:sp>
    </p:spTree>
    <p:extLst>
      <p:ext uri="{BB962C8B-B14F-4D97-AF65-F5344CB8AC3E}">
        <p14:creationId xmlns:p14="http://schemas.microsoft.com/office/powerpoint/2010/main" val="27101677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13591" y="4074611"/>
            <a:ext cx="1707519" cy="461665"/>
          </a:xfrm>
          <a:prstGeom prst="rect">
            <a:avLst/>
          </a:prstGeom>
          <a:noFill/>
        </p:spPr>
        <p:txBody>
          <a:bodyPr wrap="none" rtlCol="0">
            <a:spAutoFit/>
          </a:bodyPr>
          <a:lstStyle/>
          <a:p>
            <a:r>
              <a:rPr lang="en-US" sz="2400" dirty="0" smtClean="0"/>
              <a:t>Thank you!</a:t>
            </a:r>
            <a:endParaRPr lang="en-GB" sz="2400" dirty="0"/>
          </a:p>
        </p:txBody>
      </p:sp>
    </p:spTree>
    <p:extLst>
      <p:ext uri="{BB962C8B-B14F-4D97-AF65-F5344CB8AC3E}">
        <p14:creationId xmlns:p14="http://schemas.microsoft.com/office/powerpoint/2010/main" val="31156334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16052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p:nvPr>
            <p:extLst>
              <p:ext uri="{D42A27DB-BD31-4B8C-83A1-F6EECF244321}">
                <p14:modId xmlns:p14="http://schemas.microsoft.com/office/powerpoint/2010/main" val="3841235087"/>
              </p:ext>
            </p:extLst>
          </p:nvPr>
        </p:nvGraphicFramePr>
        <p:xfrm>
          <a:off x="107504" y="2209800"/>
          <a:ext cx="8712968" cy="4315544"/>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Shape 1"/>
          <p:cNvSpPr txBox="1"/>
          <p:nvPr/>
        </p:nvSpPr>
        <p:spPr>
          <a:xfrm>
            <a:off x="5004000" y="337320"/>
            <a:ext cx="3885120" cy="1262160"/>
          </a:xfrm>
          <a:prstGeom prst="rect">
            <a:avLst/>
          </a:prstGeom>
        </p:spPr>
        <p:txBody>
          <a:bodyPr lIns="0" tIns="0" rIns="0" bIns="0" anchor="ctr"/>
          <a:lstStyle/>
          <a:p>
            <a:r>
              <a:rPr lang="nl-NL" sz="4000" dirty="0" smtClean="0">
                <a:latin typeface="Calibri"/>
              </a:rPr>
              <a:t>Transport </a:t>
            </a:r>
            <a:r>
              <a:rPr lang="nl-NL" sz="4000" dirty="0" err="1" smtClean="0">
                <a:latin typeface="Calibri"/>
              </a:rPr>
              <a:t>Results</a:t>
            </a:r>
            <a:endParaRPr dirty="0"/>
          </a:p>
        </p:txBody>
      </p:sp>
      <p:grpSp>
        <p:nvGrpSpPr>
          <p:cNvPr id="7" name="Group 6"/>
          <p:cNvGrpSpPr/>
          <p:nvPr/>
        </p:nvGrpSpPr>
        <p:grpSpPr>
          <a:xfrm>
            <a:off x="275132" y="6093296"/>
            <a:ext cx="425047" cy="472558"/>
            <a:chOff x="6228184" y="3664397"/>
            <a:chExt cx="425047" cy="472558"/>
          </a:xfrm>
        </p:grpSpPr>
        <p:pic>
          <p:nvPicPr>
            <p:cNvPr id="8" name="Picture 6" descr="https://upload.wikimedia.org/wikipedia/commons/thumb/c/c7/Dr_Manhattan_symbol.svg/220px-Dr_Manhattan_symbol.sv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28184" y="3694519"/>
              <a:ext cx="425047" cy="442436"/>
            </a:xfrm>
            <a:prstGeom prst="rect">
              <a:avLst/>
            </a:prstGeom>
            <a:noFill/>
            <a:extLst>
              <a:ext uri="{909E8E84-426E-40DD-AFC4-6F175D3DCCD1}">
                <a14:hiddenFill xmlns:a14="http://schemas.microsoft.com/office/drawing/2010/main">
                  <a:solidFill>
                    <a:srgbClr val="FFFFFF"/>
                  </a:solidFill>
                </a14:hiddenFill>
              </a:ext>
            </a:extLst>
          </p:spPr>
        </p:pic>
        <p:sp>
          <p:nvSpPr>
            <p:cNvPr id="9" name="Oval 8"/>
            <p:cNvSpPr/>
            <p:nvPr/>
          </p:nvSpPr>
          <p:spPr>
            <a:xfrm>
              <a:off x="6381810" y="3664397"/>
              <a:ext cx="111513" cy="11151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5335552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ouse icon by openicon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8882" y="2087182"/>
            <a:ext cx="580742" cy="58074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Ecology Icon Set : Vector Art"/>
          <p:cNvPicPr>
            <a:picLocks noChangeAspect="1" noChangeArrowheads="1"/>
          </p:cNvPicPr>
          <p:nvPr/>
        </p:nvPicPr>
        <p:blipFill rotWithShape="1">
          <a:blip r:embed="rId4">
            <a:extLst>
              <a:ext uri="{28A0092B-C50C-407E-A947-70E740481C1C}">
                <a14:useLocalDpi xmlns:a14="http://schemas.microsoft.com/office/drawing/2010/main" val="0"/>
              </a:ext>
            </a:extLst>
          </a:blip>
          <a:srcRect l="25950" t="52511" r="57417" b="33336"/>
          <a:stretch/>
        </p:blipFill>
        <p:spPr bwMode="auto">
          <a:xfrm>
            <a:off x="362758" y="3131194"/>
            <a:ext cx="640657" cy="56252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http://www.nlapropertyservices.org.uk/cache/filelibrary/4224/library/fileLibrary/2015/5/insulation_icon_left.jpg"/>
          <p:cNvPicPr>
            <a:picLocks noChangeAspect="1" noChangeArrowheads="1"/>
          </p:cNvPicPr>
          <p:nvPr/>
        </p:nvPicPr>
        <p:blipFill>
          <a:blip r:embed="rId5" cstate="print">
            <a:biLevel thresh="50000"/>
            <a:extLst>
              <a:ext uri="{BEBA8EAE-BF5A-486C-A8C5-ECC9F3942E4B}">
                <a14:imgProps xmlns:a14="http://schemas.microsoft.com/office/drawing/2010/main">
                  <a14:imgLayer r:embed="rId6">
                    <a14:imgEffect>
                      <a14:backgroundRemoval t="2451" b="94608" l="4310" r="97414">
                        <a14:foregroundMark x1="51293" y1="20098" x2="51293" y2="20098"/>
                        <a14:backgroundMark x1="27155" y1="16176" x2="27155" y2="16176"/>
                        <a14:backgroundMark x1="84914" y1="77941" x2="84914" y2="77941"/>
                      </a14:backgroundRemoval>
                    </a14:imgEffect>
                  </a14:imgLayer>
                </a14:imgProps>
              </a:ext>
              <a:ext uri="{28A0092B-C50C-407E-A947-70E740481C1C}">
                <a14:useLocalDpi xmlns:a14="http://schemas.microsoft.com/office/drawing/2010/main" val="0"/>
              </a:ext>
            </a:extLst>
          </a:blip>
          <a:srcRect/>
          <a:stretch>
            <a:fillRect/>
          </a:stretch>
        </p:blipFill>
        <p:spPr bwMode="auto">
          <a:xfrm>
            <a:off x="284619" y="3999870"/>
            <a:ext cx="770260" cy="67729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http://www.megaicons.net/static/img/icons_sizes/8/178/512/accommodation-log-cabin-icon.png"/>
          <p:cNvPicPr>
            <a:picLocks noChangeAspect="1" noChangeArrowheads="1"/>
          </p:cNvPicPr>
          <p:nvPr/>
        </p:nvPicPr>
        <p:blipFill>
          <a:blip r:embed="rId7" cstate="print">
            <a:biLevel thresh="75000"/>
            <a:extLst>
              <a:ext uri="{28A0092B-C50C-407E-A947-70E740481C1C}">
                <a14:useLocalDpi xmlns:a14="http://schemas.microsoft.com/office/drawing/2010/main" val="0"/>
              </a:ext>
            </a:extLst>
          </a:blip>
          <a:srcRect/>
          <a:stretch>
            <a:fillRect/>
          </a:stretch>
        </p:blipFill>
        <p:spPr bwMode="auto">
          <a:xfrm>
            <a:off x="362759" y="5007981"/>
            <a:ext cx="586062" cy="58606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https://image.freepik.com/free-icon/thermometer-temperature-control-tool_318-62176.jpg"/>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26054" r="24384"/>
          <a:stretch/>
        </p:blipFill>
        <p:spPr bwMode="auto">
          <a:xfrm rot="589012">
            <a:off x="422551" y="5874930"/>
            <a:ext cx="363067" cy="732557"/>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1054879" y="2177241"/>
            <a:ext cx="8089121" cy="5447645"/>
          </a:xfrm>
          <a:prstGeom prst="rect">
            <a:avLst/>
          </a:prstGeom>
          <a:noFill/>
        </p:spPr>
        <p:txBody>
          <a:bodyPr wrap="square" rtlCol="0">
            <a:spAutoFit/>
          </a:bodyPr>
          <a:lstStyle/>
          <a:p>
            <a:r>
              <a:rPr lang="en-US" sz="2400" b="1" dirty="0" smtClean="0"/>
              <a:t>Passive Houses:</a:t>
            </a:r>
            <a:r>
              <a:rPr lang="en-US" sz="2400" dirty="0" smtClean="0"/>
              <a:t> kWh/m2 standard, implementation in single family homes</a:t>
            </a:r>
          </a:p>
          <a:p>
            <a:endParaRPr lang="en-US" sz="2400" dirty="0" smtClean="0"/>
          </a:p>
          <a:p>
            <a:r>
              <a:rPr lang="en-US" sz="2400" b="1" dirty="0" smtClean="0"/>
              <a:t>NZEB: </a:t>
            </a:r>
            <a:r>
              <a:rPr lang="en-US" sz="2400" dirty="0" smtClean="0"/>
              <a:t>Passive house WITH renewable energy on site</a:t>
            </a:r>
          </a:p>
          <a:p>
            <a:endParaRPr lang="en-US" sz="2400" dirty="0" smtClean="0"/>
          </a:p>
          <a:p>
            <a:r>
              <a:rPr lang="en-US" sz="2400" b="1" dirty="0" smtClean="0"/>
              <a:t>Thermal Insulation</a:t>
            </a:r>
            <a:r>
              <a:rPr lang="en-US" sz="2400" dirty="0" smtClean="0"/>
              <a:t>: U-Value of wall insulation</a:t>
            </a:r>
          </a:p>
          <a:p>
            <a:endParaRPr lang="en-US" sz="2400" dirty="0"/>
          </a:p>
          <a:p>
            <a:endParaRPr lang="en-US" sz="2400" dirty="0" smtClean="0"/>
          </a:p>
          <a:p>
            <a:r>
              <a:rPr lang="en-US" sz="2400" b="1" dirty="0" smtClean="0"/>
              <a:t>Timber frame: </a:t>
            </a:r>
            <a:r>
              <a:rPr lang="en-US" sz="2400" dirty="0" smtClean="0"/>
              <a:t>single family homes. Substitution rates</a:t>
            </a:r>
          </a:p>
          <a:p>
            <a:endParaRPr lang="en-US" sz="2400" dirty="0" smtClean="0"/>
          </a:p>
          <a:p>
            <a:pPr>
              <a:lnSpc>
                <a:spcPct val="150000"/>
              </a:lnSpc>
            </a:pPr>
            <a:r>
              <a:rPr lang="en-US" sz="2400" b="1" dirty="0" smtClean="0"/>
              <a:t>Thermostat temperature: </a:t>
            </a:r>
            <a:r>
              <a:rPr lang="en-US" sz="2400" dirty="0" smtClean="0"/>
              <a:t>reduction in space heating</a:t>
            </a:r>
          </a:p>
          <a:p>
            <a:pPr>
              <a:lnSpc>
                <a:spcPct val="150000"/>
              </a:lnSpc>
            </a:pPr>
            <a:endParaRPr lang="en-US" sz="2400" dirty="0" smtClean="0"/>
          </a:p>
          <a:p>
            <a:pPr>
              <a:lnSpc>
                <a:spcPct val="150000"/>
              </a:lnSpc>
            </a:pPr>
            <a:endParaRPr lang="en-GB" sz="2400" dirty="0"/>
          </a:p>
        </p:txBody>
      </p:sp>
      <p:sp>
        <p:nvSpPr>
          <p:cNvPr id="11" name="TextShape 1"/>
          <p:cNvSpPr txBox="1"/>
          <p:nvPr/>
        </p:nvSpPr>
        <p:spPr>
          <a:xfrm>
            <a:off x="5004000" y="337320"/>
            <a:ext cx="3885120" cy="1262160"/>
          </a:xfrm>
          <a:prstGeom prst="rect">
            <a:avLst/>
          </a:prstGeom>
        </p:spPr>
        <p:txBody>
          <a:bodyPr lIns="0" tIns="0" rIns="0" bIns="0" anchor="ctr"/>
          <a:lstStyle/>
          <a:p>
            <a:r>
              <a:rPr lang="nl-NL" sz="4000" dirty="0" smtClean="0">
                <a:latin typeface="Calibri"/>
              </a:rPr>
              <a:t>Building Options</a:t>
            </a:r>
            <a:endParaRPr dirty="0"/>
          </a:p>
        </p:txBody>
      </p:sp>
    </p:spTree>
    <p:extLst>
      <p:ext uri="{BB962C8B-B14F-4D97-AF65-F5344CB8AC3E}">
        <p14:creationId xmlns:p14="http://schemas.microsoft.com/office/powerpoint/2010/main" val="22552618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p:nvPr>
        </p:nvSpPr>
        <p:spPr>
          <a:xfrm>
            <a:off x="251520" y="2204864"/>
            <a:ext cx="8229240" cy="3977640"/>
          </a:xfrm>
        </p:spPr>
        <p:txBody>
          <a:bodyPr/>
          <a:lstStyle/>
          <a:p>
            <a:endParaRPr lang="en-US" sz="2400" dirty="0"/>
          </a:p>
          <a:p>
            <a:pPr marL="342900" indent="-342900">
              <a:lnSpc>
                <a:spcPct val="150000"/>
              </a:lnSpc>
              <a:buFont typeface="Arial" panose="020B0604020202020204" pitchFamily="34" charset="0"/>
              <a:buChar char="•"/>
            </a:pPr>
            <a:endParaRPr lang="en-US" sz="2400" dirty="0" smtClean="0"/>
          </a:p>
          <a:p>
            <a:pPr marL="342900" indent="-342900">
              <a:lnSpc>
                <a:spcPct val="150000"/>
              </a:lnSpc>
              <a:buFont typeface="Arial" panose="020B0604020202020204" pitchFamily="34" charset="0"/>
              <a:buChar char="•"/>
            </a:pPr>
            <a:r>
              <a:rPr lang="en-US" sz="2400" dirty="0" smtClean="0"/>
              <a:t>First step ins scenario analysis</a:t>
            </a:r>
          </a:p>
          <a:p>
            <a:pPr marL="342900" indent="-342900">
              <a:lnSpc>
                <a:spcPct val="150000"/>
              </a:lnSpc>
              <a:buFont typeface="Arial" panose="020B0604020202020204" pitchFamily="34" charset="0"/>
              <a:buChar char="•"/>
            </a:pPr>
            <a:r>
              <a:rPr lang="en-US" sz="2400" dirty="0" smtClean="0"/>
              <a:t>Focus in technical potential</a:t>
            </a:r>
          </a:p>
          <a:p>
            <a:pPr marL="342900" indent="-342900">
              <a:lnSpc>
                <a:spcPct val="150000"/>
              </a:lnSpc>
              <a:buFont typeface="Arial" panose="020B0604020202020204" pitchFamily="34" charset="0"/>
              <a:buChar char="•"/>
            </a:pPr>
            <a:r>
              <a:rPr lang="en-US" sz="2400" dirty="0" smtClean="0"/>
              <a:t>No rebound  effects at this stage</a:t>
            </a:r>
          </a:p>
          <a:p>
            <a:pPr marL="342900" indent="-342900">
              <a:lnSpc>
                <a:spcPct val="150000"/>
              </a:lnSpc>
              <a:buFont typeface="Arial" panose="020B0604020202020204" pitchFamily="34" charset="0"/>
              <a:buChar char="•"/>
            </a:pPr>
            <a:r>
              <a:rPr lang="en-US" sz="2400" dirty="0" smtClean="0"/>
              <a:t>Focus on GHG</a:t>
            </a:r>
          </a:p>
          <a:p>
            <a:pPr marL="342900" indent="-342900">
              <a:lnSpc>
                <a:spcPct val="150000"/>
              </a:lnSpc>
              <a:buFont typeface="Arial" panose="020B0604020202020204" pitchFamily="34" charset="0"/>
              <a:buChar char="•"/>
            </a:pPr>
            <a:r>
              <a:rPr lang="en-US" sz="2400" dirty="0" smtClean="0"/>
              <a:t>Results relative to total EU GHG footprint</a:t>
            </a:r>
            <a:endParaRPr lang="en-US" sz="2400" dirty="0"/>
          </a:p>
          <a:p>
            <a:endParaRPr lang="en-US" sz="2400" dirty="0" smtClean="0"/>
          </a:p>
          <a:p>
            <a:endParaRPr lang="en-US" sz="2400" dirty="0"/>
          </a:p>
          <a:p>
            <a:endParaRPr lang="en-US" sz="2400" dirty="0" smtClean="0"/>
          </a:p>
          <a:p>
            <a:endParaRPr lang="en-US" sz="2400" dirty="0"/>
          </a:p>
          <a:p>
            <a:endParaRPr lang="en-GB" sz="2400" dirty="0"/>
          </a:p>
        </p:txBody>
      </p:sp>
      <p:sp>
        <p:nvSpPr>
          <p:cNvPr id="5" name="TextShape 1"/>
          <p:cNvSpPr txBox="1"/>
          <p:nvPr/>
        </p:nvSpPr>
        <p:spPr>
          <a:xfrm>
            <a:off x="6444208" y="188640"/>
            <a:ext cx="2363760" cy="1469520"/>
          </a:xfrm>
          <a:prstGeom prst="rect">
            <a:avLst/>
          </a:prstGeom>
        </p:spPr>
        <p:txBody>
          <a:bodyPr anchor="ctr"/>
          <a:lstStyle/>
          <a:p>
            <a:r>
              <a:rPr lang="nl-NL" sz="4000" dirty="0" smtClean="0">
                <a:solidFill>
                  <a:srgbClr val="000000"/>
                </a:solidFill>
                <a:latin typeface="Calibri"/>
              </a:rPr>
              <a:t>Context</a:t>
            </a:r>
            <a:endParaRPr dirty="0"/>
          </a:p>
        </p:txBody>
      </p:sp>
    </p:spTree>
    <p:extLst>
      <p:ext uri="{BB962C8B-B14F-4D97-AF65-F5344CB8AC3E}">
        <p14:creationId xmlns:p14="http://schemas.microsoft.com/office/powerpoint/2010/main" val="2661252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rapezoid 3"/>
          <p:cNvSpPr/>
          <p:nvPr/>
        </p:nvSpPr>
        <p:spPr>
          <a:xfrm rot="10800000">
            <a:off x="993862" y="2759151"/>
            <a:ext cx="3248348" cy="3388502"/>
          </a:xfrm>
          <a:prstGeom prst="trapezoid">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p:cNvSpPr txBox="1"/>
          <p:nvPr/>
        </p:nvSpPr>
        <p:spPr>
          <a:xfrm>
            <a:off x="4665739" y="2366025"/>
            <a:ext cx="3995292" cy="4524315"/>
          </a:xfrm>
          <a:prstGeom prst="rect">
            <a:avLst/>
          </a:prstGeom>
          <a:noFill/>
        </p:spPr>
        <p:txBody>
          <a:bodyPr wrap="square" rtlCol="0">
            <a:spAutoFit/>
          </a:bodyPr>
          <a:lstStyle/>
          <a:p>
            <a:r>
              <a:rPr lang="en-US" sz="2400" u="sng" dirty="0" smtClean="0"/>
              <a:t>Goal</a:t>
            </a:r>
          </a:p>
          <a:p>
            <a:r>
              <a:rPr lang="en-US" sz="2400" dirty="0" smtClean="0"/>
              <a:t>To asses GHG mitigation potential of consumer based options in the EU</a:t>
            </a:r>
          </a:p>
          <a:p>
            <a:endParaRPr lang="en-US" sz="2400" dirty="0"/>
          </a:p>
          <a:p>
            <a:pPr marL="342900" indent="-342900">
              <a:buFont typeface="Arial" panose="020B0604020202020204" pitchFamily="34" charset="0"/>
              <a:buChar char="•"/>
            </a:pPr>
            <a:r>
              <a:rPr lang="en-US" sz="2400" dirty="0" smtClean="0"/>
              <a:t>Two fold approach</a:t>
            </a:r>
          </a:p>
          <a:p>
            <a:pPr marL="342900" indent="-342900">
              <a:buFont typeface="Arial" panose="020B0604020202020204" pitchFamily="34" charset="0"/>
              <a:buChar char="•"/>
            </a:pPr>
            <a:endParaRPr lang="en-US" sz="2400" dirty="0" smtClean="0"/>
          </a:p>
          <a:p>
            <a:pPr marL="342900" indent="-342900">
              <a:buFont typeface="Arial" panose="020B0604020202020204" pitchFamily="34" charset="0"/>
              <a:buChar char="•"/>
            </a:pPr>
            <a:r>
              <a:rPr lang="en-US" sz="2400" dirty="0"/>
              <a:t>EXIOBASE MR-EE input-output table used for calculations</a:t>
            </a:r>
          </a:p>
          <a:p>
            <a:pPr marL="342900" indent="-342900">
              <a:buFont typeface="Arial" panose="020B0604020202020204" pitchFamily="34" charset="0"/>
              <a:buChar char="•"/>
            </a:pPr>
            <a:endParaRPr lang="en-US" sz="2400" dirty="0" smtClean="0"/>
          </a:p>
          <a:p>
            <a:pPr marL="342900" indent="-342900">
              <a:buFont typeface="Arial" panose="020B0604020202020204" pitchFamily="34" charset="0"/>
              <a:buChar char="•"/>
            </a:pPr>
            <a:endParaRPr lang="en-GB" sz="2400" dirty="0"/>
          </a:p>
        </p:txBody>
      </p:sp>
      <p:grpSp>
        <p:nvGrpSpPr>
          <p:cNvPr id="9" name="Group 8"/>
          <p:cNvGrpSpPr/>
          <p:nvPr/>
        </p:nvGrpSpPr>
        <p:grpSpPr>
          <a:xfrm>
            <a:off x="273251" y="2455910"/>
            <a:ext cx="4392488" cy="1182675"/>
            <a:chOff x="4427984" y="4293096"/>
            <a:chExt cx="4392488" cy="1182675"/>
          </a:xfrm>
        </p:grpSpPr>
        <p:sp>
          <p:nvSpPr>
            <p:cNvPr id="6" name="Rectangle 5"/>
            <p:cNvSpPr/>
            <p:nvPr/>
          </p:nvSpPr>
          <p:spPr>
            <a:xfrm>
              <a:off x="4427984" y="4413953"/>
              <a:ext cx="4392488" cy="9898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 name="Group 7"/>
            <p:cNvGrpSpPr/>
            <p:nvPr/>
          </p:nvGrpSpPr>
          <p:grpSpPr>
            <a:xfrm>
              <a:off x="4724099" y="4293096"/>
              <a:ext cx="3917619" cy="1182675"/>
              <a:chOff x="550263" y="2018953"/>
              <a:chExt cx="3917619" cy="1182675"/>
            </a:xfrm>
          </p:grpSpPr>
          <p:pic>
            <p:nvPicPr>
              <p:cNvPr id="1028" name="Picture 4" descr="https://s-media-cache-ak0.pinimg.com/736x/f3/73/06/f37306949a78f3fc2821df926a8f97cb.jpg"/>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2841" b="27273" l="0" r="16733">
                            <a14:backgroundMark x1="4582" y1="5398" x2="4582" y2="5398"/>
                            <a14:backgroundMark x1="15339" y1="7670" x2="15339" y2="7670"/>
                            <a14:backgroundMark x1="14542" y1="24716" x2="14542" y2="24716"/>
                            <a14:backgroundMark x1="1594" y1="24716" x2="1594" y2="24716"/>
                          </a14:backgroundRemoval>
                        </a14:imgEffect>
                        <a14:imgEffect>
                          <a14:sharpenSoften amount="50000"/>
                        </a14:imgEffect>
                      </a14:imgLayer>
                    </a14:imgProps>
                  </a:ext>
                  <a:ext uri="{28A0092B-C50C-407E-A947-70E740481C1C}">
                    <a14:useLocalDpi xmlns:a14="http://schemas.microsoft.com/office/drawing/2010/main" val="0"/>
                  </a:ext>
                </a:extLst>
              </a:blip>
              <a:srcRect r="81080" b="70972"/>
              <a:stretch/>
            </p:blipFill>
            <p:spPr bwMode="auto">
              <a:xfrm>
                <a:off x="550263" y="2153627"/>
                <a:ext cx="848992" cy="913332"/>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vector.me/files/images/3/0/300342/car_pictogram"/>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79092" y="2153627"/>
                <a:ext cx="913332" cy="913332"/>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http://silhouettesfree.com/machines/phones/smartphone-silhouette-image.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378600">
                <a:off x="2328866" y="2018953"/>
                <a:ext cx="1182675" cy="1182675"/>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http://cdn.flaticon.com/png/256/24989.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429223" y="2090963"/>
                <a:ext cx="1038659" cy="1038659"/>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19" name="TextBox 18"/>
          <p:cNvSpPr txBox="1"/>
          <p:nvPr/>
        </p:nvSpPr>
        <p:spPr>
          <a:xfrm>
            <a:off x="1854861" y="4226160"/>
            <a:ext cx="1622560" cy="461665"/>
          </a:xfrm>
          <a:prstGeom prst="rect">
            <a:avLst/>
          </a:prstGeom>
          <a:noFill/>
        </p:spPr>
        <p:txBody>
          <a:bodyPr wrap="none" rtlCol="0">
            <a:spAutoFit/>
          </a:bodyPr>
          <a:lstStyle/>
          <a:p>
            <a:r>
              <a:rPr lang="en-US" sz="2400" dirty="0" err="1" smtClean="0"/>
              <a:t>Quickscan</a:t>
            </a:r>
            <a:endParaRPr lang="en-GB" sz="2400" dirty="0"/>
          </a:p>
        </p:txBody>
      </p:sp>
      <p:sp>
        <p:nvSpPr>
          <p:cNvPr id="21" name="TextBox 20"/>
          <p:cNvSpPr txBox="1"/>
          <p:nvPr/>
        </p:nvSpPr>
        <p:spPr>
          <a:xfrm>
            <a:off x="1857427" y="5455821"/>
            <a:ext cx="1550193" cy="830997"/>
          </a:xfrm>
          <a:prstGeom prst="rect">
            <a:avLst/>
          </a:prstGeom>
          <a:solidFill>
            <a:schemeClr val="bg1"/>
          </a:solidFill>
        </p:spPr>
        <p:txBody>
          <a:bodyPr wrap="square" rtlCol="0">
            <a:spAutoFit/>
          </a:bodyPr>
          <a:lstStyle/>
          <a:p>
            <a:pPr algn="ctr"/>
            <a:r>
              <a:rPr lang="en-US" sz="2400" dirty="0" smtClean="0"/>
              <a:t>Detailed</a:t>
            </a:r>
          </a:p>
          <a:p>
            <a:pPr algn="ctr"/>
            <a:r>
              <a:rPr lang="en-US" sz="2400" dirty="0" smtClean="0"/>
              <a:t>Analysis</a:t>
            </a:r>
          </a:p>
        </p:txBody>
      </p:sp>
      <p:sp>
        <p:nvSpPr>
          <p:cNvPr id="11" name="TextBox 10"/>
          <p:cNvSpPr txBox="1"/>
          <p:nvPr/>
        </p:nvSpPr>
        <p:spPr>
          <a:xfrm>
            <a:off x="2995795" y="2221252"/>
            <a:ext cx="1360181" cy="369332"/>
          </a:xfrm>
          <a:prstGeom prst="rect">
            <a:avLst/>
          </a:prstGeom>
          <a:noFill/>
        </p:spPr>
        <p:txBody>
          <a:bodyPr wrap="none" rtlCol="0">
            <a:spAutoFit/>
          </a:bodyPr>
          <a:lstStyle/>
          <a:p>
            <a:r>
              <a:rPr lang="en-US" dirty="0" smtClean="0"/>
              <a:t>113 options</a:t>
            </a:r>
            <a:endParaRPr lang="en-GB" dirty="0"/>
          </a:p>
        </p:txBody>
      </p:sp>
      <p:grpSp>
        <p:nvGrpSpPr>
          <p:cNvPr id="14" name="Group 13"/>
          <p:cNvGrpSpPr/>
          <p:nvPr/>
        </p:nvGrpSpPr>
        <p:grpSpPr>
          <a:xfrm>
            <a:off x="378060" y="3929177"/>
            <a:ext cx="3977916" cy="2357641"/>
            <a:chOff x="378060" y="3929177"/>
            <a:chExt cx="3977916" cy="2357641"/>
          </a:xfrm>
        </p:grpSpPr>
        <p:sp>
          <p:nvSpPr>
            <p:cNvPr id="12" name="Rounded Rectangle 11"/>
            <p:cNvSpPr/>
            <p:nvPr/>
          </p:nvSpPr>
          <p:spPr>
            <a:xfrm>
              <a:off x="690966" y="4296651"/>
              <a:ext cx="3665010" cy="391174"/>
            </a:xfrm>
            <a:prstGeom prst="roundRect">
              <a:avLst/>
            </a:prstGeom>
            <a:noFill/>
            <a:ln w="57150">
              <a:solidFill>
                <a:schemeClr val="accent3">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ounded Rectangle 23"/>
            <p:cNvSpPr/>
            <p:nvPr/>
          </p:nvSpPr>
          <p:spPr>
            <a:xfrm>
              <a:off x="690966" y="5517232"/>
              <a:ext cx="3665010" cy="769586"/>
            </a:xfrm>
            <a:prstGeom prst="roundRect">
              <a:avLst/>
            </a:prstGeom>
            <a:noFill/>
            <a:ln w="57150">
              <a:solidFill>
                <a:schemeClr val="accent3">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p:cNvSpPr txBox="1"/>
            <p:nvPr/>
          </p:nvSpPr>
          <p:spPr>
            <a:xfrm>
              <a:off x="378060" y="3929177"/>
              <a:ext cx="356188" cy="461665"/>
            </a:xfrm>
            <a:prstGeom prst="rect">
              <a:avLst/>
            </a:prstGeom>
            <a:noFill/>
          </p:spPr>
          <p:txBody>
            <a:bodyPr wrap="none" rtlCol="0">
              <a:spAutoFit/>
            </a:bodyPr>
            <a:lstStyle/>
            <a:p>
              <a:r>
                <a:rPr lang="en-US" sz="2400" dirty="0" smtClean="0">
                  <a:solidFill>
                    <a:schemeClr val="accent3">
                      <a:lumMod val="50000"/>
                    </a:schemeClr>
                  </a:solidFill>
                </a:rPr>
                <a:t>1</a:t>
              </a:r>
              <a:endParaRPr lang="en-GB" sz="2400" dirty="0">
                <a:solidFill>
                  <a:schemeClr val="accent3">
                    <a:lumMod val="50000"/>
                  </a:schemeClr>
                </a:solidFill>
              </a:endParaRPr>
            </a:p>
          </p:txBody>
        </p:sp>
        <p:sp>
          <p:nvSpPr>
            <p:cNvPr id="26" name="TextBox 25"/>
            <p:cNvSpPr txBox="1"/>
            <p:nvPr/>
          </p:nvSpPr>
          <p:spPr>
            <a:xfrm>
              <a:off x="378060" y="5078217"/>
              <a:ext cx="356188" cy="461665"/>
            </a:xfrm>
            <a:prstGeom prst="rect">
              <a:avLst/>
            </a:prstGeom>
            <a:noFill/>
          </p:spPr>
          <p:txBody>
            <a:bodyPr wrap="none" rtlCol="0">
              <a:spAutoFit/>
            </a:bodyPr>
            <a:lstStyle/>
            <a:p>
              <a:r>
                <a:rPr lang="en-US" sz="2400" dirty="0" smtClean="0">
                  <a:solidFill>
                    <a:schemeClr val="accent3">
                      <a:lumMod val="50000"/>
                    </a:schemeClr>
                  </a:solidFill>
                </a:rPr>
                <a:t>2</a:t>
              </a:r>
              <a:endParaRPr lang="en-GB" sz="2400" dirty="0">
                <a:solidFill>
                  <a:schemeClr val="accent3">
                    <a:lumMod val="50000"/>
                  </a:schemeClr>
                </a:solidFill>
              </a:endParaRPr>
            </a:p>
          </p:txBody>
        </p:sp>
      </p:grpSp>
      <p:sp>
        <p:nvSpPr>
          <p:cNvPr id="28" name="TextBox 27"/>
          <p:cNvSpPr txBox="1"/>
          <p:nvPr/>
        </p:nvSpPr>
        <p:spPr>
          <a:xfrm>
            <a:off x="2698510" y="3927319"/>
            <a:ext cx="1249060" cy="369332"/>
          </a:xfrm>
          <a:prstGeom prst="rect">
            <a:avLst/>
          </a:prstGeom>
          <a:noFill/>
        </p:spPr>
        <p:txBody>
          <a:bodyPr wrap="none" rtlCol="0">
            <a:spAutoFit/>
          </a:bodyPr>
          <a:lstStyle/>
          <a:p>
            <a:r>
              <a:rPr lang="en-US" dirty="0" smtClean="0"/>
              <a:t>84 options</a:t>
            </a:r>
            <a:endParaRPr lang="en-GB" dirty="0"/>
          </a:p>
        </p:txBody>
      </p:sp>
      <p:sp>
        <p:nvSpPr>
          <p:cNvPr id="29" name="TextBox 28"/>
          <p:cNvSpPr txBox="1"/>
          <p:nvPr/>
        </p:nvSpPr>
        <p:spPr>
          <a:xfrm>
            <a:off x="2371265" y="5124383"/>
            <a:ext cx="1249060" cy="369332"/>
          </a:xfrm>
          <a:prstGeom prst="rect">
            <a:avLst/>
          </a:prstGeom>
          <a:noFill/>
        </p:spPr>
        <p:txBody>
          <a:bodyPr wrap="none" rtlCol="0">
            <a:spAutoFit/>
          </a:bodyPr>
          <a:lstStyle/>
          <a:p>
            <a:r>
              <a:rPr lang="en-US" dirty="0" smtClean="0"/>
              <a:t>30 options</a:t>
            </a:r>
            <a:endParaRPr lang="en-GB" dirty="0"/>
          </a:p>
        </p:txBody>
      </p:sp>
    </p:spTree>
    <p:extLst>
      <p:ext uri="{BB962C8B-B14F-4D97-AF65-F5344CB8AC3E}">
        <p14:creationId xmlns:p14="http://schemas.microsoft.com/office/powerpoint/2010/main" val="28403734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TextShape 1"/>
          <p:cNvSpPr txBox="1"/>
          <p:nvPr/>
        </p:nvSpPr>
        <p:spPr>
          <a:xfrm>
            <a:off x="6253200" y="349200"/>
            <a:ext cx="2363760" cy="1469520"/>
          </a:xfrm>
          <a:prstGeom prst="rect">
            <a:avLst/>
          </a:prstGeom>
        </p:spPr>
        <p:txBody>
          <a:bodyPr anchor="ctr"/>
          <a:lstStyle/>
          <a:p>
            <a:r>
              <a:rPr lang="nl-NL" sz="4000" dirty="0" err="1" smtClean="0">
                <a:solidFill>
                  <a:srgbClr val="000000"/>
                </a:solidFill>
                <a:latin typeface="Calibri"/>
              </a:rPr>
              <a:t>About</a:t>
            </a:r>
            <a:r>
              <a:rPr lang="nl-NL" sz="4000" dirty="0" smtClean="0">
                <a:solidFill>
                  <a:srgbClr val="000000"/>
                </a:solidFill>
                <a:latin typeface="Calibri"/>
              </a:rPr>
              <a:t> the </a:t>
            </a:r>
            <a:r>
              <a:rPr lang="nl-NL" sz="4000" dirty="0" err="1" smtClean="0">
                <a:solidFill>
                  <a:srgbClr val="000000"/>
                </a:solidFill>
                <a:latin typeface="Calibri"/>
              </a:rPr>
              <a:t>Quickscan</a:t>
            </a:r>
            <a:endParaRPr dirty="0"/>
          </a:p>
        </p:txBody>
      </p:sp>
      <p:sp>
        <p:nvSpPr>
          <p:cNvPr id="123" name="TextShape 2"/>
          <p:cNvSpPr txBox="1"/>
          <p:nvPr/>
        </p:nvSpPr>
        <p:spPr>
          <a:xfrm>
            <a:off x="640080" y="2152800"/>
            <a:ext cx="7955280" cy="4480200"/>
          </a:xfrm>
          <a:prstGeom prst="rect">
            <a:avLst/>
          </a:prstGeom>
        </p:spPr>
        <p:txBody>
          <a:bodyPr/>
          <a:lstStyle/>
          <a:p>
            <a:endParaRPr dirty="0"/>
          </a:p>
        </p:txBody>
      </p:sp>
      <p:sp>
        <p:nvSpPr>
          <p:cNvPr id="5" name="TextShape 2"/>
          <p:cNvSpPr txBox="1"/>
          <p:nvPr/>
        </p:nvSpPr>
        <p:spPr>
          <a:xfrm>
            <a:off x="504000" y="2191680"/>
            <a:ext cx="8182800" cy="4405320"/>
          </a:xfrm>
          <a:prstGeom prst="rect">
            <a:avLst/>
          </a:prstGeom>
        </p:spPr>
        <p:txBody>
          <a:bodyPr lIns="0" tIns="0" rIns="0" bIns="0" anchor="ctr"/>
          <a:lstStyle/>
          <a:p>
            <a:endParaRPr dirty="0"/>
          </a:p>
        </p:txBody>
      </p:sp>
      <p:sp>
        <p:nvSpPr>
          <p:cNvPr id="4" name="Subtitle 3"/>
          <p:cNvSpPr>
            <a:spLocks noGrp="1"/>
          </p:cNvSpPr>
          <p:nvPr>
            <p:ph type="subTitle"/>
          </p:nvPr>
        </p:nvSpPr>
        <p:spPr>
          <a:xfrm>
            <a:off x="774631" y="2348880"/>
            <a:ext cx="7772040" cy="3962816"/>
          </a:xfrm>
        </p:spPr>
        <p:txBody>
          <a:bodyPr/>
          <a:lstStyle/>
          <a:p>
            <a:r>
              <a:rPr lang="en-US" sz="2400" dirty="0" smtClean="0"/>
              <a:t>Translate 84 options in terms of EXIOBASE</a:t>
            </a:r>
          </a:p>
          <a:p>
            <a:pPr marL="342900" indent="-342900">
              <a:buFont typeface="Arial" panose="020B0604020202020204" pitchFamily="34" charset="0"/>
              <a:buChar char="•"/>
            </a:pPr>
            <a:r>
              <a:rPr lang="en-US" sz="2000" dirty="0" smtClean="0"/>
              <a:t>Final demand reduction</a:t>
            </a:r>
          </a:p>
          <a:p>
            <a:pPr marL="342900" indent="-342900">
              <a:buFont typeface="Arial" panose="020B0604020202020204" pitchFamily="34" charset="0"/>
              <a:buChar char="•"/>
            </a:pPr>
            <a:r>
              <a:rPr lang="en-US" sz="2000" dirty="0" smtClean="0"/>
              <a:t>Efficiency improvements in the processes of the supply chain: changes in coefficients</a:t>
            </a:r>
          </a:p>
          <a:p>
            <a:pPr marL="342900" indent="-342900">
              <a:buFont typeface="Arial" panose="020B0604020202020204" pitchFamily="34" charset="0"/>
              <a:buChar char="•"/>
            </a:pPr>
            <a:r>
              <a:rPr lang="en-US" sz="2000" dirty="0" smtClean="0"/>
              <a:t>Changes in the supply chain: changes in structure</a:t>
            </a:r>
          </a:p>
          <a:p>
            <a:endParaRPr lang="en-US" sz="2400" dirty="0" smtClean="0"/>
          </a:p>
          <a:p>
            <a:endParaRPr lang="en-US" sz="2400" dirty="0"/>
          </a:p>
          <a:p>
            <a:r>
              <a:rPr lang="en-US" sz="2400" dirty="0" smtClean="0"/>
              <a:t>Upcoming publication by NTNU and CML in this methodology</a:t>
            </a:r>
            <a:endParaRPr lang="nl-NL" sz="2400" dirty="0"/>
          </a:p>
        </p:txBody>
      </p:sp>
    </p:spTree>
    <p:extLst>
      <p:ext uri="{BB962C8B-B14F-4D97-AF65-F5344CB8AC3E}">
        <p14:creationId xmlns:p14="http://schemas.microsoft.com/office/powerpoint/2010/main" val="25052842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3912" y="2004384"/>
            <a:ext cx="7992888" cy="4779912"/>
          </a:xfrm>
          <a:prstGeom prst="rect">
            <a:avLst/>
          </a:prstGeom>
          <a:noFill/>
          <a:ln>
            <a:noFill/>
          </a:ln>
        </p:spPr>
      </p:pic>
      <p:sp>
        <p:nvSpPr>
          <p:cNvPr id="122" name="TextShape 1"/>
          <p:cNvSpPr txBox="1"/>
          <p:nvPr/>
        </p:nvSpPr>
        <p:spPr>
          <a:xfrm>
            <a:off x="6253200" y="349200"/>
            <a:ext cx="2363760" cy="1469520"/>
          </a:xfrm>
          <a:prstGeom prst="rect">
            <a:avLst/>
          </a:prstGeom>
        </p:spPr>
        <p:txBody>
          <a:bodyPr anchor="ctr"/>
          <a:lstStyle/>
          <a:p>
            <a:r>
              <a:rPr lang="nl-NL" sz="4000" dirty="0" err="1" smtClean="0">
                <a:solidFill>
                  <a:srgbClr val="000000"/>
                </a:solidFill>
                <a:latin typeface="Calibri"/>
              </a:rPr>
              <a:t>Quickscan</a:t>
            </a:r>
            <a:r>
              <a:rPr lang="nl-NL" sz="4000" dirty="0" smtClean="0">
                <a:solidFill>
                  <a:srgbClr val="000000"/>
                </a:solidFill>
                <a:latin typeface="Calibri"/>
              </a:rPr>
              <a:t> </a:t>
            </a:r>
            <a:r>
              <a:rPr lang="nl-NL" sz="4000" dirty="0" err="1" smtClean="0">
                <a:solidFill>
                  <a:srgbClr val="000000"/>
                </a:solidFill>
                <a:latin typeface="Calibri"/>
              </a:rPr>
              <a:t>Results</a:t>
            </a:r>
            <a:endParaRPr dirty="0"/>
          </a:p>
        </p:txBody>
      </p:sp>
      <p:sp>
        <p:nvSpPr>
          <p:cNvPr id="123" name="TextShape 2"/>
          <p:cNvSpPr txBox="1"/>
          <p:nvPr/>
        </p:nvSpPr>
        <p:spPr>
          <a:xfrm>
            <a:off x="640080" y="2152800"/>
            <a:ext cx="7955280" cy="4480200"/>
          </a:xfrm>
          <a:prstGeom prst="rect">
            <a:avLst/>
          </a:prstGeom>
        </p:spPr>
        <p:txBody>
          <a:bodyPr/>
          <a:lstStyle/>
          <a:p>
            <a:endParaRPr dirty="0"/>
          </a:p>
        </p:txBody>
      </p:sp>
      <p:sp>
        <p:nvSpPr>
          <p:cNvPr id="5" name="TextShape 2"/>
          <p:cNvSpPr txBox="1"/>
          <p:nvPr/>
        </p:nvSpPr>
        <p:spPr>
          <a:xfrm>
            <a:off x="504000" y="2191680"/>
            <a:ext cx="8182800" cy="4405320"/>
          </a:xfrm>
          <a:prstGeom prst="rect">
            <a:avLst/>
          </a:prstGeom>
        </p:spPr>
        <p:txBody>
          <a:bodyPr lIns="0" tIns="0" rIns="0" bIns="0" anchor="ctr"/>
          <a:lstStyle/>
          <a:p>
            <a:endParaRPr dirty="0"/>
          </a:p>
        </p:txBody>
      </p:sp>
      <p:sp>
        <p:nvSpPr>
          <p:cNvPr id="4" name="Subtitle 3"/>
          <p:cNvSpPr>
            <a:spLocks noGrp="1"/>
          </p:cNvSpPr>
          <p:nvPr>
            <p:ph type="subTitle"/>
          </p:nvPr>
        </p:nvSpPr>
        <p:spPr>
          <a:xfrm>
            <a:off x="685800" y="2130480"/>
            <a:ext cx="7772040" cy="3962816"/>
          </a:xfrm>
        </p:spPr>
        <p:txBody>
          <a:bodyPr/>
          <a:lstStyle/>
          <a:p>
            <a:endParaRPr lang="en-US" sz="2400" dirty="0" smtClean="0"/>
          </a:p>
          <a:p>
            <a:endParaRPr lang="en-US" sz="2400" dirty="0"/>
          </a:p>
          <a:p>
            <a:endParaRPr lang="nl-NL" sz="2400" dirty="0"/>
          </a:p>
        </p:txBody>
      </p:sp>
      <p:pic>
        <p:nvPicPr>
          <p:cNvPr id="10" name="Picture 4" descr="https://s-media-cache-ak0.pinimg.com/736x/f3/73/06/f37306949a78f3fc2821df926a8f97cb.jpg"/>
          <p:cNvPicPr>
            <a:picLocks noChangeAspect="1" noChangeArrowheads="1"/>
          </p:cNvPicPr>
          <p:nvPr/>
        </p:nvPicPr>
        <p:blipFill rotWithShape="1">
          <a:blip r:embed="rId4">
            <a:extLst>
              <a:ext uri="{BEBA8EAE-BF5A-486C-A8C5-ECC9F3942E4B}">
                <a14:imgProps xmlns:a14="http://schemas.microsoft.com/office/drawing/2010/main">
                  <a14:imgLayer r:embed="rId5">
                    <a14:imgEffect>
                      <a14:backgroundRemoval t="2841" b="27273" l="0" r="16733">
                        <a14:backgroundMark x1="4582" y1="5398" x2="4582" y2="5398"/>
                        <a14:backgroundMark x1="15339" y1="7670" x2="15339" y2="7670"/>
                        <a14:backgroundMark x1="14542" y1="24716" x2="14542" y2="24716"/>
                        <a14:backgroundMark x1="1594" y1="24716" x2="1594" y2="24716"/>
                      </a14:backgroundRemoval>
                    </a14:imgEffect>
                    <a14:imgEffect>
                      <a14:sharpenSoften amount="50000"/>
                    </a14:imgEffect>
                  </a14:imgLayer>
                </a14:imgProps>
              </a:ext>
              <a:ext uri="{28A0092B-C50C-407E-A947-70E740481C1C}">
                <a14:useLocalDpi xmlns:a14="http://schemas.microsoft.com/office/drawing/2010/main" val="0"/>
              </a:ext>
            </a:extLst>
          </a:blip>
          <a:srcRect r="81080" b="70972"/>
          <a:stretch/>
        </p:blipFill>
        <p:spPr bwMode="auto">
          <a:xfrm>
            <a:off x="1583452" y="4221088"/>
            <a:ext cx="603092" cy="64879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http://vector.me/files/images/3/0/300342/car_pictogram"/>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358741" y="2531551"/>
            <a:ext cx="432048" cy="43204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8" descr="http://cdn.flaticon.com/png/256/24989.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131840" y="3510669"/>
            <a:ext cx="557683" cy="557683"/>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2718333" y="2963599"/>
            <a:ext cx="646331" cy="369332"/>
          </a:xfrm>
          <a:prstGeom prst="rect">
            <a:avLst/>
          </a:prstGeom>
          <a:noFill/>
        </p:spPr>
        <p:txBody>
          <a:bodyPr wrap="none" rtlCol="0">
            <a:spAutoFit/>
          </a:bodyPr>
          <a:lstStyle/>
          <a:p>
            <a:r>
              <a:rPr lang="en-US" dirty="0" smtClean="0"/>
              <a:t>48%</a:t>
            </a:r>
            <a:endParaRPr lang="en-GB" dirty="0"/>
          </a:p>
        </p:txBody>
      </p:sp>
      <p:sp>
        <p:nvSpPr>
          <p:cNvPr id="14" name="TextBox 13"/>
          <p:cNvSpPr txBox="1"/>
          <p:nvPr/>
        </p:nvSpPr>
        <p:spPr>
          <a:xfrm>
            <a:off x="1829655" y="4897660"/>
            <a:ext cx="646331" cy="369332"/>
          </a:xfrm>
          <a:prstGeom prst="rect">
            <a:avLst/>
          </a:prstGeom>
          <a:noFill/>
        </p:spPr>
        <p:txBody>
          <a:bodyPr wrap="none" rtlCol="0">
            <a:spAutoFit/>
          </a:bodyPr>
          <a:lstStyle/>
          <a:p>
            <a:r>
              <a:rPr lang="en-US" dirty="0" smtClean="0"/>
              <a:t>20%</a:t>
            </a:r>
            <a:endParaRPr lang="en-GB" dirty="0"/>
          </a:p>
        </p:txBody>
      </p:sp>
      <p:sp>
        <p:nvSpPr>
          <p:cNvPr id="15" name="TextBox 14"/>
          <p:cNvSpPr txBox="1"/>
          <p:nvPr/>
        </p:nvSpPr>
        <p:spPr>
          <a:xfrm>
            <a:off x="3542063" y="4022943"/>
            <a:ext cx="646331" cy="369332"/>
          </a:xfrm>
          <a:prstGeom prst="rect">
            <a:avLst/>
          </a:prstGeom>
          <a:noFill/>
        </p:spPr>
        <p:txBody>
          <a:bodyPr wrap="none" rtlCol="0">
            <a:spAutoFit/>
          </a:bodyPr>
          <a:lstStyle/>
          <a:p>
            <a:r>
              <a:rPr lang="en-US" dirty="0" smtClean="0"/>
              <a:t>34%</a:t>
            </a:r>
            <a:endParaRPr lang="en-GB" dirty="0"/>
          </a:p>
        </p:txBody>
      </p:sp>
    </p:spTree>
    <p:extLst>
      <p:ext uri="{BB962C8B-B14F-4D97-AF65-F5344CB8AC3E}">
        <p14:creationId xmlns:p14="http://schemas.microsoft.com/office/powerpoint/2010/main" val="25052842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TextShape 1"/>
          <p:cNvSpPr txBox="1"/>
          <p:nvPr/>
        </p:nvSpPr>
        <p:spPr>
          <a:xfrm>
            <a:off x="6217261" y="116632"/>
            <a:ext cx="2363760" cy="1469520"/>
          </a:xfrm>
          <a:prstGeom prst="rect">
            <a:avLst/>
          </a:prstGeom>
        </p:spPr>
        <p:txBody>
          <a:bodyPr anchor="ctr"/>
          <a:lstStyle/>
          <a:p>
            <a:r>
              <a:rPr lang="nl-NL" sz="4000" dirty="0" err="1" smtClean="0">
                <a:solidFill>
                  <a:srgbClr val="000000"/>
                </a:solidFill>
                <a:latin typeface="Calibri"/>
              </a:rPr>
              <a:t>Quickscan</a:t>
            </a:r>
            <a:r>
              <a:rPr lang="nl-NL" sz="4000" dirty="0" smtClean="0">
                <a:solidFill>
                  <a:srgbClr val="000000"/>
                </a:solidFill>
                <a:latin typeface="Calibri"/>
              </a:rPr>
              <a:t> </a:t>
            </a:r>
            <a:r>
              <a:rPr lang="nl-NL" sz="4000" dirty="0" err="1" smtClean="0">
                <a:solidFill>
                  <a:srgbClr val="000000"/>
                </a:solidFill>
                <a:latin typeface="Calibri"/>
              </a:rPr>
              <a:t>Results</a:t>
            </a:r>
            <a:endParaRPr dirty="0"/>
          </a:p>
        </p:txBody>
      </p:sp>
      <p:sp>
        <p:nvSpPr>
          <p:cNvPr id="123" name="TextShape 2"/>
          <p:cNvSpPr txBox="1"/>
          <p:nvPr/>
        </p:nvSpPr>
        <p:spPr>
          <a:xfrm>
            <a:off x="640080" y="2152800"/>
            <a:ext cx="7955280" cy="4480200"/>
          </a:xfrm>
          <a:prstGeom prst="rect">
            <a:avLst/>
          </a:prstGeom>
        </p:spPr>
        <p:txBody>
          <a:bodyPr/>
          <a:lstStyle/>
          <a:p>
            <a:endParaRPr dirty="0"/>
          </a:p>
        </p:txBody>
      </p:sp>
      <p:sp>
        <p:nvSpPr>
          <p:cNvPr id="5" name="TextShape 2"/>
          <p:cNvSpPr txBox="1"/>
          <p:nvPr/>
        </p:nvSpPr>
        <p:spPr>
          <a:xfrm>
            <a:off x="504000" y="2191680"/>
            <a:ext cx="8182800" cy="4405320"/>
          </a:xfrm>
          <a:prstGeom prst="rect">
            <a:avLst/>
          </a:prstGeom>
        </p:spPr>
        <p:txBody>
          <a:bodyPr lIns="0" tIns="0" rIns="0" bIns="0" anchor="ctr"/>
          <a:lstStyle/>
          <a:p>
            <a:endParaRPr dirty="0"/>
          </a:p>
        </p:txBody>
      </p:sp>
      <p:sp>
        <p:nvSpPr>
          <p:cNvPr id="4" name="Subtitle 3"/>
          <p:cNvSpPr>
            <a:spLocks noGrp="1"/>
          </p:cNvSpPr>
          <p:nvPr>
            <p:ph type="subTitle"/>
          </p:nvPr>
        </p:nvSpPr>
        <p:spPr>
          <a:xfrm>
            <a:off x="685800" y="2130480"/>
            <a:ext cx="7772040" cy="3962816"/>
          </a:xfrm>
        </p:spPr>
        <p:txBody>
          <a:bodyPr/>
          <a:lstStyle/>
          <a:p>
            <a:endParaRPr lang="en-US" sz="2400" dirty="0" smtClean="0"/>
          </a:p>
          <a:p>
            <a:endParaRPr lang="en-US" sz="2400" dirty="0"/>
          </a:p>
          <a:p>
            <a:endParaRPr lang="nl-NL" sz="2400" dirty="0"/>
          </a:p>
        </p:txBody>
      </p:sp>
      <p:pic>
        <p:nvPicPr>
          <p:cNvPr id="8" name="Picture 7"/>
          <p:cNvPicPr/>
          <p:nvPr/>
        </p:nvPicPr>
        <p:blipFill rotWithShape="1">
          <a:blip r:embed="rId3" cstate="print">
            <a:extLst>
              <a:ext uri="{28A0092B-C50C-407E-A947-70E740481C1C}">
                <a14:useLocalDpi xmlns:a14="http://schemas.microsoft.com/office/drawing/2010/main" val="0"/>
              </a:ext>
            </a:extLst>
          </a:blip>
          <a:srcRect t="2017" r="11910" b="3804"/>
          <a:stretch/>
        </p:blipFill>
        <p:spPr bwMode="auto">
          <a:xfrm>
            <a:off x="1043607" y="1700808"/>
            <a:ext cx="6827102" cy="5142412"/>
          </a:xfrm>
          <a:prstGeom prst="rect">
            <a:avLst/>
          </a:prstGeom>
          <a:noFill/>
          <a:ln>
            <a:noFill/>
          </a:ln>
        </p:spPr>
      </p:pic>
      <p:sp>
        <p:nvSpPr>
          <p:cNvPr id="3" name="TextBox 2"/>
          <p:cNvSpPr txBox="1"/>
          <p:nvPr/>
        </p:nvSpPr>
        <p:spPr>
          <a:xfrm>
            <a:off x="1945911" y="2414043"/>
            <a:ext cx="846707" cy="400110"/>
          </a:xfrm>
          <a:prstGeom prst="rect">
            <a:avLst/>
          </a:prstGeom>
          <a:noFill/>
        </p:spPr>
        <p:txBody>
          <a:bodyPr wrap="none" rtlCol="0">
            <a:spAutoFit/>
          </a:bodyPr>
          <a:lstStyle/>
          <a:p>
            <a:r>
              <a:rPr lang="en-US" sz="2000" b="1" dirty="0" smtClean="0"/>
              <a:t>~10%</a:t>
            </a:r>
            <a:endParaRPr lang="en-GB" sz="2000" b="1" dirty="0"/>
          </a:p>
        </p:txBody>
      </p:sp>
      <p:pic>
        <p:nvPicPr>
          <p:cNvPr id="10" name="Picture 9"/>
          <p:cNvPicPr/>
          <p:nvPr/>
        </p:nvPicPr>
        <p:blipFill rotWithShape="1">
          <a:blip r:embed="rId3" cstate="print">
            <a:extLst>
              <a:ext uri="{28A0092B-C50C-407E-A947-70E740481C1C}">
                <a14:useLocalDpi xmlns:a14="http://schemas.microsoft.com/office/drawing/2010/main" val="0"/>
              </a:ext>
            </a:extLst>
          </a:blip>
          <a:srcRect l="87023" t="50000" r="1437" b="38241"/>
          <a:stretch/>
        </p:blipFill>
        <p:spPr bwMode="auto">
          <a:xfrm>
            <a:off x="6126486" y="2430180"/>
            <a:ext cx="1344721" cy="864096"/>
          </a:xfrm>
          <a:prstGeom prst="rect">
            <a:avLst/>
          </a:prstGeom>
          <a:noFill/>
          <a:ln>
            <a:noFill/>
          </a:ln>
        </p:spPr>
      </p:pic>
    </p:spTree>
    <p:extLst>
      <p:ext uri="{BB962C8B-B14F-4D97-AF65-F5344CB8AC3E}">
        <p14:creationId xmlns:p14="http://schemas.microsoft.com/office/powerpoint/2010/main" val="25052842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TextShape 1"/>
          <p:cNvSpPr txBox="1"/>
          <p:nvPr/>
        </p:nvSpPr>
        <p:spPr>
          <a:xfrm>
            <a:off x="6253200" y="349200"/>
            <a:ext cx="2363760" cy="1469520"/>
          </a:xfrm>
          <a:prstGeom prst="rect">
            <a:avLst/>
          </a:prstGeom>
        </p:spPr>
        <p:txBody>
          <a:bodyPr anchor="ctr"/>
          <a:lstStyle/>
          <a:p>
            <a:r>
              <a:rPr lang="nl-NL" sz="4000" dirty="0" err="1" smtClean="0">
                <a:solidFill>
                  <a:srgbClr val="000000"/>
                </a:solidFill>
                <a:latin typeface="Calibri"/>
              </a:rPr>
              <a:t>Detailed</a:t>
            </a:r>
            <a:r>
              <a:rPr lang="nl-NL" sz="4000" dirty="0" smtClean="0">
                <a:solidFill>
                  <a:srgbClr val="000000"/>
                </a:solidFill>
                <a:latin typeface="Calibri"/>
              </a:rPr>
              <a:t> Analysis</a:t>
            </a:r>
            <a:endParaRPr dirty="0"/>
          </a:p>
        </p:txBody>
      </p:sp>
      <p:sp>
        <p:nvSpPr>
          <p:cNvPr id="123" name="TextShape 2"/>
          <p:cNvSpPr txBox="1"/>
          <p:nvPr/>
        </p:nvSpPr>
        <p:spPr>
          <a:xfrm>
            <a:off x="640080" y="2152800"/>
            <a:ext cx="7955280" cy="4480200"/>
          </a:xfrm>
          <a:prstGeom prst="rect">
            <a:avLst/>
          </a:prstGeom>
        </p:spPr>
        <p:txBody>
          <a:bodyPr/>
          <a:lstStyle/>
          <a:p>
            <a:endParaRPr dirty="0"/>
          </a:p>
        </p:txBody>
      </p:sp>
      <p:sp>
        <p:nvSpPr>
          <p:cNvPr id="5" name="TextShape 2"/>
          <p:cNvSpPr txBox="1"/>
          <p:nvPr/>
        </p:nvSpPr>
        <p:spPr>
          <a:xfrm>
            <a:off x="504000" y="2191680"/>
            <a:ext cx="8182800" cy="4405320"/>
          </a:xfrm>
          <a:prstGeom prst="rect">
            <a:avLst/>
          </a:prstGeom>
        </p:spPr>
        <p:txBody>
          <a:bodyPr lIns="0" tIns="0" rIns="0" bIns="0" anchor="ctr"/>
          <a:lstStyle/>
          <a:p>
            <a:endParaRPr dirty="0"/>
          </a:p>
        </p:txBody>
      </p:sp>
      <p:sp>
        <p:nvSpPr>
          <p:cNvPr id="4" name="Subtitle 3"/>
          <p:cNvSpPr>
            <a:spLocks noGrp="1"/>
          </p:cNvSpPr>
          <p:nvPr>
            <p:ph type="subTitle"/>
          </p:nvPr>
        </p:nvSpPr>
        <p:spPr>
          <a:xfrm>
            <a:off x="685800" y="2130480"/>
            <a:ext cx="7772040" cy="3962816"/>
          </a:xfrm>
        </p:spPr>
        <p:txBody>
          <a:bodyPr/>
          <a:lstStyle/>
          <a:p>
            <a:r>
              <a:rPr lang="en-US" sz="2400" dirty="0" smtClean="0"/>
              <a:t>Detailed analysis</a:t>
            </a:r>
          </a:p>
          <a:p>
            <a:endParaRPr lang="en-US" sz="2400" dirty="0"/>
          </a:p>
          <a:p>
            <a:r>
              <a:rPr lang="en-US" sz="2400" dirty="0" smtClean="0"/>
              <a:t>Options from transport, building, food</a:t>
            </a:r>
          </a:p>
          <a:p>
            <a:pPr marL="342900" indent="-342900">
              <a:buFont typeface="Arial" panose="020B0604020202020204" pitchFamily="34" charset="0"/>
              <a:buChar char="•"/>
            </a:pPr>
            <a:r>
              <a:rPr lang="en-US" sz="2400" dirty="0" smtClean="0"/>
              <a:t>Modifications in structure and coefficients based on literature</a:t>
            </a:r>
          </a:p>
          <a:p>
            <a:pPr marL="342900" indent="-342900">
              <a:buFont typeface="Arial" panose="020B0604020202020204" pitchFamily="34" charset="0"/>
              <a:buChar char="•"/>
            </a:pPr>
            <a:r>
              <a:rPr lang="en-US" sz="2400" dirty="0" smtClean="0"/>
              <a:t>Country specific inputs and results</a:t>
            </a:r>
          </a:p>
          <a:p>
            <a:pPr marL="342900" indent="-342900">
              <a:buFont typeface="Arial" panose="020B0604020202020204" pitchFamily="34" charset="0"/>
              <a:buChar char="•"/>
            </a:pPr>
            <a:r>
              <a:rPr lang="en-US" sz="2400" dirty="0" smtClean="0"/>
              <a:t>Hybrid LCA</a:t>
            </a:r>
          </a:p>
          <a:p>
            <a:pPr lvl="3"/>
            <a:r>
              <a:rPr lang="en-US" sz="2400" dirty="0"/>
              <a:t>	</a:t>
            </a:r>
            <a:r>
              <a:rPr lang="en-US" sz="2400" dirty="0" smtClean="0"/>
              <a:t>- more detail in sectors</a:t>
            </a:r>
          </a:p>
          <a:p>
            <a:pPr lvl="3"/>
            <a:r>
              <a:rPr lang="en-US" sz="2400" dirty="0"/>
              <a:t>	</a:t>
            </a:r>
            <a:r>
              <a:rPr lang="en-US" sz="2400" dirty="0" smtClean="0"/>
              <a:t>- full hybrid analysis using EXIOBASE as 	background system</a:t>
            </a:r>
            <a:endParaRPr lang="en-US" sz="2400" dirty="0"/>
          </a:p>
          <a:p>
            <a:endParaRPr lang="nl-NL" sz="2400" dirty="0"/>
          </a:p>
        </p:txBody>
      </p:sp>
    </p:spTree>
    <p:extLst>
      <p:ext uri="{BB962C8B-B14F-4D97-AF65-F5344CB8AC3E}">
        <p14:creationId xmlns:p14="http://schemas.microsoft.com/office/powerpoint/2010/main" val="42505631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TextShape 1"/>
          <p:cNvSpPr txBox="1"/>
          <p:nvPr/>
        </p:nvSpPr>
        <p:spPr>
          <a:xfrm>
            <a:off x="5004000" y="337320"/>
            <a:ext cx="3885120" cy="1262160"/>
          </a:xfrm>
          <a:prstGeom prst="rect">
            <a:avLst/>
          </a:prstGeom>
        </p:spPr>
        <p:txBody>
          <a:bodyPr lIns="0" tIns="0" rIns="0" bIns="0" anchor="ctr"/>
          <a:lstStyle/>
          <a:p>
            <a:r>
              <a:rPr lang="nl-NL" sz="4000" dirty="0" err="1" smtClean="0">
                <a:latin typeface="Calibri"/>
              </a:rPr>
              <a:t>Detailed</a:t>
            </a:r>
            <a:r>
              <a:rPr lang="nl-NL" sz="4000" dirty="0" smtClean="0">
                <a:latin typeface="Calibri"/>
              </a:rPr>
              <a:t>: building</a:t>
            </a:r>
            <a:endParaRPr dirty="0"/>
          </a:p>
        </p:txBody>
      </p:sp>
      <p:sp>
        <p:nvSpPr>
          <p:cNvPr id="147" name="TextShape 2"/>
          <p:cNvSpPr txBox="1"/>
          <p:nvPr/>
        </p:nvSpPr>
        <p:spPr>
          <a:xfrm>
            <a:off x="504000" y="2191680"/>
            <a:ext cx="8182800" cy="4405320"/>
          </a:xfrm>
          <a:prstGeom prst="rect">
            <a:avLst/>
          </a:prstGeom>
        </p:spPr>
        <p:txBody>
          <a:bodyPr lIns="0" tIns="0" rIns="0" bIns="0" anchor="ctr"/>
          <a:lstStyle/>
          <a:p>
            <a:endParaRPr lang="en-US" sz="2400" dirty="0"/>
          </a:p>
          <a:p>
            <a:endParaRPr lang="en-US" sz="2400" dirty="0" smtClean="0"/>
          </a:p>
          <a:p>
            <a:endParaRPr lang="en-US" sz="2400" dirty="0"/>
          </a:p>
          <a:p>
            <a:endParaRPr lang="en-US" sz="2400" dirty="0" smtClean="0"/>
          </a:p>
          <a:p>
            <a:endParaRPr lang="en-US" sz="2400" dirty="0"/>
          </a:p>
          <a:p>
            <a:endParaRPr lang="en-US" sz="2400" dirty="0" smtClean="0"/>
          </a:p>
          <a:p>
            <a:endParaRPr lang="en-US" sz="2400" dirty="0"/>
          </a:p>
          <a:p>
            <a:endParaRPr lang="en-US" sz="2400" dirty="0" smtClean="0"/>
          </a:p>
          <a:p>
            <a:endParaRPr sz="2400" dirty="0"/>
          </a:p>
        </p:txBody>
      </p:sp>
      <p:graphicFrame>
        <p:nvGraphicFramePr>
          <p:cNvPr id="5" name="Chart 4"/>
          <p:cNvGraphicFramePr/>
          <p:nvPr>
            <p:extLst>
              <p:ext uri="{D42A27DB-BD31-4B8C-83A1-F6EECF244321}">
                <p14:modId xmlns:p14="http://schemas.microsoft.com/office/powerpoint/2010/main" val="2814914929"/>
              </p:ext>
            </p:extLst>
          </p:nvPr>
        </p:nvGraphicFramePr>
        <p:xfrm>
          <a:off x="477888" y="1924365"/>
          <a:ext cx="8208912" cy="4104456"/>
        </p:xfrm>
        <a:graphic>
          <a:graphicData uri="http://schemas.openxmlformats.org/drawingml/2006/chart">
            <c:chart xmlns:c="http://schemas.openxmlformats.org/drawingml/2006/chart" xmlns:r="http://schemas.openxmlformats.org/officeDocument/2006/relationships" r:id="rId3"/>
          </a:graphicData>
        </a:graphic>
      </p:graphicFrame>
      <p:pic>
        <p:nvPicPr>
          <p:cNvPr id="7" name="Picture 6" descr="House icon by openicon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28429" y="5917384"/>
            <a:ext cx="580742" cy="58074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Ecology Icon Set : Vector Art"/>
          <p:cNvPicPr>
            <a:picLocks noChangeAspect="1" noChangeArrowheads="1"/>
          </p:cNvPicPr>
          <p:nvPr/>
        </p:nvPicPr>
        <p:blipFill rotWithShape="1">
          <a:blip r:embed="rId5">
            <a:extLst>
              <a:ext uri="{28A0092B-C50C-407E-A947-70E740481C1C}">
                <a14:useLocalDpi xmlns:a14="http://schemas.microsoft.com/office/drawing/2010/main" val="0"/>
              </a:ext>
            </a:extLst>
          </a:blip>
          <a:srcRect l="25950" t="52511" r="57417" b="33336"/>
          <a:stretch/>
        </p:blipFill>
        <p:spPr bwMode="auto">
          <a:xfrm>
            <a:off x="2085013" y="5948988"/>
            <a:ext cx="640657" cy="56252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http://www.nlapropertyservices.org.uk/cache/filelibrary/4224/library/fileLibrary/2015/5/insulation_icon_left.jpg"/>
          <p:cNvPicPr>
            <a:picLocks noChangeAspect="1" noChangeArrowheads="1"/>
          </p:cNvPicPr>
          <p:nvPr/>
        </p:nvPicPr>
        <p:blipFill>
          <a:blip r:embed="rId6" cstate="print">
            <a:biLevel thresh="50000"/>
            <a:extLst>
              <a:ext uri="{BEBA8EAE-BF5A-486C-A8C5-ECC9F3942E4B}">
                <a14:imgProps xmlns:a14="http://schemas.microsoft.com/office/drawing/2010/main">
                  <a14:imgLayer r:embed="rId7">
                    <a14:imgEffect>
                      <a14:backgroundRemoval t="2451" b="94608" l="4310" r="97414">
                        <a14:foregroundMark x1="51293" y1="20098" x2="51293" y2="20098"/>
                        <a14:backgroundMark x1="27155" y1="16176" x2="27155" y2="16176"/>
                        <a14:backgroundMark x1="84914" y1="77941" x2="84914" y2="77941"/>
                      </a14:backgroundRemoval>
                    </a14:imgEffect>
                  </a14:imgLayer>
                </a14:imgProps>
              </a:ext>
              <a:ext uri="{28A0092B-C50C-407E-A947-70E740481C1C}">
                <a14:useLocalDpi xmlns:a14="http://schemas.microsoft.com/office/drawing/2010/main" val="0"/>
              </a:ext>
            </a:extLst>
          </a:blip>
          <a:srcRect/>
          <a:stretch>
            <a:fillRect/>
          </a:stretch>
        </p:blipFill>
        <p:spPr bwMode="auto">
          <a:xfrm>
            <a:off x="3203848" y="5919702"/>
            <a:ext cx="770260" cy="67729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http://www.megaicons.net/static/img/icons_sizes/8/178/512/accommodation-log-cabin-icon.png"/>
          <p:cNvPicPr>
            <a:picLocks noChangeAspect="1" noChangeArrowheads="1"/>
          </p:cNvPicPr>
          <p:nvPr/>
        </p:nvPicPr>
        <p:blipFill>
          <a:blip r:embed="rId8" cstate="print">
            <a:biLevel thresh="75000"/>
            <a:extLst>
              <a:ext uri="{28A0092B-C50C-407E-A947-70E740481C1C}">
                <a14:useLocalDpi xmlns:a14="http://schemas.microsoft.com/office/drawing/2010/main" val="0"/>
              </a:ext>
            </a:extLst>
          </a:blip>
          <a:srcRect/>
          <a:stretch>
            <a:fillRect/>
          </a:stretch>
        </p:blipFill>
        <p:spPr bwMode="auto">
          <a:xfrm>
            <a:off x="5523294" y="5914724"/>
            <a:ext cx="586062" cy="58606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https://image.freepik.com/free-icon/thermometer-temperature-control-tool_318-62176.jpg"/>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26054" r="24384"/>
          <a:stretch/>
        </p:blipFill>
        <p:spPr bwMode="auto">
          <a:xfrm rot="589012">
            <a:off x="6773484" y="5952250"/>
            <a:ext cx="315904" cy="63739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TextShape 1"/>
          <p:cNvSpPr txBox="1"/>
          <p:nvPr/>
        </p:nvSpPr>
        <p:spPr>
          <a:xfrm>
            <a:off x="5004000" y="337320"/>
            <a:ext cx="3885120" cy="1262160"/>
          </a:xfrm>
          <a:prstGeom prst="rect">
            <a:avLst/>
          </a:prstGeom>
        </p:spPr>
        <p:txBody>
          <a:bodyPr lIns="0" tIns="0" rIns="0" bIns="0" anchor="ctr"/>
          <a:lstStyle/>
          <a:p>
            <a:r>
              <a:rPr lang="nl-NL" sz="4000" dirty="0" smtClean="0">
                <a:latin typeface="Calibri"/>
              </a:rPr>
              <a:t>Building </a:t>
            </a:r>
            <a:r>
              <a:rPr lang="nl-NL" sz="4000" dirty="0" err="1" smtClean="0">
                <a:latin typeface="Calibri"/>
              </a:rPr>
              <a:t>Results</a:t>
            </a:r>
            <a:endParaRPr lang="nl-NL" sz="4000" dirty="0"/>
          </a:p>
        </p:txBody>
      </p:sp>
      <p:sp>
        <p:nvSpPr>
          <p:cNvPr id="147" name="TextShape 2"/>
          <p:cNvSpPr txBox="1"/>
          <p:nvPr/>
        </p:nvSpPr>
        <p:spPr>
          <a:xfrm>
            <a:off x="504000" y="2191680"/>
            <a:ext cx="8182800" cy="4405320"/>
          </a:xfrm>
          <a:prstGeom prst="rect">
            <a:avLst/>
          </a:prstGeom>
        </p:spPr>
        <p:txBody>
          <a:bodyPr lIns="0" tIns="0" rIns="0" bIns="0" anchor="ctr"/>
          <a:lstStyle/>
          <a:p>
            <a:endParaRPr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442" y="2220826"/>
            <a:ext cx="9247558" cy="4248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House icon by openicon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3629" y="5884697"/>
            <a:ext cx="580742" cy="58074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5652120" y="2468137"/>
            <a:ext cx="2239716" cy="461665"/>
          </a:xfrm>
          <a:prstGeom prst="rect">
            <a:avLst/>
          </a:prstGeom>
          <a:solidFill>
            <a:schemeClr val="bg1"/>
          </a:solidFill>
        </p:spPr>
        <p:txBody>
          <a:bodyPr wrap="none" rtlCol="0">
            <a:spAutoFit/>
          </a:bodyPr>
          <a:lstStyle/>
          <a:p>
            <a:r>
              <a:rPr lang="en-US" sz="2400" dirty="0" smtClean="0"/>
              <a:t>Passive House</a:t>
            </a:r>
            <a:endParaRPr lang="en-GB" sz="2400" dirty="0"/>
          </a:p>
        </p:txBody>
      </p:sp>
    </p:spTree>
    <p:extLst>
      <p:ext uri="{BB962C8B-B14F-4D97-AF65-F5344CB8AC3E}">
        <p14:creationId xmlns:p14="http://schemas.microsoft.com/office/powerpoint/2010/main" val="423311145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966</TotalTime>
  <Words>1281</Words>
  <Application>Microsoft Office PowerPoint</Application>
  <PresentationFormat>On-screen Show (4:3)</PresentationFormat>
  <Paragraphs>144</Paragraphs>
  <Slides>16</Slides>
  <Notes>13</Notes>
  <HiddenSlides>0</HiddenSlides>
  <MMClips>0</MMClips>
  <ScaleCrop>false</ScaleCrop>
  <HeadingPairs>
    <vt:vector size="4" baseType="variant">
      <vt:variant>
        <vt:lpstr>Theme</vt:lpstr>
      </vt:variant>
      <vt:variant>
        <vt:i4>2</vt:i4>
      </vt:variant>
      <vt:variant>
        <vt:lpstr>Slide Titles</vt:lpstr>
      </vt:variant>
      <vt:variant>
        <vt:i4>16</vt:i4>
      </vt:variant>
    </vt:vector>
  </HeadingPairs>
  <TitlesOfParts>
    <vt:vector size="18" baseType="lpstr">
      <vt:lpstr>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Voet, E. van der</dc:creator>
  <cp:lastModifiedBy>Prado, V.</cp:lastModifiedBy>
  <cp:revision>59</cp:revision>
  <dcterms:modified xsi:type="dcterms:W3CDTF">2015-11-06T13:06:17Z</dcterms:modified>
</cp:coreProperties>
</file>