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60" r:id="rId3"/>
    <p:sldId id="262" r:id="rId4"/>
    <p:sldId id="271" r:id="rId5"/>
    <p:sldId id="263" r:id="rId6"/>
    <p:sldId id="291" r:id="rId7"/>
    <p:sldId id="290" r:id="rId8"/>
    <p:sldId id="292" r:id="rId9"/>
    <p:sldId id="294" r:id="rId10"/>
    <p:sldId id="293" r:id="rId11"/>
    <p:sldId id="289" r:id="rId12"/>
    <p:sldId id="295" r:id="rId13"/>
    <p:sldId id="268" r:id="rId14"/>
    <p:sldId id="277" r:id="rId15"/>
    <p:sldId id="296" r:id="rId16"/>
    <p:sldId id="297" r:id="rId17"/>
    <p:sldId id="279" r:id="rId18"/>
    <p:sldId id="269" r:id="rId19"/>
    <p:sldId id="275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80" d="100"/>
          <a:sy n="80" d="100"/>
        </p:scale>
        <p:origin x="-1002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5669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An </a:t>
            </a:r>
            <a:r>
              <a:rPr lang="en-US" sz="4000" dirty="0"/>
              <a:t>introduction to the concept of consumption based emissions </a:t>
            </a:r>
            <a:r>
              <a:rPr lang="en-US" sz="4000" dirty="0" smtClean="0"/>
              <a:t>accounting and related policies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err="1" smtClean="0"/>
              <a:t>Prof.</a:t>
            </a:r>
            <a:r>
              <a:rPr lang="en-GB" dirty="0" smtClean="0"/>
              <a:t> Arnold Tukker, </a:t>
            </a:r>
          </a:p>
          <a:p>
            <a:r>
              <a:rPr lang="en-GB" dirty="0" smtClean="0"/>
              <a:t>Project Coordinator, TNO and </a:t>
            </a:r>
            <a:r>
              <a:rPr lang="en-GB" dirty="0" smtClean="0"/>
              <a:t>Leiden University - CML</a:t>
            </a:r>
            <a:endParaRPr lang="en-GB" dirty="0" smtClean="0"/>
          </a:p>
          <a:p>
            <a:r>
              <a:rPr lang="en-US" sz="2400" dirty="0" smtClean="0"/>
              <a:t>Addressing consumption-based emissions: the Chinese perspective</a:t>
            </a:r>
            <a:endParaRPr lang="en-US" sz="2400" dirty="0"/>
          </a:p>
          <a:p>
            <a:r>
              <a:rPr lang="en-US" sz="2400" dirty="0" smtClean="0"/>
              <a:t>Event co-</a:t>
            </a:r>
            <a:r>
              <a:rPr lang="en-US" sz="2400" dirty="0" err="1" smtClean="0"/>
              <a:t>organised</a:t>
            </a:r>
            <a:r>
              <a:rPr lang="en-US" sz="2400" dirty="0" smtClean="0"/>
              <a:t> by Carbon CAP and the Climate Group, Beijing, 10 November 2015</a:t>
            </a:r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Main gaps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320480"/>
          </a:xfrm>
        </p:spPr>
        <p:txBody>
          <a:bodyPr anchor="t">
            <a:normAutofit fontScale="85000" lnSpcReduction="10000"/>
          </a:bodyPr>
          <a:lstStyle/>
          <a:p>
            <a:r>
              <a:rPr lang="en-GB" dirty="0"/>
              <a:t>Gap 1: </a:t>
            </a:r>
            <a:r>
              <a:rPr lang="en-GB" dirty="0" smtClean="0"/>
              <a:t>Can we make consumption-based carbon accounts? With what (un)certainty? </a:t>
            </a:r>
          </a:p>
          <a:p>
            <a:endParaRPr lang="en-US" dirty="0"/>
          </a:p>
          <a:p>
            <a:r>
              <a:rPr lang="en-GB" dirty="0"/>
              <a:t>Gap 2: </a:t>
            </a:r>
            <a:r>
              <a:rPr lang="en-GB" dirty="0" smtClean="0"/>
              <a:t>What demand-side carbon options and policies can we identify?  </a:t>
            </a:r>
            <a:endParaRPr lang="en-GB" dirty="0"/>
          </a:p>
          <a:p>
            <a:endParaRPr lang="en-GB" dirty="0"/>
          </a:p>
          <a:p>
            <a:r>
              <a:rPr lang="en-GB" dirty="0"/>
              <a:t>Gap 3: </a:t>
            </a:r>
            <a:r>
              <a:rPr lang="en-GB" dirty="0" smtClean="0"/>
              <a:t>How effective and acceptable are they?  </a:t>
            </a:r>
            <a:endParaRPr lang="en-GB" dirty="0"/>
          </a:p>
          <a:p>
            <a:endParaRPr lang="en-GB" dirty="0"/>
          </a:p>
          <a:p>
            <a:r>
              <a:rPr lang="en-GB" dirty="0"/>
              <a:t>Gap 4: </a:t>
            </a:r>
            <a:r>
              <a:rPr lang="en-GB" dirty="0" smtClean="0"/>
              <a:t>How do we come to  a shared view of added value of consumption –</a:t>
            </a:r>
            <a:r>
              <a:rPr lang="en-GB" dirty="0" smtClean="0"/>
              <a:t> based accounts and policies?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632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040" y="274638"/>
            <a:ext cx="375476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Work Breakdown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965" y="2060575"/>
            <a:ext cx="5310070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94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Main gaps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320480"/>
          </a:xfrm>
        </p:spPr>
        <p:txBody>
          <a:bodyPr anchor="t">
            <a:normAutofit fontScale="70000" lnSpcReduction="20000"/>
          </a:bodyPr>
          <a:lstStyle/>
          <a:p>
            <a:r>
              <a:rPr lang="en-GB" dirty="0"/>
              <a:t>Gap </a:t>
            </a:r>
            <a:r>
              <a:rPr lang="en-GB" dirty="0" smtClean="0"/>
              <a:t>1 </a:t>
            </a:r>
            <a:r>
              <a:rPr lang="en-GB" i="1" dirty="0" smtClean="0"/>
              <a:t>(WP4, Multi-regional input output analysis): </a:t>
            </a:r>
            <a:r>
              <a:rPr lang="en-GB" dirty="0" smtClean="0"/>
              <a:t>Can we make consumption-based carbon accounts? With what (un)certainty? [</a:t>
            </a:r>
          </a:p>
          <a:p>
            <a:endParaRPr lang="en-US" dirty="0" smtClean="0"/>
          </a:p>
          <a:p>
            <a:r>
              <a:rPr lang="en-GB" dirty="0" smtClean="0"/>
              <a:t>Gap 2 </a:t>
            </a:r>
            <a:r>
              <a:rPr lang="en-GB" i="1" dirty="0" smtClean="0"/>
              <a:t>(WP5, 6: Options and policies): </a:t>
            </a:r>
            <a:r>
              <a:rPr lang="en-GB" dirty="0" smtClean="0"/>
              <a:t>What demand-side carbon options and policies can we identify?  </a:t>
            </a:r>
          </a:p>
          <a:p>
            <a:endParaRPr lang="en-GB" dirty="0"/>
          </a:p>
          <a:p>
            <a:r>
              <a:rPr lang="en-GB" dirty="0"/>
              <a:t>Gap </a:t>
            </a:r>
            <a:r>
              <a:rPr lang="en-GB" dirty="0" smtClean="0"/>
              <a:t>3 </a:t>
            </a:r>
            <a:r>
              <a:rPr lang="en-GB" i="1" dirty="0" smtClean="0"/>
              <a:t>(WP7: environmental &amp; economic modelling of traditional and consumption oriented policy scenarios): </a:t>
            </a:r>
            <a:r>
              <a:rPr lang="en-GB" dirty="0" smtClean="0"/>
              <a:t>How effective and acceptable are they?  </a:t>
            </a:r>
            <a:endParaRPr lang="en-GB" dirty="0"/>
          </a:p>
          <a:p>
            <a:endParaRPr lang="en-GB" dirty="0"/>
          </a:p>
          <a:p>
            <a:r>
              <a:rPr lang="en-GB" dirty="0"/>
              <a:t>Gap </a:t>
            </a:r>
            <a:r>
              <a:rPr lang="en-GB" dirty="0" smtClean="0"/>
              <a:t>4 </a:t>
            </a:r>
            <a:r>
              <a:rPr lang="en-GB" i="1" dirty="0" smtClean="0"/>
              <a:t>(WP2, 8: stakeholder discussions &amp; integrated conclusions): </a:t>
            </a:r>
            <a:r>
              <a:rPr lang="en-GB" dirty="0" smtClean="0"/>
              <a:t>How do we come to  a shared view of added value of consumption –</a:t>
            </a:r>
            <a:r>
              <a:rPr lang="en-GB" dirty="0" smtClean="0"/>
              <a:t> based accounts and policies?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610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Work flow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5064983" cy="432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2195736" y="5402844"/>
            <a:ext cx="2794366" cy="1266516"/>
            <a:chOff x="273851" y="3571685"/>
            <a:chExt cx="2794366" cy="1266516"/>
          </a:xfrm>
        </p:grpSpPr>
        <p:sp>
          <p:nvSpPr>
            <p:cNvPr id="4" name="Right Arrow 3"/>
            <p:cNvSpPr/>
            <p:nvPr/>
          </p:nvSpPr>
          <p:spPr>
            <a:xfrm rot="19720194">
              <a:off x="791852" y="3571685"/>
              <a:ext cx="2276365" cy="42179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3851" y="4468869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We are </a:t>
              </a:r>
              <a:r>
                <a:rPr lang="nl-NL" dirty="0" err="1" smtClean="0"/>
                <a:t>here</a:t>
              </a:r>
              <a:r>
                <a:rPr lang="nl-NL" dirty="0" smtClean="0"/>
                <a:t>…</a:t>
              </a:r>
              <a:endParaRPr lang="nl-NL" dirty="0"/>
            </a:p>
          </p:txBody>
        </p:sp>
      </p:grpSp>
      <p:sp>
        <p:nvSpPr>
          <p:cNvPr id="3" name="Rounded Rectangular Callout 2"/>
          <p:cNvSpPr/>
          <p:nvPr/>
        </p:nvSpPr>
        <p:spPr>
          <a:xfrm>
            <a:off x="7092280" y="2852936"/>
            <a:ext cx="1907704" cy="1296144"/>
          </a:xfrm>
          <a:prstGeom prst="wedgeRoundRectCallout">
            <a:avLst>
              <a:gd name="adj1" fmla="val -63202"/>
              <a:gd name="adj2" fmla="val 4784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Models used: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E3ME (Cambridge)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FIDELIO (DG JRC IPTS)</a:t>
            </a:r>
          </a:p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EXIOMOD (TNO)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20100" y="2564904"/>
            <a:ext cx="1907704" cy="1296144"/>
          </a:xfrm>
          <a:prstGeom prst="wedgeRoundRectCallout">
            <a:avLst>
              <a:gd name="adj1" fmla="val 109229"/>
              <a:gd name="adj2" fmla="val 4417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Multi-regional EE IO database (EXIOBASE) used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108012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Territorial and consumption based carbon emissions by continent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140968"/>
            <a:ext cx="2808312" cy="346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90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108012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Carbon footprint rankings by </a:t>
            </a:r>
            <a:r>
              <a:rPr lang="en-GB" dirty="0" err="1" smtClean="0"/>
              <a:t>countr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29318"/>
            <a:ext cx="20764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774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108012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Carbon embodied in trade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77" y="2780928"/>
            <a:ext cx="7707313" cy="384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785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 fontScale="70000" lnSpcReduction="20000"/>
          </a:bodyPr>
          <a:lstStyle/>
          <a:p>
            <a:r>
              <a:rPr lang="en-GB" dirty="0" smtClean="0"/>
              <a:t>Carbon CAP sets consumption central</a:t>
            </a:r>
          </a:p>
          <a:p>
            <a:r>
              <a:rPr lang="en-GB" dirty="0" smtClean="0"/>
              <a:t>Wants to overcome 4 main gaps</a:t>
            </a:r>
          </a:p>
          <a:p>
            <a:pPr lvl="1"/>
            <a:r>
              <a:rPr lang="en-GB" dirty="0" smtClean="0"/>
              <a:t>Uncertainty</a:t>
            </a:r>
          </a:p>
          <a:p>
            <a:pPr lvl="1"/>
            <a:r>
              <a:rPr lang="en-GB" dirty="0" smtClean="0"/>
              <a:t>Understanding of possible policies</a:t>
            </a:r>
          </a:p>
          <a:p>
            <a:pPr lvl="1"/>
            <a:r>
              <a:rPr lang="en-GB" dirty="0" smtClean="0"/>
              <a:t>Understanding of effectiveness of policies</a:t>
            </a:r>
          </a:p>
          <a:p>
            <a:pPr lvl="1"/>
            <a:r>
              <a:rPr lang="en-GB" dirty="0" smtClean="0"/>
              <a:t>Creating a common view on usefulness</a:t>
            </a:r>
          </a:p>
          <a:p>
            <a:r>
              <a:rPr lang="en-GB" dirty="0" smtClean="0"/>
              <a:t>Via</a:t>
            </a:r>
          </a:p>
          <a:p>
            <a:pPr lvl="1"/>
            <a:r>
              <a:rPr lang="en-GB" dirty="0" smtClean="0"/>
              <a:t>Analysis with MRIO time series</a:t>
            </a:r>
          </a:p>
          <a:p>
            <a:pPr lvl="1"/>
            <a:r>
              <a:rPr lang="en-GB" dirty="0" smtClean="0"/>
              <a:t>Identification of policy options</a:t>
            </a:r>
          </a:p>
          <a:p>
            <a:pPr lvl="1"/>
            <a:r>
              <a:rPr lang="en-GB" dirty="0" smtClean="0"/>
              <a:t>Identification of technical and </a:t>
            </a:r>
            <a:r>
              <a:rPr lang="en-GB" dirty="0" err="1" smtClean="0"/>
              <a:t>behavioral</a:t>
            </a:r>
            <a:r>
              <a:rPr lang="en-GB" dirty="0" smtClean="0"/>
              <a:t> options</a:t>
            </a:r>
          </a:p>
          <a:p>
            <a:pPr lvl="1"/>
            <a:r>
              <a:rPr lang="en-GB" dirty="0" smtClean="0"/>
              <a:t>Assessment of the economic and environmenta</a:t>
            </a:r>
            <a:r>
              <a:rPr lang="en-GB" dirty="0" smtClean="0"/>
              <a:t>l implications of traditional and consumption oriented policy scenarios via 3 models</a:t>
            </a:r>
          </a:p>
          <a:p>
            <a:pPr lvl="1"/>
            <a:r>
              <a:rPr lang="en-GB" dirty="0" smtClean="0"/>
              <a:t>Intensive stakeholder interaction</a:t>
            </a:r>
          </a:p>
        </p:txBody>
      </p:sp>
    </p:spTree>
    <p:extLst>
      <p:ext uri="{BB962C8B-B14F-4D97-AF65-F5344CB8AC3E}">
        <p14:creationId xmlns:p14="http://schemas.microsoft.com/office/powerpoint/2010/main" val="212734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Questions so far?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587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Thank you for being here today!</a:t>
            </a:r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049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6000" dirty="0" smtClean="0"/>
              <a:t>Welcome!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50142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9438" y="274638"/>
            <a:ext cx="3538736" cy="1143000"/>
          </a:xfrm>
        </p:spPr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/>
          </a:bodyPr>
          <a:lstStyle/>
          <a:p>
            <a:r>
              <a:rPr lang="en-GB" dirty="0" smtClean="0"/>
              <a:t>Short overview of Carbon-CAP</a:t>
            </a:r>
          </a:p>
          <a:p>
            <a:r>
              <a:rPr lang="en-GB" dirty="0" smtClean="0"/>
              <a:t>Some </a:t>
            </a:r>
            <a:r>
              <a:rPr lang="en-GB" dirty="0" smtClean="0"/>
              <a:t>examples of analyses</a:t>
            </a:r>
            <a:endParaRPr lang="en-GB" dirty="0" smtClean="0"/>
          </a:p>
          <a:p>
            <a:r>
              <a:rPr lang="en-GB" dirty="0" smtClean="0"/>
              <a:t>Conclusions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0453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Basics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363272" cy="4320480"/>
          </a:xfrm>
        </p:spPr>
        <p:txBody>
          <a:bodyPr anchor="t">
            <a:normAutofit/>
          </a:bodyPr>
          <a:lstStyle/>
          <a:p>
            <a:r>
              <a:rPr lang="nl-NL" dirty="0" smtClean="0"/>
              <a:t>Contract</a:t>
            </a:r>
          </a:p>
          <a:p>
            <a:pPr lvl="1"/>
            <a:r>
              <a:rPr lang="nl-NL" dirty="0" err="1" smtClean="0"/>
              <a:t>From</a:t>
            </a:r>
            <a:r>
              <a:rPr lang="nl-NL" dirty="0" smtClean="0"/>
              <a:t> 1 </a:t>
            </a:r>
            <a:r>
              <a:rPr lang="nl-NL" dirty="0" err="1" smtClean="0"/>
              <a:t>October</a:t>
            </a:r>
            <a:r>
              <a:rPr lang="nl-NL" dirty="0" smtClean="0"/>
              <a:t> 2013 to 31 December 2016</a:t>
            </a:r>
          </a:p>
          <a:p>
            <a:pPr lvl="1"/>
            <a:r>
              <a:rPr lang="nl-NL" dirty="0" smtClean="0"/>
              <a:t>3.6 </a:t>
            </a:r>
            <a:r>
              <a:rPr lang="nl-NL" dirty="0" err="1" smtClean="0"/>
              <a:t>Mio</a:t>
            </a:r>
            <a:r>
              <a:rPr lang="nl-NL" dirty="0" smtClean="0"/>
              <a:t> Euro of </a:t>
            </a:r>
            <a:r>
              <a:rPr lang="nl-NL" dirty="0" err="1" smtClean="0"/>
              <a:t>which</a:t>
            </a:r>
            <a:r>
              <a:rPr lang="nl-NL" dirty="0" smtClean="0"/>
              <a:t> 3 </a:t>
            </a:r>
            <a:r>
              <a:rPr lang="nl-NL" dirty="0" err="1" smtClean="0"/>
              <a:t>Mio</a:t>
            </a:r>
            <a:r>
              <a:rPr lang="nl-NL" dirty="0" smtClean="0"/>
              <a:t> EU FP7 </a:t>
            </a:r>
            <a:r>
              <a:rPr lang="nl-NL" dirty="0" err="1" smtClean="0"/>
              <a:t>funded</a:t>
            </a:r>
            <a:endParaRPr lang="nl-NL" dirty="0" smtClean="0"/>
          </a:p>
          <a:p>
            <a:r>
              <a:rPr lang="nl-NL" dirty="0" smtClean="0"/>
              <a:t>Management</a:t>
            </a:r>
          </a:p>
          <a:p>
            <a:pPr lvl="1"/>
            <a:r>
              <a:rPr lang="nl-NL" dirty="0" err="1" smtClean="0"/>
              <a:t>Scientific</a:t>
            </a:r>
            <a:r>
              <a:rPr lang="nl-NL" dirty="0" smtClean="0"/>
              <a:t> </a:t>
            </a:r>
            <a:r>
              <a:rPr lang="nl-NL" dirty="0" err="1" smtClean="0"/>
              <a:t>Coordinator</a:t>
            </a:r>
            <a:r>
              <a:rPr lang="nl-NL" dirty="0"/>
              <a:t>, Arnold Tukker, TNO</a:t>
            </a:r>
          </a:p>
          <a:p>
            <a:pPr lvl="1"/>
            <a:r>
              <a:rPr lang="nl-NL" dirty="0"/>
              <a:t>Project manager, Ming Chen, </a:t>
            </a:r>
            <a:r>
              <a:rPr lang="nl-NL" dirty="0" smtClean="0"/>
              <a:t>TNO</a:t>
            </a:r>
          </a:p>
          <a:p>
            <a:pPr lvl="1"/>
            <a:r>
              <a:rPr lang="en-US" dirty="0" smtClean="0"/>
              <a:t>EU contact: DG Research (and DG CLIMA)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49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Consortium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240266"/>
              </p:ext>
            </p:extLst>
          </p:nvPr>
        </p:nvGraphicFramePr>
        <p:xfrm>
          <a:off x="467544" y="2204864"/>
          <a:ext cx="8280920" cy="32026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97781"/>
                <a:gridCol w="3883139"/>
              </a:tblGrid>
              <a:tr h="463058">
                <a:tc gridSpan="2"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Project Partners</a:t>
                      </a:r>
                      <a:endParaRPr lang="nl-NL" sz="1600" b="1" dirty="0">
                        <a:solidFill>
                          <a:srgbClr val="E9164D"/>
                        </a:solidFill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  <a:p>
                      <a:pPr algn="just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nl-NL" sz="10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nl-NL" sz="10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681513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effectLst/>
                        </a:rPr>
                        <a:t>The Netherlands Organisation for Applied Scientific Research (TNO, co-ordinator) (NL)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Cambridge University Centre for Climate Change Mitigation Research (4CMR)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9605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dirty="0">
                          <a:effectLst/>
                        </a:rPr>
                        <a:t>Wirtschaftsuniversität Wien (WU) (AU)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Cambridge Econometrics (CE)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EC DG JRC Institute for Prospective Technical Studies (IPTS) (BE)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Climate Strategies (CS) (UK)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04867"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nl-NL" sz="1200" dirty="0" err="1">
                          <a:effectLst/>
                        </a:rPr>
                        <a:t>Institute</a:t>
                      </a:r>
                      <a:r>
                        <a:rPr lang="nl-NL" sz="1200" dirty="0">
                          <a:effectLst/>
                        </a:rPr>
                        <a:t> of </a:t>
                      </a:r>
                      <a:r>
                        <a:rPr lang="nl-NL" sz="1200" dirty="0" err="1">
                          <a:effectLst/>
                        </a:rPr>
                        <a:t>Environmental</a:t>
                      </a:r>
                      <a:r>
                        <a:rPr lang="nl-NL" sz="1200" dirty="0">
                          <a:effectLst/>
                        </a:rPr>
                        <a:t> Sciences, Leiden University (LU-CML) (NL)</a:t>
                      </a:r>
                      <a:endParaRPr lang="nl-NL" sz="1200" dirty="0">
                        <a:effectLst/>
                        <a:latin typeface="Verdana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Deutsches Institut für Wirtschaftsforschung (DIW) (DE)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1513">
                <a:tc>
                  <a:txBody>
                    <a:bodyPr/>
                    <a:lstStyle/>
                    <a:p>
                      <a:pPr marL="160020">
                        <a:spcAft>
                          <a:spcPts val="0"/>
                        </a:spcAft>
                      </a:pPr>
                      <a:r>
                        <a:rPr lang="nl-NL" sz="1200" dirty="0" err="1">
                          <a:effectLst/>
                        </a:rPr>
                        <a:t>Norges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Teknisk-Naturvitenskapelige</a:t>
                      </a:r>
                      <a:r>
                        <a:rPr lang="nl-NL" sz="1200" dirty="0">
                          <a:effectLst/>
                        </a:rPr>
                        <a:t> </a:t>
                      </a:r>
                      <a:r>
                        <a:rPr lang="nl-NL" sz="1200" dirty="0" err="1">
                          <a:effectLst/>
                        </a:rPr>
                        <a:t>Universitet</a:t>
                      </a:r>
                      <a:r>
                        <a:rPr lang="nl-NL" sz="1200" dirty="0">
                          <a:effectLst/>
                        </a:rPr>
                        <a:t> NTNU (NO)</a:t>
                      </a:r>
                      <a:endParaRPr lang="nl-NL" sz="1200" dirty="0">
                        <a:effectLst/>
                        <a:latin typeface="Calibri"/>
                        <a:ea typeface="SimSun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66370"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International Centre for Trade and Sustainable Development (ICTDS) (CH)</a:t>
                      </a:r>
                      <a:endParaRPr lang="nl-NL" sz="12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4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Concept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Territorial emissions versus consumption based emissions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212976"/>
            <a:ext cx="3414456" cy="2993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</p:pic>
      <p:sp>
        <p:nvSpPr>
          <p:cNvPr id="5" name="Rounded Rectangular Callout 4"/>
          <p:cNvSpPr/>
          <p:nvPr/>
        </p:nvSpPr>
        <p:spPr bwMode="auto">
          <a:xfrm>
            <a:off x="0" y="3457041"/>
            <a:ext cx="2592288" cy="900100"/>
          </a:xfrm>
          <a:prstGeom prst="wedgeRoundRectCallout">
            <a:avLst>
              <a:gd name="adj1" fmla="val 63414"/>
              <a:gd name="adj2" fmla="val -6141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</a:rPr>
              <a:t>Trade flows between countries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inion" pitchFamily="2" charset="0"/>
            </a:endParaRP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-34427" y="5291560"/>
            <a:ext cx="2592288" cy="900100"/>
          </a:xfrm>
          <a:prstGeom prst="wedgeRoundRectCallout">
            <a:avLst>
              <a:gd name="adj1" fmla="val 58146"/>
              <a:gd name="adj2" fmla="val -59307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</a:rPr>
              <a:t>Carbon emissions </a:t>
            </a:r>
            <a:r>
              <a:rPr lang="en-US" sz="1600" dirty="0" smtClean="0">
                <a:solidFill>
                  <a:schemeClr val="tx1"/>
                </a:solidFill>
              </a:rPr>
              <a:t>by industry sector &amp; country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inion" pitchFamily="2" charset="0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6192180" y="4428966"/>
            <a:ext cx="2951820" cy="900100"/>
          </a:xfrm>
          <a:prstGeom prst="wedgeRoundRectCallout">
            <a:avLst>
              <a:gd name="adj1" fmla="val -55362"/>
              <a:gd name="adj2" fmla="val -116198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</a:rPr>
              <a:t>Final demand by house-holds, </a:t>
            </a:r>
            <a:r>
              <a:rPr lang="en-US" sz="1600" dirty="0" smtClean="0">
                <a:solidFill>
                  <a:schemeClr val="tx1"/>
                </a:solidFill>
              </a:rPr>
              <a:t>and government by country 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inion" pitchFamily="2" charset="0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6533964" y="2762926"/>
            <a:ext cx="2268252" cy="900100"/>
          </a:xfrm>
          <a:prstGeom prst="wedgeRoundRectCallout">
            <a:avLst>
              <a:gd name="adj1" fmla="val -180848"/>
              <a:gd name="adj2" fmla="val 63339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</a:rPr>
              <a:t>Sales of products between industries in a </a:t>
            </a:r>
            <a:r>
              <a:rPr lang="en-US" sz="1600" dirty="0" smtClean="0">
                <a:solidFill>
                  <a:schemeClr val="tx1"/>
                </a:solidFill>
              </a:rPr>
              <a:t>country</a:t>
            </a:r>
            <a:endParaRPr kumimoji="0" lang="nl-N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inio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58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Potential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0480"/>
          </a:xfrm>
        </p:spPr>
        <p:txBody>
          <a:bodyPr anchor="t">
            <a:normAutofit fontScale="92500"/>
          </a:bodyPr>
          <a:lstStyle/>
          <a:p>
            <a:r>
              <a:rPr lang="en-US" dirty="0" smtClean="0"/>
              <a:t>Currently: </a:t>
            </a:r>
            <a:r>
              <a:rPr lang="en-US" dirty="0" smtClean="0"/>
              <a:t>territorial </a:t>
            </a:r>
            <a:r>
              <a:rPr lang="en-US" dirty="0"/>
              <a:t>emission reduction </a:t>
            </a:r>
            <a:r>
              <a:rPr lang="en-US" dirty="0" smtClean="0"/>
              <a:t>targets</a:t>
            </a:r>
            <a:endParaRPr lang="en-US" dirty="0" smtClean="0"/>
          </a:p>
          <a:p>
            <a:r>
              <a:rPr lang="en-US" dirty="0"/>
              <a:t>Global economy: </a:t>
            </a:r>
            <a:r>
              <a:rPr lang="en-US" dirty="0" smtClean="0"/>
              <a:t>growing share of GHG emissions</a:t>
            </a:r>
          </a:p>
          <a:p>
            <a:r>
              <a:rPr lang="en-US" dirty="0"/>
              <a:t>C</a:t>
            </a:r>
            <a:r>
              <a:rPr lang="en-US" dirty="0" smtClean="0"/>
              <a:t>onsumption </a:t>
            </a:r>
            <a:r>
              <a:rPr lang="en-US" dirty="0"/>
              <a:t>is </a:t>
            </a:r>
            <a:r>
              <a:rPr lang="en-US" dirty="0" smtClean="0"/>
              <a:t>the </a:t>
            </a:r>
            <a:r>
              <a:rPr lang="en-US" dirty="0"/>
              <a:t>main driver </a:t>
            </a:r>
            <a:r>
              <a:rPr lang="en-US" dirty="0" smtClean="0"/>
              <a:t>GHG emissions</a:t>
            </a:r>
          </a:p>
          <a:p>
            <a:r>
              <a:rPr lang="en-US" dirty="0" smtClean="0"/>
              <a:t>We hence need consumption </a:t>
            </a:r>
            <a:r>
              <a:rPr lang="en-US" dirty="0"/>
              <a:t>oriented mitigation approaches </a:t>
            </a:r>
            <a:r>
              <a:rPr lang="en-US" dirty="0" smtClean="0"/>
              <a:t>as a complement to territorial efforts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ddress </a:t>
            </a:r>
            <a:r>
              <a:rPr lang="en-US" dirty="0"/>
              <a:t>consumption as a driver </a:t>
            </a:r>
            <a:endParaRPr lang="en-US" dirty="0" smtClean="0"/>
          </a:p>
          <a:p>
            <a:pPr lvl="1"/>
            <a:r>
              <a:rPr lang="en-US" dirty="0" smtClean="0"/>
              <a:t>Address carbon leakage</a:t>
            </a:r>
          </a:p>
          <a:p>
            <a:pPr lvl="1"/>
            <a:r>
              <a:rPr lang="en-US" dirty="0" smtClean="0"/>
              <a:t>By probably more efficient policies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938323" y="836712"/>
            <a:ext cx="3977953" cy="720000"/>
          </a:xfrm>
        </p:spPr>
        <p:txBody>
          <a:bodyPr>
            <a:normAutofit fontScale="90000"/>
          </a:bodyPr>
          <a:lstStyle/>
          <a:p>
            <a:r>
              <a:rPr lang="nb-NO" altLang="en-US" dirty="0" smtClean="0"/>
              <a:t>Method: input output analysis</a:t>
            </a:r>
            <a:br>
              <a:rPr lang="nb-NO" altLang="en-US" dirty="0" smtClean="0"/>
            </a:br>
            <a:endParaRPr lang="en-GB" alt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6109" y="2222022"/>
            <a:ext cx="3816424" cy="34923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5738" indent="-185738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357188" indent="-171450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542925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715963" indent="-173038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901700" indent="-187325" algn="l" defTabSz="914400" rtl="0" eaLnBrk="1" latinLnBrk="0" hangingPunct="1">
              <a:lnSpc>
                <a:spcPts val="2810"/>
              </a:lnSpc>
              <a:spcBef>
                <a:spcPts val="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+mj-lt"/>
              </a:rPr>
              <a:t>Relates production to consumption</a:t>
            </a: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Example: 5 Euro coffee at Starbucks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3 Euro for Starbucks = Restaurant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1 Euro for roaster = Food industry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0.5 Euro for transport = Transport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0.25 Euro for farmer = Agriculture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0.25 Euro for </a:t>
            </a:r>
            <a:r>
              <a:rPr lang="en-US" sz="1600" dirty="0" err="1" smtClean="0">
                <a:latin typeface="+mj-lt"/>
              </a:rPr>
              <a:t>fertiliser</a:t>
            </a:r>
            <a:r>
              <a:rPr lang="en-US" sz="1600" dirty="0" smtClean="0">
                <a:latin typeface="+mj-lt"/>
              </a:rPr>
              <a:t>, etc.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Impacts per sector/country per Euro known</a:t>
            </a:r>
          </a:p>
          <a:p>
            <a:pPr lvl="2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Multiply -&gt; you see how impacts of production relate to </a:t>
            </a:r>
            <a:r>
              <a:rPr lang="en-US" sz="1600" dirty="0" smtClean="0">
                <a:latin typeface="+mj-lt"/>
              </a:rPr>
              <a:t>consumption</a:t>
            </a:r>
          </a:p>
          <a:p>
            <a:pPr lvl="2">
              <a:lnSpc>
                <a:spcPct val="100000"/>
              </a:lnSpc>
            </a:pPr>
            <a:endParaRPr lang="en-US" sz="1600" dirty="0">
              <a:latin typeface="+mj-lt"/>
            </a:endParaRPr>
          </a:p>
          <a:p>
            <a:pPr lvl="1">
              <a:lnSpc>
                <a:spcPct val="100000"/>
              </a:lnSpc>
            </a:pPr>
            <a:r>
              <a:rPr lang="en-US" sz="1600" dirty="0" smtClean="0">
                <a:latin typeface="+mj-lt"/>
              </a:rPr>
              <a:t>In essence you re-distribute global territorial emissions to consumption</a:t>
            </a:r>
            <a:endParaRPr lang="en-US" sz="1600" dirty="0" smtClean="0">
              <a:latin typeface="+mj-lt"/>
            </a:endParaRPr>
          </a:p>
          <a:p>
            <a:pPr lvl="1"/>
            <a:endParaRPr lang="nl-NL" dirty="0" smtClean="0">
              <a:latin typeface="+mj-lt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414456" cy="29932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1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274638"/>
            <a:ext cx="3538736" cy="1143000"/>
          </a:xfrm>
        </p:spPr>
        <p:txBody>
          <a:bodyPr/>
          <a:lstStyle/>
          <a:p>
            <a:r>
              <a:rPr lang="en-GB" dirty="0" smtClean="0"/>
              <a:t>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229600" cy="4320480"/>
          </a:xfrm>
        </p:spPr>
        <p:txBody>
          <a:bodyPr anchor="t">
            <a:normAutofit fontScale="92500" lnSpcReduction="20000"/>
          </a:bodyPr>
          <a:lstStyle/>
          <a:p>
            <a:r>
              <a:rPr lang="en-GB" dirty="0" smtClean="0"/>
              <a:t>Consumption – based accounts and policies are new and unknown</a:t>
            </a:r>
          </a:p>
          <a:p>
            <a:endParaRPr lang="en-GB" dirty="0" smtClean="0"/>
          </a:p>
          <a:p>
            <a:r>
              <a:rPr lang="en-GB" dirty="0" smtClean="0"/>
              <a:t>Uncertainty in accounting is unknown</a:t>
            </a:r>
          </a:p>
          <a:p>
            <a:endParaRPr lang="en-GB" dirty="0"/>
          </a:p>
          <a:p>
            <a:r>
              <a:rPr lang="en-GB" dirty="0" smtClean="0"/>
              <a:t>Hence not (yet) fit for use in official contexts (UNFCCC, COP)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Indeed: fear that new research on this issue to overcome challenges will block negotiations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9308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716</Words>
  <Application>Microsoft Office PowerPoint</Application>
  <PresentationFormat>On-screen Show (4:3)</PresentationFormat>
  <Paragraphs>111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Kantoorthema</vt:lpstr>
      <vt:lpstr>An introduction to the concept of consumption based emissions accounting and related policies </vt:lpstr>
      <vt:lpstr>PowerPoint Presentation</vt:lpstr>
      <vt:lpstr>Introduction</vt:lpstr>
      <vt:lpstr>Basics</vt:lpstr>
      <vt:lpstr>Consortium</vt:lpstr>
      <vt:lpstr>Concept</vt:lpstr>
      <vt:lpstr>Potential</vt:lpstr>
      <vt:lpstr>Method: input output analysis </vt:lpstr>
      <vt:lpstr>Challenge</vt:lpstr>
      <vt:lpstr>Main gaps</vt:lpstr>
      <vt:lpstr>Work Breakdown</vt:lpstr>
      <vt:lpstr>Main gaps</vt:lpstr>
      <vt:lpstr>Work flow</vt:lpstr>
      <vt:lpstr>Examples</vt:lpstr>
      <vt:lpstr>Examples</vt:lpstr>
      <vt:lpstr>Examples</vt:lpstr>
      <vt:lpstr>Conclusions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Arnold Tukker</cp:lastModifiedBy>
  <cp:revision>35</cp:revision>
  <dcterms:created xsi:type="dcterms:W3CDTF">2014-04-23T11:03:33Z</dcterms:created>
  <dcterms:modified xsi:type="dcterms:W3CDTF">2015-11-04T06:51:52Z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12:00:56</vt:lpwstr>
  </property>
</Properties>
</file>