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27"/>
  </p:notesMasterIdLst>
  <p:handoutMasterIdLst>
    <p:handoutMasterId r:id="rId28"/>
  </p:handoutMasterIdLst>
  <p:sldIdLst>
    <p:sldId id="257" r:id="rId4"/>
    <p:sldId id="274" r:id="rId5"/>
    <p:sldId id="287" r:id="rId6"/>
    <p:sldId id="275" r:id="rId7"/>
    <p:sldId id="262" r:id="rId8"/>
    <p:sldId id="263" r:id="rId9"/>
    <p:sldId id="289" r:id="rId10"/>
    <p:sldId id="276" r:id="rId11"/>
    <p:sldId id="277" r:id="rId12"/>
    <p:sldId id="265" r:id="rId13"/>
    <p:sldId id="266" r:id="rId14"/>
    <p:sldId id="270" r:id="rId15"/>
    <p:sldId id="273" r:id="rId16"/>
    <p:sldId id="290" r:id="rId17"/>
    <p:sldId id="278" r:id="rId18"/>
    <p:sldId id="297" r:id="rId19"/>
    <p:sldId id="295" r:id="rId20"/>
    <p:sldId id="296" r:id="rId21"/>
    <p:sldId id="271" r:id="rId22"/>
    <p:sldId id="293" r:id="rId23"/>
    <p:sldId id="286" r:id="rId24"/>
    <p:sldId id="269" r:id="rId25"/>
    <p:sldId id="272" r:id="rId26"/>
  </p:sldIdLst>
  <p:sldSz cx="9144000" cy="6858000" type="screen4x3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2A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51" autoAdjust="0"/>
    <p:restoredTop sz="81862" autoAdjust="0"/>
  </p:normalViewPr>
  <p:slideViewPr>
    <p:cSldViewPr>
      <p:cViewPr varScale="1">
        <p:scale>
          <a:sx n="64" d="100"/>
          <a:sy n="64" d="100"/>
        </p:scale>
        <p:origin x="11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0669C2-4DE4-400E-8549-E08311E48DC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F2E70-FBE4-4548-B11E-CCFB5364D0A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6523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6" y="0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329A2-BE1C-4EF5-B324-D6F049B5AE20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694"/>
            <a:ext cx="544830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6" y="9443662"/>
            <a:ext cx="2951163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2EBC1-191B-4D95-909B-AD67BD0EA1B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107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706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5675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55539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1998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702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7624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67489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996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436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2EBC1-191B-4D95-909B-AD67BD0EA1BD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5122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3"/>
          <a:stretch/>
        </p:blipFill>
        <p:spPr>
          <a:xfrm>
            <a:off x="1126610" y="188641"/>
            <a:ext cx="7549846" cy="36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01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748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5002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33" y="836712"/>
            <a:ext cx="8796867" cy="571958"/>
          </a:xfrm>
        </p:spPr>
        <p:txBody>
          <a:bodyPr>
            <a:normAutofit/>
          </a:bodyPr>
          <a:lstStyle>
            <a:lvl1pPr algn="l">
              <a:defRPr sz="28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333" y="1519881"/>
            <a:ext cx="8796867" cy="520159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8200" y="6356350"/>
            <a:ext cx="5080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423" y="0"/>
            <a:ext cx="453588" cy="676997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57141" y="160371"/>
            <a:ext cx="61157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en-US" sz="1600" b="1" dirty="0" smtClean="0">
              <a:solidFill>
                <a:prstClr val="white"/>
              </a:solidFill>
            </a:endParaRPr>
          </a:p>
          <a:p>
            <a:pPr>
              <a:defRPr/>
            </a:pPr>
            <a:r>
              <a:rPr lang="en-US" sz="1600" b="1" dirty="0" smtClean="0">
                <a:solidFill>
                  <a:prstClr val="white"/>
                </a:solidFill>
              </a:rPr>
              <a:t>Presentation to IAI Board dinner: Climate Change, China &amp; </a:t>
            </a:r>
            <a:r>
              <a:rPr lang="en-US" sz="1600" b="1" dirty="0" err="1" smtClean="0">
                <a:solidFill>
                  <a:prstClr val="white"/>
                </a:solidFill>
              </a:rPr>
              <a:t>Aluminium</a:t>
            </a:r>
            <a:endParaRPr lang="en-US" sz="1600" b="1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220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71958"/>
          </a:xfrm>
        </p:spPr>
        <p:txBody>
          <a:bodyPr>
            <a:normAutofit/>
          </a:bodyPr>
          <a:lstStyle>
            <a:lvl1pPr algn="l"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9882"/>
            <a:ext cx="8229600" cy="46062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4C4578-1AE0-43FB-8FCE-F660C893F6C5}" type="datetimeFigureOut">
              <a:rPr lang="en-GB" smtClean="0">
                <a:solidFill>
                  <a:prstClr val="black"/>
                </a:solidFill>
              </a:rPr>
              <a:pPr/>
              <a:t>04/11/2015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527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1E4C87E-3570-4FE7-8CB1-A6A8D61B2A20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536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333" y="836712"/>
            <a:ext cx="8796867" cy="571958"/>
          </a:xfrm>
        </p:spPr>
        <p:txBody>
          <a:bodyPr>
            <a:normAutofit/>
          </a:bodyPr>
          <a:lstStyle>
            <a:lvl1pPr algn="l">
              <a:defRPr sz="28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333" y="1519881"/>
            <a:ext cx="8796867" cy="520159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8200" y="6356350"/>
            <a:ext cx="5080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423" y="0"/>
            <a:ext cx="453588" cy="67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6341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71958"/>
          </a:xfrm>
        </p:spPr>
        <p:txBody>
          <a:bodyPr>
            <a:normAutofit/>
          </a:bodyPr>
          <a:lstStyle>
            <a:lvl1pPr algn="l"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9882"/>
            <a:ext cx="8229600" cy="460628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04C4578-1AE0-43FB-8FCE-F660C893F6C5}" type="datetimeFigureOut">
              <a:rPr lang="en-GB" smtClean="0">
                <a:solidFill>
                  <a:prstClr val="black"/>
                </a:solidFill>
              </a:rPr>
              <a:pPr/>
              <a:t>04/11/2015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D0BCCB-7C57-4B46-BC83-DF0853169A96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5304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F47DD8-ED8D-46F2-9BFD-BD7885B0E474}" type="datetimeFigureOut">
              <a:rPr lang="en-GB" smtClean="0">
                <a:solidFill>
                  <a:prstClr val="black"/>
                </a:solidFill>
              </a:rPr>
              <a:pPr/>
              <a:t>04/11/2015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CE20FB8-16B8-431C-BEFB-13BA26B5D628}" type="slidenum">
              <a:rPr lang="en-GB" smtClean="0">
                <a:solidFill>
                  <a:prstClr val="black"/>
                </a:solidFill>
              </a:rPr>
              <a:pPr/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99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6433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017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397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487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4407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587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1474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288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A0C56-2BA5-4F77-9420-7B0ABB42FA27}" type="datetimeFigureOut">
              <a:rPr lang="nl-NL" smtClean="0"/>
              <a:t>4-11-2015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2BAC7-9844-4930-8423-E9F98744359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486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76872"/>
            <a:ext cx="8229600" cy="3849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9" name="Picture 8" descr="master_outline_isr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6381328"/>
            <a:ext cx="467198" cy="2905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3"/>
          <a:stretch/>
        </p:blipFill>
        <p:spPr>
          <a:xfrm>
            <a:off x="0" y="0"/>
            <a:ext cx="9144000" cy="68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74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76872"/>
            <a:ext cx="8229600" cy="3849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9" name="Picture 8" descr="master_outline_isr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6381328"/>
            <a:ext cx="467198" cy="2905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3"/>
          <a:stretch/>
        </p:blipFill>
        <p:spPr>
          <a:xfrm>
            <a:off x="0" y="0"/>
            <a:ext cx="9144000" cy="681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0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Consumption-oriented policy instruments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71600" y="3886200"/>
            <a:ext cx="6840760" cy="2135088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Michael Grubb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Professor of International Energy and Climate Change Policy, University College London (UCL)</a:t>
            </a:r>
          </a:p>
          <a:p>
            <a:endParaRPr lang="en-US" sz="2400" dirty="0"/>
          </a:p>
          <a:p>
            <a:r>
              <a:rPr lang="en-US" sz="2400" dirty="0" smtClean="0"/>
              <a:t>Carbon-CAP Stakeholder meeting </a:t>
            </a:r>
          </a:p>
          <a:p>
            <a:r>
              <a:rPr lang="en-US" sz="2400" dirty="0" smtClean="0"/>
              <a:t>Beijing</a:t>
            </a:r>
          </a:p>
          <a:p>
            <a:r>
              <a:rPr lang="en-US" sz="2400" dirty="0" smtClean="0"/>
              <a:t>10 Nov 2015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76964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dirty="0" smtClean="0"/>
              <a:t>Top scoring (20) </a:t>
            </a:r>
            <a:br>
              <a:rPr lang="en-GB" dirty="0" smtClean="0"/>
            </a:br>
            <a:r>
              <a:rPr lang="en-GB" sz="4000" dirty="0" smtClean="0"/>
              <a:t>in at least 2 sectors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1708500"/>
              </p:ext>
            </p:extLst>
          </p:nvPr>
        </p:nvGraphicFramePr>
        <p:xfrm>
          <a:off x="457200" y="1600200"/>
          <a:ext cx="8229600" cy="5061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568"/>
                <a:gridCol w="3459832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Instrument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0" dirty="0" smtClean="0"/>
                        <a:t>Key</a:t>
                      </a:r>
                      <a:r>
                        <a:rPr lang="en-GB" sz="2000" b="0" baseline="0" dirty="0" smtClean="0"/>
                        <a:t> sectors</a:t>
                      </a:r>
                      <a:endParaRPr lang="en-GB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Lower</a:t>
                      </a:r>
                      <a:r>
                        <a:rPr lang="en-GB" sz="1800" baseline="0" dirty="0" smtClean="0"/>
                        <a:t> criteria scores in</a:t>
                      </a:r>
                      <a:endParaRPr lang="en-GB" sz="1800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396632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Rank robust</a:t>
                      </a:r>
                      <a:r>
                        <a:rPr lang="en-GB" sz="2400" b="1" baseline="0" dirty="0" smtClean="0"/>
                        <a:t> in sensitivity</a:t>
                      </a:r>
                      <a:endParaRPr lang="en-GB" sz="24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Approved technology lists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All 20 except food, heat</a:t>
                      </a:r>
                      <a:r>
                        <a:rPr lang="en-GB" baseline="0" dirty="0" smtClean="0"/>
                        <a:t> &amp; electricity sourcing (14)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Scope; International</a:t>
                      </a:r>
                      <a:r>
                        <a:rPr lang="en-GB" baseline="0" dirty="0" smtClean="0"/>
                        <a:t> political</a:t>
                      </a:r>
                      <a:endParaRPr lang="en-GB" dirty="0"/>
                    </a:p>
                  </a:txBody>
                  <a:tcPr/>
                </a:tc>
              </a:tr>
              <a:tr h="595496">
                <a:tc>
                  <a:txBody>
                    <a:bodyPr/>
                    <a:lstStyle/>
                    <a:p>
                      <a:r>
                        <a:rPr lang="en-GB" dirty="0" smtClean="0"/>
                        <a:t>Supply chain procurement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All 20 except food, heat</a:t>
                      </a:r>
                      <a:r>
                        <a:rPr lang="en-GB" baseline="0" dirty="0" smtClean="0"/>
                        <a:t> &amp; electricity sourcing (14)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Scope; International</a:t>
                      </a:r>
                      <a:r>
                        <a:rPr lang="en-GB" baseline="0" dirty="0" smtClean="0"/>
                        <a:t> political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Carbon intensive materials charge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Building</a:t>
                      </a:r>
                      <a:r>
                        <a:rPr lang="en-GB" baseline="0" dirty="0" smtClean="0"/>
                        <a:t> fabric; consumer goods / </a:t>
                      </a:r>
                      <a:r>
                        <a:rPr lang="en-GB" baseline="0" dirty="0" err="1" smtClean="0"/>
                        <a:t>manuf</a:t>
                      </a:r>
                      <a:r>
                        <a:rPr lang="en-GB" baseline="0" dirty="0" smtClean="0"/>
                        <a:t> / paper &amp; plastics / (vehicles)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Effectiveness;</a:t>
                      </a:r>
                      <a:r>
                        <a:rPr lang="en-GB" baseline="0" dirty="0" smtClean="0"/>
                        <a:t> EU Admin &amp; Implementation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Infrastructure improvement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Transport vehicles</a:t>
                      </a:r>
                      <a:r>
                        <a:rPr lang="en-GB" baseline="0" dirty="0" smtClean="0"/>
                        <a:t> &amp; fuels; building fabrics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Scope; distributional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489168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Lower rank </a:t>
                      </a:r>
                      <a:r>
                        <a:rPr lang="en-GB" sz="2400" b="1" baseline="0" dirty="0" smtClean="0"/>
                        <a:t>in </a:t>
                      </a:r>
                      <a:r>
                        <a:rPr lang="en-GB" sz="2400" b="1" baseline="0" dirty="0" smtClean="0"/>
                        <a:t>sensitivity </a:t>
                      </a:r>
                      <a:r>
                        <a:rPr lang="en-GB" sz="2400" b="0" baseline="0" dirty="0" smtClean="0"/>
                        <a:t>(lower Impact (scope &amp; effectiveness))</a:t>
                      </a:r>
                      <a:endParaRPr lang="en-GB" sz="2400" b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GB" dirty="0" smtClean="0"/>
                        <a:t>Product location at sale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Food; buildings fabric;</a:t>
                      </a:r>
                      <a:r>
                        <a:rPr lang="en-GB" baseline="0" dirty="0" smtClean="0"/>
                        <a:t> consumer goods [&amp; </a:t>
                      </a:r>
                      <a:r>
                        <a:rPr lang="en-GB" baseline="0" dirty="0" err="1" smtClean="0"/>
                        <a:t>manuf</a:t>
                      </a:r>
                      <a:r>
                        <a:rPr lang="en-GB" baseline="0" dirty="0" smtClean="0"/>
                        <a:t>]; textiles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Scope &amp; effectiveness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885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dirty="0" smtClean="0"/>
              <a:t>Second rank (14/15)</a:t>
            </a:r>
            <a:br>
              <a:rPr lang="en-GB" dirty="0" smtClean="0"/>
            </a:br>
            <a:r>
              <a:rPr lang="en-GB" sz="4000" dirty="0" smtClean="0"/>
              <a:t>in at least 2 sectors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8780217"/>
              </p:ext>
            </p:extLst>
          </p:nvPr>
        </p:nvGraphicFramePr>
        <p:xfrm>
          <a:off x="251520" y="1427500"/>
          <a:ext cx="864096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7867"/>
                <a:gridCol w="320405"/>
                <a:gridCol w="3312368"/>
                <a:gridCol w="288032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Instrument</a:t>
                      </a:r>
                      <a:endParaRPr lang="en-GB" b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000" b="0" dirty="0" smtClean="0"/>
                        <a:t>Key</a:t>
                      </a:r>
                      <a:r>
                        <a:rPr lang="en-GB" sz="2000" b="0" baseline="0" dirty="0" smtClean="0"/>
                        <a:t> sectors</a:t>
                      </a:r>
                      <a:endParaRPr lang="en-GB" sz="20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Lower</a:t>
                      </a:r>
                      <a:r>
                        <a:rPr lang="en-GB" sz="1800" baseline="0" dirty="0" smtClean="0"/>
                        <a:t> criteria scores in</a:t>
                      </a:r>
                      <a:endParaRPr lang="en-GB" sz="1800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39663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Rank robust</a:t>
                      </a:r>
                      <a:r>
                        <a:rPr lang="en-GB" sz="2400" b="1" baseline="0" dirty="0" smtClean="0"/>
                        <a:t> in </a:t>
                      </a:r>
                      <a:r>
                        <a:rPr lang="en-GB" sz="2400" b="1" baseline="0" dirty="0" smtClean="0"/>
                        <a:t>sensitivity test</a:t>
                      </a:r>
                      <a:endParaRPr lang="en-GB" sz="24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Regulatory Standards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Buildings</a:t>
                      </a:r>
                      <a:r>
                        <a:rPr lang="en-GB" baseline="0" dirty="0" smtClean="0"/>
                        <a:t> fabric; consumer goods &amp; manuf.  (Transport sectors score 9)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Legal; International</a:t>
                      </a:r>
                      <a:r>
                        <a:rPr lang="en-GB" baseline="0" dirty="0" smtClean="0"/>
                        <a:t> political</a:t>
                      </a:r>
                      <a:endParaRPr lang="en-GB" dirty="0"/>
                    </a:p>
                  </a:txBody>
                  <a:tcPr/>
                </a:tc>
              </a:tr>
              <a:tr h="489168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Lower rank </a:t>
                      </a:r>
                      <a:r>
                        <a:rPr lang="en-GB" sz="2400" b="1" baseline="0" dirty="0" smtClean="0"/>
                        <a:t>in sensitivity (lower scope / effectiveness</a:t>
                      </a:r>
                      <a:r>
                        <a:rPr lang="en-GB" sz="2400" b="1" baseline="0" dirty="0" smtClean="0"/>
                        <a:t>)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1" baseline="0" dirty="0" smtClean="0"/>
                        <a:t>* Indicates where design choices could enhance effectiveness</a:t>
                      </a:r>
                      <a:endParaRPr lang="en-GB" sz="2400" b="0" i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639068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Environmental </a:t>
                      </a:r>
                      <a:r>
                        <a:rPr lang="en-GB" dirty="0" smtClean="0"/>
                        <a:t>Goods and Services (Trade) Agreements*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Building</a:t>
                      </a:r>
                      <a:r>
                        <a:rPr lang="en-GB" baseline="0" dirty="0" smtClean="0"/>
                        <a:t> fabric; consumer goods &amp; </a:t>
                      </a:r>
                      <a:r>
                        <a:rPr lang="en-GB" baseline="0" dirty="0" err="1" smtClean="0"/>
                        <a:t>machin</a:t>
                      </a:r>
                      <a:r>
                        <a:rPr lang="en-GB" baseline="0" dirty="0" smtClean="0"/>
                        <a:t> / p&amp;p / (vehicles)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Scope &amp; Effectiveness;</a:t>
                      </a:r>
                      <a:r>
                        <a:rPr lang="en-GB" baseline="0" dirty="0" smtClean="0"/>
                        <a:t> EU Admin &amp; Implementation</a:t>
                      </a:r>
                      <a:endParaRPr lang="en-GB" dirty="0" smtClean="0"/>
                    </a:p>
                  </a:txBody>
                  <a:tcPr/>
                </a:tc>
              </a:tr>
              <a:tr h="457200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Recycling requirements</a:t>
                      </a:r>
                      <a:r>
                        <a:rPr lang="en-GB" baseline="0" dirty="0" smtClean="0"/>
                        <a:t> &amp; waste targets / prices 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Buildings fabric; paper &amp; plastics; consumer goods &amp; machinery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Scope &amp; Effectiveness; </a:t>
                      </a:r>
                      <a:r>
                        <a:rPr lang="en-GB" baseline="0" dirty="0" smtClean="0"/>
                        <a:t>EU Admin &amp; Implementation</a:t>
                      </a:r>
                      <a:endParaRPr lang="en-GB" dirty="0" smtClean="0"/>
                    </a:p>
                  </a:txBody>
                  <a:tcPr/>
                </a:tc>
              </a:tr>
              <a:tr h="320040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Voluntary</a:t>
                      </a:r>
                      <a:r>
                        <a:rPr lang="en-GB" baseline="0" dirty="0" smtClean="0"/>
                        <a:t> agreements by trade associations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Vehicles; fuels; consumer goods</a:t>
                      </a:r>
                      <a:r>
                        <a:rPr lang="en-GB" baseline="0" dirty="0" smtClean="0"/>
                        <a:t> &amp; machinery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Effectiveness (1); </a:t>
                      </a:r>
                    </a:p>
                  </a:txBody>
                  <a:tcPr/>
                </a:tc>
              </a:tr>
              <a:tr h="320040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Business </a:t>
                      </a:r>
                      <a:r>
                        <a:rPr lang="en-GB" dirty="0" smtClean="0"/>
                        <a:t>emission agree -</a:t>
                      </a:r>
                      <a:r>
                        <a:rPr lang="en-GB" dirty="0" err="1" smtClean="0"/>
                        <a:t>ments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smtClean="0"/>
                        <a:t>or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smtClean="0"/>
                        <a:t>allowances*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Buildings fabric;</a:t>
                      </a:r>
                      <a:r>
                        <a:rPr lang="en-GB" baseline="0" dirty="0" smtClean="0"/>
                        <a:t> paper &amp; plastics; consumer goods &amp; </a:t>
                      </a:r>
                      <a:r>
                        <a:rPr lang="en-GB" baseline="0" dirty="0" smtClean="0"/>
                        <a:t>machinery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Scope &amp; Effectiveness; </a:t>
                      </a:r>
                      <a:r>
                        <a:rPr lang="en-GB" baseline="0" dirty="0" smtClean="0"/>
                        <a:t>EU Admin &amp; Implementation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627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n-GB" sz="3200" dirty="0" smtClean="0"/>
              <a:t>Does ranking aggregates </a:t>
            </a:r>
            <a:br>
              <a:rPr lang="en-GB" sz="3200" dirty="0" smtClean="0"/>
            </a:br>
            <a:r>
              <a:rPr lang="en-GB" sz="3200" dirty="0" smtClean="0"/>
              <a:t>scores risk being </a:t>
            </a:r>
            <a:br>
              <a:rPr lang="en-GB" sz="3200" dirty="0" smtClean="0"/>
            </a:br>
            <a:r>
              <a:rPr lang="en-GB" sz="3200" i="1" dirty="0" smtClean="0"/>
              <a:t>too prescriptive?</a:t>
            </a:r>
            <a:endParaRPr lang="en-GB" sz="3200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77688" y="1916832"/>
            <a:ext cx="8686800" cy="122413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dirty="0" err="1"/>
              <a:t>Eg</a:t>
            </a:r>
            <a:r>
              <a:rPr lang="en-GB" dirty="0"/>
              <a:t>. Full carbon embodied charge </a:t>
            </a:r>
            <a:r>
              <a:rPr lang="en-GB" dirty="0" smtClean="0"/>
              <a:t>‘dismissed’ </a:t>
            </a:r>
            <a:r>
              <a:rPr lang="en-GB" dirty="0"/>
              <a:t>mainly due to EU admin/implementation concerns, but </a:t>
            </a:r>
            <a:r>
              <a:rPr lang="en-GB" dirty="0" smtClean="0"/>
              <a:t>rated as maximum possible impact on vehicles </a:t>
            </a:r>
            <a:r>
              <a:rPr lang="en-GB" dirty="0"/>
              <a:t>and building </a:t>
            </a:r>
            <a:r>
              <a:rPr lang="en-GB" dirty="0" smtClean="0"/>
              <a:t>fabric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39" y="3284984"/>
            <a:ext cx="8949601" cy="3248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91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5551" y="332656"/>
            <a:ext cx="5194920" cy="1143000"/>
          </a:xfrm>
        </p:spPr>
        <p:txBody>
          <a:bodyPr>
            <a:noAutofit/>
          </a:bodyPr>
          <a:lstStyle/>
          <a:p>
            <a:pPr algn="r"/>
            <a:r>
              <a:rPr lang="en-GB" sz="3200" dirty="0" smtClean="0"/>
              <a:t>Aggregate sector views: </a:t>
            </a:r>
            <a:br>
              <a:rPr lang="en-GB" sz="3200" dirty="0" smtClean="0"/>
            </a:br>
            <a:r>
              <a:rPr lang="en-GB" sz="3200" dirty="0"/>
              <a:t>o</a:t>
            </a:r>
            <a:r>
              <a:rPr lang="en-GB" sz="3200" dirty="0" smtClean="0"/>
              <a:t>f the big sectors, food footprint hardest to tackle</a:t>
            </a:r>
            <a:endParaRPr lang="en-GB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2810024"/>
              </p:ext>
            </p:extLst>
          </p:nvPr>
        </p:nvGraphicFramePr>
        <p:xfrm>
          <a:off x="323528" y="2420888"/>
          <a:ext cx="8496943" cy="29523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0963"/>
                <a:gridCol w="1591156"/>
                <a:gridCol w="827061"/>
                <a:gridCol w="600726"/>
                <a:gridCol w="599873"/>
                <a:gridCol w="656883"/>
                <a:gridCol w="543717"/>
                <a:gridCol w="515636"/>
                <a:gridCol w="817700"/>
                <a:gridCol w="817700"/>
                <a:gridCol w="1035528"/>
              </a:tblGrid>
              <a:tr h="7375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Transport 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Food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Buildings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Paper &amp; plastics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Textiles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Consumer goods &amp; machinery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97905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Vehicles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Fuels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Fabric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Heat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Elec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17869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Feasibility</a:t>
                      </a:r>
                      <a:r>
                        <a:rPr lang="en-US" sz="1600" baseline="0" dirty="0" smtClean="0">
                          <a:effectLst/>
                        </a:rPr>
                        <a:t> criteria </a:t>
                      </a:r>
                      <a:r>
                        <a:rPr lang="en-US" sz="1600" dirty="0" smtClean="0">
                          <a:effectLst/>
                        </a:rPr>
                        <a:t>weightings </a:t>
                      </a:r>
                      <a:r>
                        <a:rPr lang="en-US" sz="1600" dirty="0">
                          <a:effectLst/>
                        </a:rPr>
                        <a:t>= 0.5</a:t>
                      </a:r>
                      <a:endParaRPr lang="en-GB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6.9</a:t>
                      </a:r>
                      <a:endParaRPr lang="en-GB" sz="20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4.8</a:t>
                      </a:r>
                      <a:endParaRPr lang="en-GB" sz="20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4.5</a:t>
                      </a:r>
                      <a:endParaRPr lang="en-GB" sz="20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7.9</a:t>
                      </a:r>
                      <a:endParaRPr lang="en-GB" sz="20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3.6</a:t>
                      </a:r>
                      <a:endParaRPr lang="en-GB" sz="20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3.5</a:t>
                      </a:r>
                      <a:endParaRPr lang="en-GB" sz="20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5.3</a:t>
                      </a:r>
                      <a:endParaRPr lang="en-GB" sz="20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5.4</a:t>
                      </a:r>
                      <a:endParaRPr lang="en-GB" sz="20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7.6</a:t>
                      </a:r>
                      <a:endParaRPr lang="en-GB" sz="20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</a:tr>
              <a:tr h="617869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Feasibility criteria weightings </a:t>
                      </a:r>
                      <a:r>
                        <a:rPr lang="en-US" sz="1600" dirty="0">
                          <a:effectLst/>
                        </a:rPr>
                        <a:t>= 1</a:t>
                      </a:r>
                      <a:endParaRPr lang="en-GB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9.2</a:t>
                      </a:r>
                      <a:endParaRPr lang="en-GB" sz="20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6.4</a:t>
                      </a:r>
                      <a:endParaRPr lang="en-GB" sz="20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5.5</a:t>
                      </a:r>
                      <a:endParaRPr lang="en-GB" sz="20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11.1</a:t>
                      </a:r>
                      <a:endParaRPr lang="en-GB" sz="20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4.3</a:t>
                      </a:r>
                      <a:endParaRPr lang="en-GB" sz="20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4.1</a:t>
                      </a:r>
                      <a:endParaRPr lang="en-GB" sz="20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7.5</a:t>
                      </a:r>
                      <a:endParaRPr lang="en-GB" sz="20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7.4</a:t>
                      </a:r>
                      <a:endParaRPr lang="en-GB" sz="20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10.7</a:t>
                      </a:r>
                      <a:endParaRPr lang="en-GB" sz="20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805264"/>
            <a:ext cx="7067128" cy="7078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.. Suggest Vehicles, Buildings fabric and Consumer goods / machinery MAY have most promise for new policy action?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5442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3856985"/>
            <a:ext cx="8431879" cy="10851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54108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n-GB" sz="3600" dirty="0" smtClean="0"/>
              <a:t>Consumption-oriented </a:t>
            </a:r>
            <a:br>
              <a:rPr lang="en-GB" sz="3600" dirty="0" smtClean="0"/>
            </a:br>
            <a:r>
              <a:rPr lang="en-GB" sz="3600" dirty="0" smtClean="0"/>
              <a:t>policy instruments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799" y="2204864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Policy Instruments – classification and assessment methodology</a:t>
            </a:r>
          </a:p>
          <a:p>
            <a:r>
              <a:rPr lang="en-GB" dirty="0" smtClean="0"/>
              <a:t>Core results </a:t>
            </a:r>
          </a:p>
          <a:p>
            <a:r>
              <a:rPr lang="en-GB" dirty="0"/>
              <a:t>A note on Chinese scenarios and industry structure </a:t>
            </a:r>
            <a:endParaRPr lang="en-GB" dirty="0" smtClean="0"/>
          </a:p>
          <a:p>
            <a:r>
              <a:rPr lang="en-GB" dirty="0"/>
              <a:t>Policy package illustrations, options &amp; issues in EU–Chinese applications</a:t>
            </a:r>
          </a:p>
          <a:p>
            <a:r>
              <a:rPr lang="en-GB" dirty="0" smtClean="0"/>
              <a:t>Supplementary material</a:t>
            </a:r>
          </a:p>
          <a:p>
            <a:endParaRPr lang="en-GB" dirty="0"/>
          </a:p>
        </p:txBody>
      </p:sp>
      <p:pic>
        <p:nvPicPr>
          <p:cNvPr id="2050" name="Picture 2" descr="UCL ope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599" y="6085170"/>
            <a:ext cx="4488589" cy="58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3"/>
          <a:stretch/>
        </p:blipFill>
        <p:spPr>
          <a:xfrm>
            <a:off x="1133553" y="188641"/>
            <a:ext cx="7549846" cy="36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441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71958"/>
          </a:xfrm>
        </p:spPr>
        <p:txBody>
          <a:bodyPr>
            <a:noAutofit/>
          </a:bodyPr>
          <a:lstStyle/>
          <a:p>
            <a:r>
              <a:rPr lang="en-GB" sz="2400" b="0" dirty="0" smtClean="0"/>
              <a:t>The huge range of Chinese CO2 projections to 2030 is partly influenced by assumptions on industrial structure – </a:t>
            </a:r>
            <a:r>
              <a:rPr lang="en-GB" sz="2400" b="0" dirty="0" err="1" smtClean="0"/>
              <a:t>inc</a:t>
            </a:r>
            <a:r>
              <a:rPr lang="en-GB" sz="2400" b="0" dirty="0" smtClean="0"/>
              <a:t> exports</a:t>
            </a:r>
            <a:endParaRPr lang="en-GB" sz="2400" b="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556792"/>
            <a:ext cx="8361337" cy="48965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699792" y="6165304"/>
            <a:ext cx="633670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Source: Grubb, Sha, Spencer, Zhang and Hughes (2015), in </a:t>
            </a:r>
            <a:r>
              <a:rPr lang="en-GB" sz="1600" i="1" dirty="0" smtClean="0"/>
              <a:t>Climate Policy Special Issue on Chinese emission projections</a:t>
            </a:r>
            <a:r>
              <a:rPr lang="en-GB" sz="1600" dirty="0" smtClean="0"/>
              <a:t>, Published 10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Nov 2015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18098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8712968" cy="571958"/>
          </a:xfrm>
        </p:spPr>
        <p:txBody>
          <a:bodyPr>
            <a:noAutofit/>
          </a:bodyPr>
          <a:lstStyle/>
          <a:p>
            <a:r>
              <a:rPr lang="en-GB" sz="2400" b="0" dirty="0" smtClean="0"/>
              <a:t>Most models in scenarios database seem to project continuation of industrial energy intensity that is far outside the international norm</a:t>
            </a:r>
            <a:endParaRPr lang="en-GB" sz="2400" b="0" dirty="0"/>
          </a:p>
        </p:txBody>
      </p:sp>
      <p:pic>
        <p:nvPicPr>
          <p:cNvPr id="4" name="Chart 1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064896" cy="47815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791295" y="6275683"/>
            <a:ext cx="6336704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Source: Grubb, Sha, Spencer, Zhang and Hughes (2015), in </a:t>
            </a:r>
            <a:r>
              <a:rPr lang="en-GB" sz="1600" i="1" dirty="0" smtClean="0"/>
              <a:t>Climate Policy Special Issue on Chinese emission projections</a:t>
            </a:r>
            <a:r>
              <a:rPr lang="en-GB" sz="1600" dirty="0" smtClean="0"/>
              <a:t>, Published 10</a:t>
            </a:r>
            <a:r>
              <a:rPr lang="en-GB" sz="1600" baseline="30000" dirty="0" smtClean="0"/>
              <a:t>th</a:t>
            </a:r>
            <a:r>
              <a:rPr lang="en-GB" sz="1600" dirty="0" smtClean="0"/>
              <a:t> Nov 2015</a:t>
            </a:r>
            <a:endParaRPr lang="en-GB" sz="1600" dirty="0"/>
          </a:p>
        </p:txBody>
      </p:sp>
      <p:cxnSp>
        <p:nvCxnSpPr>
          <p:cNvPr id="7" name="Straight Arrow Connector 6"/>
          <p:cNvCxnSpPr>
            <a:stCxn id="8" idx="3"/>
          </p:cNvCxnSpPr>
          <p:nvPr/>
        </p:nvCxnSpPr>
        <p:spPr>
          <a:xfrm flipV="1">
            <a:off x="2071215" y="6093296"/>
            <a:ext cx="288032" cy="7200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496" y="5903694"/>
            <a:ext cx="20357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Note: this chart in market exchange rates not PPP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86285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4936102"/>
            <a:ext cx="8431879" cy="10851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54108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n-GB" sz="3600" dirty="0" smtClean="0"/>
              <a:t>Consumption-oriented </a:t>
            </a:r>
            <a:br>
              <a:rPr lang="en-GB" sz="3600" dirty="0" smtClean="0"/>
            </a:br>
            <a:r>
              <a:rPr lang="en-GB" sz="3600" dirty="0" smtClean="0"/>
              <a:t>policy instruments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799" y="2204864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Policy Instruments – classification and assessment methodology</a:t>
            </a:r>
          </a:p>
          <a:p>
            <a:r>
              <a:rPr lang="en-GB" dirty="0" smtClean="0"/>
              <a:t>Core results </a:t>
            </a:r>
          </a:p>
          <a:p>
            <a:r>
              <a:rPr lang="en-GB" dirty="0"/>
              <a:t>A note on </a:t>
            </a:r>
            <a:r>
              <a:rPr lang="en-GB" dirty="0" smtClean="0"/>
              <a:t>Chinese emission scenarios </a:t>
            </a:r>
            <a:r>
              <a:rPr lang="en-GB" dirty="0"/>
              <a:t>and industry structure </a:t>
            </a:r>
            <a:endParaRPr lang="en-GB" dirty="0" smtClean="0"/>
          </a:p>
          <a:p>
            <a:r>
              <a:rPr lang="en-GB" dirty="0" smtClean="0"/>
              <a:t>Policy package illustrations, options &amp; issues in EU–Chinese applications</a:t>
            </a:r>
          </a:p>
          <a:p>
            <a:r>
              <a:rPr lang="en-GB" dirty="0" smtClean="0"/>
              <a:t>Supplementary material</a:t>
            </a:r>
          </a:p>
          <a:p>
            <a:endParaRPr lang="en-GB" dirty="0"/>
          </a:p>
        </p:txBody>
      </p:sp>
      <p:pic>
        <p:nvPicPr>
          <p:cNvPr id="2050" name="Picture 2" descr="UCL ope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599" y="6085170"/>
            <a:ext cx="4488589" cy="58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3"/>
          <a:stretch/>
        </p:blipFill>
        <p:spPr>
          <a:xfrm>
            <a:off x="1133553" y="188641"/>
            <a:ext cx="7549846" cy="36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593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1726024"/>
              </p:ext>
            </p:extLst>
          </p:nvPr>
        </p:nvGraphicFramePr>
        <p:xfrm>
          <a:off x="0" y="1463040"/>
          <a:ext cx="9108504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"/>
                <a:gridCol w="1296144"/>
                <a:gridCol w="3024336"/>
                <a:gridCol w="4572000"/>
              </a:tblGrid>
              <a:tr h="1034023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If adopted by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In-use and Quantity focus</a:t>
                      </a:r>
                    </a:p>
                    <a:p>
                      <a:r>
                        <a:rPr lang="en-GB" sz="1600" b="0" baseline="0" dirty="0" smtClean="0"/>
                        <a:t>Lower energy use / products use less energy-intensive materials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Full carbon intensity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baseline="0" dirty="0" smtClean="0"/>
                        <a:t>Lower energy use / products use materials made in less carbon-intensive ways</a:t>
                      </a:r>
                      <a:endParaRPr lang="en-GB" sz="1600" b="0" dirty="0" smtClean="0"/>
                    </a:p>
                    <a:p>
                      <a:endParaRPr lang="en-GB" sz="1600" b="0" dirty="0"/>
                    </a:p>
                  </a:txBody>
                  <a:tcPr/>
                </a:tc>
              </a:tr>
              <a:tr h="2215763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EU only</a:t>
                      </a:r>
                    </a:p>
                    <a:p>
                      <a:r>
                        <a:rPr lang="en-GB" sz="1600" dirty="0" smtClean="0"/>
                        <a:t>(share of materials</a:t>
                      </a:r>
                      <a:r>
                        <a:rPr lang="en-GB" sz="1600" baseline="0" dirty="0" smtClean="0"/>
                        <a:t> consumption c 15-20%?)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aseline="0" dirty="0" smtClean="0"/>
                        <a:t>Domestic impact limited by underlying scale of outsourcing &amp; as power sector decarbonises further)</a:t>
                      </a:r>
                    </a:p>
                    <a:p>
                      <a:endParaRPr lang="en-GB" sz="1600" baseline="0" dirty="0" smtClean="0"/>
                    </a:p>
                    <a:p>
                      <a:r>
                        <a:rPr lang="en-GB" sz="1600" dirty="0" smtClean="0"/>
                        <a:t>EU consumers reducing</a:t>
                      </a:r>
                      <a:r>
                        <a:rPr lang="en-GB" sz="1600" baseline="0" dirty="0" smtClean="0"/>
                        <a:t> Chinese / Rest-of-world CO2 through reduced materials consumption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</a:t>
                      </a:r>
                      <a:r>
                        <a:rPr lang="en-GB" sz="1600" baseline="0" dirty="0" smtClean="0"/>
                        <a:t>omestic impact limited unless EU industry innovates lower-carbon </a:t>
                      </a:r>
                      <a:endParaRPr lang="en-GB" sz="1600" dirty="0" smtClean="0"/>
                    </a:p>
                    <a:p>
                      <a:r>
                        <a:rPr lang="en-GB" sz="1600" dirty="0" smtClean="0"/>
                        <a:t>products that  sell internationally</a:t>
                      </a:r>
                    </a:p>
                    <a:p>
                      <a:endParaRPr lang="en-GB" sz="1600" dirty="0" smtClean="0"/>
                    </a:p>
                    <a:p>
                      <a:r>
                        <a:rPr lang="en-GB" sz="1600" dirty="0" smtClean="0"/>
                        <a:t>EU consumers reducing Chinese / rest-of-world</a:t>
                      </a:r>
                      <a:r>
                        <a:rPr lang="en-GB" sz="1600" baseline="0" dirty="0" smtClean="0"/>
                        <a:t> CO2 through preferential buying of products / materials made in less carbon-intensive ways</a:t>
                      </a:r>
                      <a:r>
                        <a:rPr lang="en-GB" sz="1600" dirty="0" smtClean="0"/>
                        <a:t> </a:t>
                      </a:r>
                    </a:p>
                    <a:p>
                      <a:r>
                        <a:rPr lang="en-GB" sz="1600" i="1" dirty="0" smtClean="0"/>
                        <a:t>=&gt;</a:t>
                      </a:r>
                      <a:r>
                        <a:rPr lang="en-GB" sz="1600" i="1" baseline="0" dirty="0" smtClean="0"/>
                        <a:t> Limited leverage, companies may ‘reshuffle’ lower carbon products to EU consumers</a:t>
                      </a:r>
                      <a:endParaRPr lang="en-GB" sz="1600" i="1" dirty="0"/>
                    </a:p>
                  </a:txBody>
                  <a:tcPr/>
                </a:tc>
              </a:tr>
              <a:tr h="197941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EU + China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(share of materials</a:t>
                      </a:r>
                      <a:r>
                        <a:rPr lang="en-GB" sz="1600" baseline="0" dirty="0" smtClean="0"/>
                        <a:t> consumption c 40-50%?)</a:t>
                      </a:r>
                      <a:endParaRPr lang="en-GB" sz="1600" dirty="0" smtClean="0"/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Bigger</a:t>
                      </a:r>
                      <a:r>
                        <a:rPr lang="en-GB" sz="1600" b="0" baseline="0" dirty="0" smtClean="0"/>
                        <a:t> combined domestic impact &amp; ‘</a:t>
                      </a:r>
                      <a:r>
                        <a:rPr lang="en-GB" sz="1600" b="0" baseline="0" dirty="0" err="1" smtClean="0"/>
                        <a:t>lightweighting</a:t>
                      </a:r>
                      <a:r>
                        <a:rPr lang="en-GB" sz="1600" b="0" baseline="0" dirty="0" smtClean="0"/>
                        <a:t>’ innovation </a:t>
                      </a:r>
                    </a:p>
                    <a:p>
                      <a:endParaRPr lang="en-GB" sz="1600" b="0" baseline="0" dirty="0" smtClean="0"/>
                    </a:p>
                    <a:p>
                      <a:r>
                        <a:rPr lang="en-GB" sz="1600" b="0" dirty="0" err="1" smtClean="0"/>
                        <a:t>EU+Chinese</a:t>
                      </a:r>
                      <a:r>
                        <a:rPr lang="en-GB" sz="1600" b="0" dirty="0" smtClean="0"/>
                        <a:t> consumers </a:t>
                      </a:r>
                      <a:r>
                        <a:rPr lang="en-GB" sz="1600" b="0" dirty="0" smtClean="0"/>
                        <a:t>reducing</a:t>
                      </a:r>
                      <a:r>
                        <a:rPr lang="en-GB" sz="1600" b="0" baseline="0" dirty="0" smtClean="0"/>
                        <a:t> </a:t>
                      </a:r>
                      <a:r>
                        <a:rPr lang="en-GB" sz="1600" b="0" baseline="0" dirty="0" smtClean="0"/>
                        <a:t>rest-of-world </a:t>
                      </a:r>
                      <a:r>
                        <a:rPr lang="en-GB" sz="1600" b="0" baseline="0" dirty="0" smtClean="0"/>
                        <a:t>CO2 through reduced materials consumption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/>
                        <a:t>Bigger combined domestic impact &amp; innovation (including low-C production) effects </a:t>
                      </a:r>
                    </a:p>
                    <a:p>
                      <a:endParaRPr lang="en-GB" sz="1600" b="0" dirty="0" smtClean="0"/>
                    </a:p>
                    <a:p>
                      <a:r>
                        <a:rPr lang="en-GB" sz="1600" b="0" dirty="0" err="1" smtClean="0"/>
                        <a:t>EU+Chinese</a:t>
                      </a:r>
                      <a:r>
                        <a:rPr lang="en-GB" sz="1600" b="0" dirty="0" smtClean="0"/>
                        <a:t> </a:t>
                      </a:r>
                      <a:r>
                        <a:rPr lang="en-GB" sz="1600" b="0" dirty="0" smtClean="0"/>
                        <a:t>consumers reducing </a:t>
                      </a:r>
                      <a:r>
                        <a:rPr lang="en-GB" sz="1600" b="0" dirty="0" smtClean="0"/>
                        <a:t>rest-of-world</a:t>
                      </a:r>
                      <a:r>
                        <a:rPr lang="en-GB" sz="1600" b="0" baseline="0" dirty="0" smtClean="0"/>
                        <a:t> </a:t>
                      </a:r>
                      <a:r>
                        <a:rPr lang="en-GB" sz="1600" b="0" baseline="0" dirty="0" smtClean="0"/>
                        <a:t>CO2 through preferential buying of products / materials made in less carbon-intensive ways</a:t>
                      </a:r>
                      <a:r>
                        <a:rPr lang="en-GB" sz="1600" b="0" dirty="0" smtClean="0"/>
                        <a:t> </a:t>
                      </a:r>
                    </a:p>
                    <a:p>
                      <a:r>
                        <a:rPr lang="en-GB" sz="1600" b="0" i="1" dirty="0" smtClean="0"/>
                        <a:t>=&gt;</a:t>
                      </a:r>
                      <a:r>
                        <a:rPr lang="en-GB" sz="1600" b="0" i="1" baseline="0" dirty="0" smtClean="0"/>
                        <a:t> </a:t>
                      </a:r>
                      <a:r>
                        <a:rPr lang="en-GB" sz="1600" b="0" i="1" baseline="0" dirty="0" smtClean="0"/>
                        <a:t>Much enhanced leverage</a:t>
                      </a:r>
                      <a:r>
                        <a:rPr lang="en-GB" sz="1600" b="0" i="1" baseline="0" dirty="0" smtClean="0"/>
                        <a:t>, </a:t>
                      </a:r>
                      <a:r>
                        <a:rPr lang="en-GB" sz="1600" b="0" i="1" baseline="0" dirty="0" smtClean="0"/>
                        <a:t>far less scope to ‘</a:t>
                      </a:r>
                      <a:r>
                        <a:rPr lang="en-GB" sz="1600" b="0" i="1" baseline="0" dirty="0" smtClean="0"/>
                        <a:t>reshuffle’ </a:t>
                      </a:r>
                      <a:r>
                        <a:rPr lang="en-GB" sz="1600" b="0" i="1" baseline="0" dirty="0" smtClean="0"/>
                        <a:t>high carbon products elsewhere</a:t>
                      </a:r>
                      <a:endParaRPr lang="en-GB" sz="1600" b="0" i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563888" y="274638"/>
            <a:ext cx="5400600" cy="1143000"/>
          </a:xfrm>
        </p:spPr>
        <p:txBody>
          <a:bodyPr>
            <a:noAutofit/>
          </a:bodyPr>
          <a:lstStyle/>
          <a:p>
            <a:pPr algn="r"/>
            <a:r>
              <a:rPr lang="en-GB" sz="2800" dirty="0" smtClean="0"/>
              <a:t>Need conceptual clarity on international scope &amp; effects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392891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896" y="332656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n-GB" sz="2800" dirty="0" err="1" smtClean="0"/>
              <a:t>Ccap</a:t>
            </a:r>
            <a:r>
              <a:rPr lang="en-GB" sz="2800" dirty="0" smtClean="0"/>
              <a:t> Scenario development to </a:t>
            </a:r>
            <a:br>
              <a:rPr lang="en-GB" sz="2800" dirty="0" smtClean="0"/>
            </a:br>
            <a:r>
              <a:rPr lang="en-GB" sz="2800" dirty="0" smtClean="0"/>
              <a:t>be anchored </a:t>
            </a:r>
            <a:r>
              <a:rPr lang="en-GB" sz="2800" dirty="0" smtClean="0"/>
              <a:t>around </a:t>
            </a:r>
            <a:r>
              <a:rPr lang="en-GB" sz="2800" dirty="0" smtClean="0"/>
              <a:t>packages </a:t>
            </a:r>
            <a:br>
              <a:rPr lang="en-GB" sz="2800" dirty="0" smtClean="0"/>
            </a:br>
            <a:r>
              <a:rPr lang="en-GB" sz="2800" dirty="0" smtClean="0"/>
              <a:t>for </a:t>
            </a:r>
            <a:r>
              <a:rPr lang="en-GB" sz="2800" dirty="0" smtClean="0"/>
              <a:t>big sectors – </a:t>
            </a:r>
            <a:r>
              <a:rPr lang="en-GB" sz="2800" dirty="0" err="1" smtClean="0"/>
              <a:t>eg</a:t>
            </a:r>
            <a:r>
              <a:rPr lang="en-GB" sz="2800" dirty="0" smtClean="0"/>
              <a:t>. transport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88231"/>
              </p:ext>
            </p:extLst>
          </p:nvPr>
        </p:nvGraphicFramePr>
        <p:xfrm>
          <a:off x="251520" y="1916832"/>
          <a:ext cx="8784976" cy="657046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464163"/>
                <a:gridCol w="2049828"/>
                <a:gridCol w="1610579"/>
                <a:gridCol w="1903411"/>
                <a:gridCol w="1756995"/>
              </a:tblGrid>
              <a:tr h="231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In-use + Quantity</a:t>
                      </a:r>
                      <a:r>
                        <a:rPr lang="en-GB" sz="1200" baseline="0" dirty="0" smtClean="0">
                          <a:effectLst/>
                        </a:rPr>
                        <a:t> </a:t>
                      </a:r>
                      <a:r>
                        <a:rPr lang="en-GB" sz="1200" dirty="0" smtClean="0">
                          <a:effectLst/>
                        </a:rPr>
                        <a:t>&amp; </a:t>
                      </a:r>
                      <a:r>
                        <a:rPr lang="en-GB" sz="1200" dirty="0">
                          <a:effectLst/>
                        </a:rPr>
                        <a:t>composition impacts 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In-use + Component </a:t>
                      </a:r>
                      <a:r>
                        <a:rPr lang="en-GB" sz="1200" dirty="0">
                          <a:effectLst/>
                        </a:rPr>
                        <a:t>carbon-intensity impacts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928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Requires modelling of EU consumption volumes and impact on traded volumes of products and materials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(no direct impact on </a:t>
                      </a:r>
                      <a:r>
                        <a:rPr lang="en-GB" sz="1200" dirty="0" smtClean="0">
                          <a:effectLst/>
                        </a:rPr>
                        <a:t>production </a:t>
                      </a:r>
                      <a:r>
                        <a:rPr lang="en-GB" sz="1200" dirty="0">
                          <a:effectLst/>
                        </a:rPr>
                        <a:t>methods outside EU)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Involves modelling impacts on energy production methods outside EU (e.g. changing incentives on tar sands, biofuels and electricity generation mix used for industrial electricity)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2531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EU Actors: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Consumer &amp; Govt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Business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>
                          <a:effectLst/>
                        </a:rPr>
                        <a:t>Consumer &amp; Govt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Business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</a:tr>
              <a:tr h="23585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400" dirty="0">
                          <a:effectLst/>
                        </a:rPr>
                        <a:t>Transport – Road Vehicles </a:t>
                      </a:r>
                      <a:r>
                        <a:rPr lang="en-GB" sz="1400" dirty="0" smtClean="0">
                          <a:effectLst/>
                        </a:rPr>
                        <a:t>ful</a:t>
                      </a:r>
                      <a:r>
                        <a:rPr lang="en-GB" sz="1400" baseline="0" dirty="0" smtClean="0">
                          <a:effectLst/>
                        </a:rPr>
                        <a:t>l scope </a:t>
                      </a:r>
                      <a:r>
                        <a:rPr lang="en-GB" sz="1400" dirty="0" smtClean="0">
                          <a:effectLst/>
                        </a:rPr>
                        <a:t>carbon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Technology list / (labels)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Recycling requirements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 err="1">
                          <a:effectLst/>
                        </a:rPr>
                        <a:t>Govt</a:t>
                      </a:r>
                      <a:r>
                        <a:rPr lang="en-GB" sz="1200" dirty="0">
                          <a:effectLst/>
                        </a:rPr>
                        <a:t> procurement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User fees (e.g. on weighted power/weight ratio)  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Subsidy (e.g. on EVs)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fr-FR" sz="1200" dirty="0">
                          <a:effectLst/>
                        </a:rPr>
                        <a:t>Infrastructure </a:t>
                      </a:r>
                      <a:r>
                        <a:rPr lang="fr-FR" sz="1200" dirty="0" err="1">
                          <a:effectLst/>
                        </a:rPr>
                        <a:t>improvement</a:t>
                      </a:r>
                      <a:r>
                        <a:rPr lang="fr-FR" sz="1200" dirty="0">
                          <a:effectLst/>
                        </a:rPr>
                        <a:t> (</a:t>
                      </a:r>
                      <a:r>
                        <a:rPr lang="fr-FR" sz="1200" dirty="0" err="1">
                          <a:effectLst/>
                        </a:rPr>
                        <a:t>e.g</a:t>
                      </a:r>
                      <a:r>
                        <a:rPr lang="fr-FR" sz="1200" dirty="0">
                          <a:effectLst/>
                        </a:rPr>
                        <a:t>. EV </a:t>
                      </a:r>
                      <a:r>
                        <a:rPr lang="fr-FR" sz="1200" dirty="0" err="1">
                          <a:effectLst/>
                        </a:rPr>
                        <a:t>charging</a:t>
                      </a:r>
                      <a:r>
                        <a:rPr lang="fr-FR" sz="1200" dirty="0">
                          <a:effectLst/>
                        </a:rPr>
                        <a:t>, HS trains)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 err="1">
                          <a:effectLst/>
                        </a:rPr>
                        <a:t>Reg</a:t>
                      </a:r>
                      <a:r>
                        <a:rPr lang="en-GB" sz="1200" dirty="0">
                          <a:effectLst/>
                        </a:rPr>
                        <a:t> standards (e.g. </a:t>
                      </a:r>
                      <a:r>
                        <a:rPr lang="en-GB" sz="1200" dirty="0" smtClean="0">
                          <a:effectLst/>
                        </a:rPr>
                        <a:t>power/weight </a:t>
                      </a:r>
                      <a:r>
                        <a:rPr lang="en-GB" sz="1200" dirty="0">
                          <a:effectLst/>
                        </a:rPr>
                        <a:t>ratio)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Waste targets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Sector trade body standards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C-intensive materials charge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EGS on ‘environmental vehicles’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Information campaign, awards 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Vehicle embodied carbon labelling 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Govt procurement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Vehicles sector supply chain procurement agreement (materials sourcing)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[Carbon embodied charge ]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</a:tr>
              <a:tr h="25567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Transport – fuel choice (all transport modes)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Technology list / (labels) for FlexiFuel vehicles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Preferential finance [or VED tax reduction] for Flexifuel vehicles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Reg standards on FlexiFuel vehicles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Fuel QA standards</a:t>
                      </a:r>
                      <a:endParaRPr lang="en-GB" sz="14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Fuel (electricity and liquids) carbon-intensity labelling at fuelling/charging points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Subsidy [or fuel excise duty reduction] on low carbon fuels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Information / award campaigns including ‘low carbon airlines’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Carbon fuel intensity standard 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[/ Ban on high-carbon (e.g. tar sands) liquid fuels ]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Sector supply chain procurement agreement (biofuel volume &amp; source)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[Carbon embodied charge ]</a:t>
                      </a:r>
                      <a:endParaRPr lang="en-GB" sz="14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39975" marR="3997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207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17161"/>
            <a:ext cx="6192688" cy="3086820"/>
          </a:xfrm>
          <a:prstGeom prst="rect">
            <a:avLst/>
          </a:prstGeom>
          <a:noFill/>
          <a:ln>
            <a:noFill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6074132"/>
            <a:ext cx="482453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Calibri" pitchFamily="34" charset="0"/>
              </a:rPr>
              <a:t>	</a:t>
            </a:r>
            <a:endParaRPr lang="en-GB" sz="1400" b="1" dirty="0" bmk="">
              <a:ea typeface="MS Mincho" pitchFamily="49" charset="-128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1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Calibri" pitchFamily="34" charset="0"/>
              </a:rPr>
              <a:t>Source: </a:t>
            </a:r>
            <a:r>
              <a:rPr lang="en-GB" sz="1400" i="1" dirty="0" smtClean="0" bmk="">
                <a:ea typeface="MS Mincho" pitchFamily="49" charset="-128"/>
                <a:cs typeface="Calibri" pitchFamily="34" charset="0"/>
              </a:rPr>
              <a:t>Derived from </a:t>
            </a:r>
            <a:r>
              <a:rPr lang="en-GB" sz="1400" i="1" dirty="0" err="1" smtClean="0" bmk="">
                <a:ea typeface="MS Mincho" pitchFamily="49" charset="-128"/>
                <a:cs typeface="Calibri" pitchFamily="34" charset="0"/>
              </a:rPr>
              <a:t>A</a:t>
            </a:r>
            <a:r>
              <a:rPr kumimoji="0" lang="en-GB" sz="1400" b="0" i="1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Calibri" pitchFamily="34" charset="0"/>
              </a:rPr>
              <a:t>llwood</a:t>
            </a:r>
            <a:r>
              <a:rPr kumimoji="0" lang="en-GB" sz="1400" b="0" i="1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Calibri" pitchFamily="34" charset="0"/>
              </a:rPr>
              <a:t> </a:t>
            </a:r>
            <a:r>
              <a:rPr kumimoji="0" lang="en-GB" sz="1400" b="0" i="1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ea typeface="MS Mincho" pitchFamily="49" charset="-128"/>
                <a:cs typeface="Calibri" pitchFamily="34" charset="0"/>
              </a:rPr>
              <a:t>and Cullen (2012)</a:t>
            </a:r>
            <a:endParaRPr kumimoji="0" lang="en-GB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1560" y="59317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dirty="0" smtClean="0"/>
              <a:t>Context: </a:t>
            </a:r>
          </a:p>
          <a:p>
            <a:pPr algn="r"/>
            <a:r>
              <a:rPr lang="en-GB" dirty="0" smtClean="0"/>
              <a:t>new challenges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51520" y="1916832"/>
            <a:ext cx="85689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 smtClean="0"/>
              <a:t>Addressing consumption including ‘embodied carbon’ </a:t>
            </a:r>
            <a:r>
              <a:rPr lang="en-GB" sz="2400" dirty="0" smtClean="0"/>
              <a:t>may require new / additional policies to tackle ‘</a:t>
            </a:r>
            <a:r>
              <a:rPr lang="en-GB" sz="2400" dirty="0"/>
              <a:t>new horizons</a:t>
            </a:r>
            <a:r>
              <a:rPr lang="en-GB" sz="2400" dirty="0" smtClean="0"/>
              <a:t>’, </a:t>
            </a:r>
            <a:r>
              <a:rPr lang="en-GB" sz="2400" dirty="0" err="1" smtClean="0"/>
              <a:t>eg</a:t>
            </a:r>
            <a:r>
              <a:rPr lang="en-GB" sz="2400" dirty="0" smtClean="0"/>
              <a:t> beyond simple energy efficiency &amp; supply-side (</a:t>
            </a:r>
            <a:r>
              <a:rPr lang="en-GB" sz="2400" dirty="0" err="1" smtClean="0"/>
              <a:t>eg</a:t>
            </a:r>
            <a:r>
              <a:rPr lang="en-GB" sz="2400" dirty="0" smtClean="0"/>
              <a:t>. </a:t>
            </a:r>
            <a:r>
              <a:rPr lang="en-GB" sz="2400" dirty="0" smtClean="0"/>
              <a:t>power generation) </a:t>
            </a:r>
            <a:r>
              <a:rPr lang="en-GB" sz="2400" dirty="0" smtClean="0"/>
              <a:t>choices</a:t>
            </a:r>
            <a:endParaRPr lang="en-GB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611560" y="5517232"/>
            <a:ext cx="2160240" cy="646331"/>
          </a:xfrm>
          <a:prstGeom prst="rect">
            <a:avLst/>
          </a:prstGeom>
          <a:solidFill>
            <a:srgbClr val="C82A84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/>
                </a:solidFill>
              </a:rPr>
              <a:t>CO2 associated with ‘building fabric’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5549643"/>
            <a:ext cx="4464496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As efficiency standards improve, relative importance of ‘in-use’ </a:t>
            </a:r>
            <a:r>
              <a:rPr lang="en-GB" i="1" dirty="0" smtClean="0"/>
              <a:t>behaviour</a:t>
            </a:r>
            <a:r>
              <a:rPr lang="en-GB" dirty="0" smtClean="0"/>
              <a:t> rises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452320" y="5188318"/>
            <a:ext cx="147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kgCO2/m2/</a:t>
            </a:r>
            <a:r>
              <a:rPr lang="en-GB" dirty="0" err="1" smtClean="0">
                <a:solidFill>
                  <a:schemeClr val="bg1">
                    <a:lumMod val="50000"/>
                  </a:schemeClr>
                </a:solidFill>
              </a:rPr>
              <a:t>yr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06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8188" y="6023703"/>
            <a:ext cx="8431879" cy="5760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54108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n-GB" sz="3600" dirty="0" smtClean="0"/>
              <a:t>Consumption-oriented </a:t>
            </a:r>
            <a:br>
              <a:rPr lang="en-GB" sz="3600" dirty="0" smtClean="0"/>
            </a:br>
            <a:r>
              <a:rPr lang="en-GB" sz="3600" dirty="0" smtClean="0"/>
              <a:t>policy instruments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799" y="2204864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Policy Instruments – classification and assessment methodology</a:t>
            </a:r>
          </a:p>
          <a:p>
            <a:r>
              <a:rPr lang="en-GB" dirty="0" smtClean="0"/>
              <a:t>Core results </a:t>
            </a:r>
          </a:p>
          <a:p>
            <a:r>
              <a:rPr lang="en-GB" dirty="0"/>
              <a:t>A note on Chinese emission scenarios and industry structure </a:t>
            </a:r>
          </a:p>
          <a:p>
            <a:r>
              <a:rPr lang="en-GB" dirty="0"/>
              <a:t>Policy package illustrations, options &amp; issues in EU–Chinese applications</a:t>
            </a:r>
          </a:p>
          <a:p>
            <a:r>
              <a:rPr lang="en-GB" dirty="0" smtClean="0"/>
              <a:t>Supplementary material</a:t>
            </a:r>
          </a:p>
          <a:p>
            <a:endParaRPr lang="en-GB" dirty="0"/>
          </a:p>
        </p:txBody>
      </p:sp>
      <p:pic>
        <p:nvPicPr>
          <p:cNvPr id="2050" name="Picture 2" descr="UCL open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599" y="6085170"/>
            <a:ext cx="4488589" cy="58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3"/>
          <a:stretch/>
        </p:blipFill>
        <p:spPr>
          <a:xfrm>
            <a:off x="1133553" y="188641"/>
            <a:ext cx="7549846" cy="36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0521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dirty="0" smtClean="0"/>
              <a:t>Scope </a:t>
            </a:r>
            <a:br>
              <a:rPr lang="en-GB" dirty="0" smtClean="0"/>
            </a:br>
            <a:r>
              <a:rPr lang="en-GB" dirty="0" smtClean="0"/>
              <a:t>Interactions matrix</a:t>
            </a:r>
            <a:endParaRPr lang="en-GB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14991" y="12071"/>
          <a:ext cx="9143999" cy="69608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9783"/>
                <a:gridCol w="939074"/>
                <a:gridCol w="864096"/>
                <a:gridCol w="936104"/>
                <a:gridCol w="1080120"/>
                <a:gridCol w="980409"/>
                <a:gridCol w="1013888"/>
                <a:gridCol w="1080525"/>
              </a:tblGrid>
              <a:tr h="309329">
                <a:tc rowSpan="3">
                  <a:txBody>
                    <a:bodyPr/>
                    <a:lstStyle/>
                    <a:p>
                      <a:r>
                        <a:rPr lang="en-GB" sz="1800" b="1" dirty="0" smtClean="0"/>
                        <a:t>Emissions</a:t>
                      </a:r>
                      <a:r>
                        <a:rPr lang="en-GB" sz="1800" b="1" baseline="0" dirty="0" smtClean="0"/>
                        <a:t> Scope / </a:t>
                      </a:r>
                    </a:p>
                    <a:p>
                      <a:endParaRPr lang="en-GB" sz="1800" b="1" baseline="0" dirty="0" smtClean="0"/>
                    </a:p>
                    <a:p>
                      <a:r>
                        <a:rPr lang="en-GB" sz="1800" b="1" baseline="0" dirty="0" smtClean="0"/>
                        <a:t>Options </a:t>
                      </a:r>
                    </a:p>
                    <a:p>
                      <a:r>
                        <a:rPr lang="en-GB" sz="1800" b="1" dirty="0" smtClean="0"/>
                        <a:t>Interactions Matrix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S1: Direct emissions</a:t>
                      </a:r>
                      <a:endParaRPr lang="en-GB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Scope 2: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Energy conversion</a:t>
                      </a:r>
                    </a:p>
                    <a:p>
                      <a:pPr algn="ctr"/>
                      <a:r>
                        <a:rPr lang="en-GB" sz="1400" dirty="0" smtClean="0"/>
                        <a:t>(</a:t>
                      </a:r>
                      <a:r>
                        <a:rPr lang="en-GB" sz="1400" dirty="0" err="1" smtClean="0"/>
                        <a:t>eg</a:t>
                      </a:r>
                      <a:r>
                        <a:rPr lang="en-GB" sz="1400" baseline="0" dirty="0" smtClean="0"/>
                        <a:t> refineries, power generation)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Scope 3: Energy</a:t>
                      </a:r>
                      <a:r>
                        <a:rPr lang="en-GB" sz="1400" baseline="0" dirty="0" smtClean="0"/>
                        <a:t> / GHG input to non-energy goods (</a:t>
                      </a:r>
                      <a:r>
                        <a:rPr lang="en-GB" sz="1400" baseline="0" dirty="0" err="1" smtClean="0"/>
                        <a:t>eg</a:t>
                      </a:r>
                      <a:r>
                        <a:rPr lang="en-GB" sz="1400" baseline="0" dirty="0" smtClean="0"/>
                        <a:t>. Steel, cement, beef)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09329"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Quantity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Quantity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GHG Intensity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Quantity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GHG Intensity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72943">
                <a:tc vMerge="1">
                  <a:txBody>
                    <a:bodyPr/>
                    <a:lstStyle/>
                    <a:p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EU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elec</a:t>
                      </a:r>
                      <a:r>
                        <a:rPr lang="en-GB" sz="1400" baseline="0" dirty="0" smtClean="0"/>
                        <a:t> &amp; refineries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Electricity &amp; fuel imports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EU production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Imported</a:t>
                      </a:r>
                      <a:r>
                        <a:rPr lang="en-GB" sz="1400" baseline="0" dirty="0" smtClean="0"/>
                        <a:t> goods</a:t>
                      </a:r>
                      <a:endParaRPr lang="en-GB" sz="1400" dirty="0"/>
                    </a:p>
                  </a:txBody>
                  <a:tcPr/>
                </a:tc>
              </a:tr>
              <a:tr h="731618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Buildings &amp; product efficiency (“more energy-efficient cars / appliances .”)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*</a:t>
                      </a:r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*</a:t>
                      </a:r>
                    </a:p>
                    <a:p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?</a:t>
                      </a:r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66768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Modal / in-use choices (“less driving” / floor area / better maintenance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etc</a:t>
                      </a:r>
                      <a:r>
                        <a:rPr lang="en-GB" sz="1400" dirty="0" smtClean="0"/>
                        <a:t>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667684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Alternate fuels (</a:t>
                      </a:r>
                      <a:r>
                        <a:rPr lang="en-GB" sz="1400" dirty="0" err="1" smtClean="0"/>
                        <a:t>eg</a:t>
                      </a:r>
                      <a:r>
                        <a:rPr lang="en-GB" sz="1400" dirty="0" smtClean="0"/>
                        <a:t>. Electric</a:t>
                      </a:r>
                      <a:r>
                        <a:rPr lang="en-GB" sz="1400" baseline="0" dirty="0" smtClean="0"/>
                        <a:t> /hybrid vehicles, biofuels / bioenergy)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(-)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?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6676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“Less cars in the fleet” / goods in the house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err="1" smtClean="0"/>
                        <a:t>etc</a:t>
                      </a:r>
                      <a:r>
                        <a:rPr lang="en-GB" sz="1400" baseline="0" dirty="0" smtClean="0"/>
                        <a:t> (WP6 </a:t>
                      </a:r>
                      <a:r>
                        <a:rPr lang="en-GB" sz="1400" dirty="0" smtClean="0"/>
                        <a:t>‘Direct reduction’)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45415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“Cars</a:t>
                      </a:r>
                      <a:r>
                        <a:rPr lang="en-GB" sz="1400" baseline="0" dirty="0" smtClean="0"/>
                        <a:t> / goods with longer life” (WP6 ‘indirect </a:t>
                      </a:r>
                      <a:r>
                        <a:rPr lang="en-GB" sz="1400" baseline="0" dirty="0" err="1" smtClean="0"/>
                        <a:t>reducn</a:t>
                      </a:r>
                      <a:r>
                        <a:rPr lang="en-GB" sz="1400" baseline="0" dirty="0" smtClean="0"/>
                        <a:t>’)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?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472943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Low carbon </a:t>
                      </a:r>
                      <a:r>
                        <a:rPr lang="en-GB" sz="1400" dirty="0" err="1" smtClean="0"/>
                        <a:t>elec</a:t>
                      </a:r>
                      <a:r>
                        <a:rPr lang="en-GB" sz="1400" dirty="0" smtClean="0"/>
                        <a:t>/fuels footprint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(*)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(*)</a:t>
                      </a:r>
                      <a:endParaRPr lang="en-GB" sz="1400" dirty="0"/>
                    </a:p>
                  </a:txBody>
                  <a:tcPr/>
                </a:tc>
              </a:tr>
              <a:tr h="472943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Low carbon goods – composition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</a:tr>
              <a:tr h="54132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Low carbon goods – component intensity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(*)</a:t>
                      </a:r>
                      <a:endParaRPr lang="en-GB" sz="1400" dirty="0"/>
                    </a:p>
                  </a:txBody>
                  <a:tcPr/>
                </a:tc>
              </a:tr>
              <a:tr h="593266">
                <a:tc gridSpan="8"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 smtClean="0"/>
                        <a:t>Direct intended</a:t>
                      </a:r>
                      <a:r>
                        <a:rPr lang="en-GB" sz="1400" b="1" baseline="0" dirty="0" smtClean="0"/>
                        <a:t> impact                       - Likely negative indirect impact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400" b="1" dirty="0" smtClean="0"/>
                        <a:t>?   Indirect</a:t>
                      </a:r>
                      <a:r>
                        <a:rPr lang="en-GB" sz="1400" b="1" baseline="0" dirty="0" smtClean="0"/>
                        <a:t> i</a:t>
                      </a:r>
                      <a:r>
                        <a:rPr lang="en-GB" sz="1400" b="1" dirty="0" smtClean="0"/>
                        <a:t>mpact of uncertain sign  </a:t>
                      </a:r>
                      <a:r>
                        <a:rPr lang="en-GB" sz="1400" b="1" baseline="0" dirty="0" smtClean="0"/>
                        <a:t>      </a:t>
                      </a:r>
                      <a:r>
                        <a:rPr lang="en-GB" sz="1400" b="1" dirty="0" smtClean="0"/>
                        <a:t>(*) Intended</a:t>
                      </a:r>
                      <a:r>
                        <a:rPr lang="en-GB" sz="1400" b="1" baseline="0" dirty="0" smtClean="0"/>
                        <a:t> i</a:t>
                      </a:r>
                      <a:r>
                        <a:rPr lang="en-GB" sz="1400" b="1" dirty="0" smtClean="0"/>
                        <a:t>mpact</a:t>
                      </a:r>
                      <a:r>
                        <a:rPr lang="en-GB" sz="1400" b="1" baseline="0" dirty="0" smtClean="0"/>
                        <a:t> if emissions / </a:t>
                      </a:r>
                      <a:r>
                        <a:rPr lang="en-GB" sz="1400" b="1" baseline="0" dirty="0" err="1" smtClean="0"/>
                        <a:t>footprinting</a:t>
                      </a:r>
                      <a:r>
                        <a:rPr lang="en-GB" sz="1400" b="1" baseline="0" dirty="0" smtClean="0"/>
                        <a:t> data extend beyond EU borders</a:t>
                      </a:r>
                      <a:endParaRPr lang="en-GB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403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dirty="0" smtClean="0"/>
              <a:t>Third rank (9/10)</a:t>
            </a:r>
            <a:br>
              <a:rPr lang="en-GB" dirty="0" smtClean="0"/>
            </a:b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7456243"/>
              </p:ext>
            </p:extLst>
          </p:nvPr>
        </p:nvGraphicFramePr>
        <p:xfrm>
          <a:off x="443866" y="1427500"/>
          <a:ext cx="8229600" cy="5061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568"/>
                <a:gridCol w="288032"/>
                <a:gridCol w="31718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Instrument</a:t>
                      </a:r>
                      <a:endParaRPr lang="en-GB" b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sz="2000" b="0" dirty="0" smtClean="0"/>
                        <a:t>Key</a:t>
                      </a:r>
                      <a:r>
                        <a:rPr lang="en-GB" sz="2000" b="0" baseline="0" dirty="0" smtClean="0"/>
                        <a:t> sectors</a:t>
                      </a:r>
                      <a:endParaRPr lang="en-GB" sz="20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Lower</a:t>
                      </a:r>
                      <a:r>
                        <a:rPr lang="en-GB" sz="1800" baseline="0" dirty="0" smtClean="0"/>
                        <a:t> criteria scores in</a:t>
                      </a:r>
                      <a:endParaRPr lang="en-GB" sz="1800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396632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Rank robust</a:t>
                      </a:r>
                      <a:r>
                        <a:rPr lang="en-GB" sz="2400" b="1" baseline="0" dirty="0" smtClean="0"/>
                        <a:t> in sensitivity</a:t>
                      </a:r>
                      <a:endParaRPr lang="en-GB" sz="24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Government procurement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Buildings</a:t>
                      </a:r>
                      <a:r>
                        <a:rPr lang="en-GB" baseline="0" dirty="0" smtClean="0"/>
                        <a:t> fabric; consumer goods &amp; manuf.  (Transport sectors score 9)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Legal; International</a:t>
                      </a:r>
                      <a:r>
                        <a:rPr lang="en-GB" baseline="0" dirty="0" smtClean="0"/>
                        <a:t> political</a:t>
                      </a:r>
                      <a:endParaRPr lang="en-GB" dirty="0"/>
                    </a:p>
                  </a:txBody>
                  <a:tcPr/>
                </a:tc>
              </a:tr>
              <a:tr h="489168"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Lower rank </a:t>
                      </a:r>
                      <a:r>
                        <a:rPr lang="en-GB" sz="2400" b="1" baseline="0" dirty="0" smtClean="0"/>
                        <a:t>in sensitivity (lower scope / effectiveness)</a:t>
                      </a:r>
                      <a:endParaRPr lang="en-GB" sz="2400" b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57200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Information Campaigns 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Building</a:t>
                      </a:r>
                      <a:r>
                        <a:rPr lang="en-GB" sz="1600" baseline="0" dirty="0" smtClean="0"/>
                        <a:t> fabric; consumer goods &amp; </a:t>
                      </a:r>
                      <a:r>
                        <a:rPr lang="en-GB" sz="1600" baseline="0" dirty="0" err="1" smtClean="0"/>
                        <a:t>machin</a:t>
                      </a:r>
                      <a:r>
                        <a:rPr lang="en-GB" sz="1600" baseline="0" dirty="0" smtClean="0"/>
                        <a:t> / paper &amp; plastics / (vehicles)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Scope &amp; Effectiveness;</a:t>
                      </a:r>
                      <a:r>
                        <a:rPr lang="en-GB" baseline="0" dirty="0" smtClean="0"/>
                        <a:t> EU Admin &amp; Implementation</a:t>
                      </a:r>
                      <a:endParaRPr lang="en-GB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</a:tr>
              <a:tr h="457200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Ranking and award campaigns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Buildings fabric; paper &amp; plastics; consumer goods &amp; machinery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Scope &amp; Effectiveness; </a:t>
                      </a:r>
                      <a:r>
                        <a:rPr lang="en-GB" baseline="0" dirty="0" smtClean="0"/>
                        <a:t>EU Admin &amp; Implementation</a:t>
                      </a:r>
                      <a:endParaRPr lang="en-GB" dirty="0" smtClean="0"/>
                    </a:p>
                  </a:txBody>
                  <a:tcPr/>
                </a:tc>
              </a:tr>
              <a:tr h="320040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Sector trade body standards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Vehicles; fuels; consumer goods</a:t>
                      </a:r>
                      <a:r>
                        <a:rPr lang="en-GB" sz="1600" baseline="0" dirty="0" smtClean="0"/>
                        <a:t> &amp; machinery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Effectiveness (1); </a:t>
                      </a:r>
                    </a:p>
                  </a:txBody>
                  <a:tcPr/>
                </a:tc>
              </a:tr>
              <a:tr h="320040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Minimum price limits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Buildings fabric;</a:t>
                      </a:r>
                      <a:r>
                        <a:rPr lang="en-GB" sz="1600" baseline="0" dirty="0" smtClean="0"/>
                        <a:t> paper &amp; plastics; consumer goods &amp; machinery; 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Scope &amp; Effectiveness; </a:t>
                      </a:r>
                      <a:r>
                        <a:rPr lang="en-GB" baseline="0" dirty="0" smtClean="0"/>
                        <a:t>EU Admin &amp; Implementation</a:t>
                      </a:r>
                      <a:endParaRPr lang="en-GB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393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5936" y="260648"/>
            <a:ext cx="4752528" cy="1143000"/>
          </a:xfrm>
        </p:spPr>
        <p:txBody>
          <a:bodyPr>
            <a:noAutofit/>
          </a:bodyPr>
          <a:lstStyle/>
          <a:p>
            <a:pPr algn="r"/>
            <a:r>
              <a:rPr lang="en-GB" sz="2800" dirty="0" smtClean="0"/>
              <a:t>Instrument combinations to reach different decision/ makers in supply chain</a:t>
            </a:r>
            <a:endParaRPr lang="en-GB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0988283"/>
              </p:ext>
            </p:extLst>
          </p:nvPr>
        </p:nvGraphicFramePr>
        <p:xfrm>
          <a:off x="323529" y="1881601"/>
          <a:ext cx="8568950" cy="5007695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448271"/>
                <a:gridCol w="1835254"/>
                <a:gridCol w="1428475"/>
                <a:gridCol w="1428475"/>
                <a:gridCol w="1428475"/>
              </a:tblGrid>
              <a:tr h="4081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</a:rPr>
                        <a:t>Impact on: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</a:rPr>
                        <a:t>Consumption Volume  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</a:rPr>
                        <a:t>Emissions  intensity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1628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</a:rPr>
                        <a:t>Product / service volume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</a:rPr>
                        <a:t>Component volume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</a:rPr>
                        <a:t>EU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</a:rPr>
                        <a:t>Global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</a:tr>
              <a:tr h="55993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</a:rPr>
                        <a:t>Manufacturing industry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Reduced product volume or shift towards less energy-intensive materials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Shift towards materials made with lower carbon production techniques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9035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</a:rPr>
                        <a:t>Retail and supply chain management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Concern with procuring and marketing less energy-intensive products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Concern with procuring and marketing products made in less carbon-intensive ways, eg. Sourced with renewable energy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1293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</a:rPr>
                        <a:t>Final private consumers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Information / concern with the direct carbon / energy and materials intensity of consumption habits 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400">
                          <a:effectLst/>
                        </a:rPr>
                        <a:t>Information / concern with the actual carbon consequences of consumption choices including sourcing of materials in purchased fuels or products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705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600">
                          <a:effectLst/>
                        </a:rPr>
                        <a:t>Public sector consumption</a:t>
                      </a:r>
                      <a:endParaRPr lang="en-GB" sz="16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400" dirty="0">
                          <a:effectLst/>
                        </a:rPr>
                        <a:t>Influence employee business-related energy consumption, exert procurement pressures over energy or materials intensity of products or service providers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GB" sz="1400" dirty="0">
                          <a:effectLst/>
                        </a:rPr>
                        <a:t>Exert procurement pressures over carbon intensity of purchased energy and goods </a:t>
                      </a:r>
                      <a:endParaRPr lang="en-GB" sz="16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367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54108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n-GB" sz="3600" dirty="0" smtClean="0"/>
              <a:t>Consumption-oriented </a:t>
            </a:r>
            <a:br>
              <a:rPr lang="en-GB" sz="3600" dirty="0" smtClean="0"/>
            </a:br>
            <a:r>
              <a:rPr lang="en-GB" sz="3600" dirty="0" smtClean="0"/>
              <a:t>policy instruments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799" y="2204864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Policy Instruments – classification and assessment methodology</a:t>
            </a:r>
          </a:p>
          <a:p>
            <a:r>
              <a:rPr lang="en-GB" dirty="0" smtClean="0"/>
              <a:t>Core results </a:t>
            </a:r>
          </a:p>
          <a:p>
            <a:r>
              <a:rPr lang="en-GB" dirty="0" smtClean="0"/>
              <a:t>A note on Chinese scenarios and industry structure</a:t>
            </a:r>
          </a:p>
          <a:p>
            <a:r>
              <a:rPr lang="en-GB" dirty="0"/>
              <a:t>Policy package illustrations, options &amp; issues in EU–Chinese applications</a:t>
            </a:r>
          </a:p>
          <a:p>
            <a:r>
              <a:rPr lang="en-GB" dirty="0" smtClean="0"/>
              <a:t>Supplementary material</a:t>
            </a:r>
          </a:p>
          <a:p>
            <a:endParaRPr lang="en-GB" dirty="0"/>
          </a:p>
        </p:txBody>
      </p:sp>
      <p:pic>
        <p:nvPicPr>
          <p:cNvPr id="2050" name="Picture 2" descr="UCL ope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599" y="6085170"/>
            <a:ext cx="4488589" cy="58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3"/>
          <a:stretch/>
        </p:blipFill>
        <p:spPr>
          <a:xfrm>
            <a:off x="1133553" y="188641"/>
            <a:ext cx="7549846" cy="36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76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81536" y="341784"/>
            <a:ext cx="5482952" cy="1143000"/>
          </a:xfrm>
        </p:spPr>
        <p:txBody>
          <a:bodyPr>
            <a:noAutofit/>
          </a:bodyPr>
          <a:lstStyle/>
          <a:p>
            <a:pPr algn="r"/>
            <a:r>
              <a:rPr lang="en-GB" sz="2400" dirty="0" smtClean="0"/>
              <a:t>Generated ‘long list’ of 33 policy instruments for consideration </a:t>
            </a:r>
            <a:r>
              <a:rPr lang="en-GB" sz="2400" i="1" dirty="0" smtClean="0"/>
              <a:t>classification matrix</a:t>
            </a:r>
            <a:endParaRPr lang="en-GB" sz="2400" i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4048565"/>
              </p:ext>
            </p:extLst>
          </p:nvPr>
        </p:nvGraphicFramePr>
        <p:xfrm>
          <a:off x="323528" y="1844824"/>
          <a:ext cx="8465097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1162"/>
                <a:gridCol w="2895544"/>
                <a:gridCol w="3528391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aseline="0" dirty="0" smtClean="0"/>
                        <a:t>Class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‘Mandatory’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‘Voluntary’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Informational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Product labels</a:t>
                      </a:r>
                    </a:p>
                    <a:p>
                      <a:r>
                        <a:rPr lang="en-GB" sz="2000" dirty="0" smtClean="0"/>
                        <a:t>Approved technology lists</a:t>
                      </a:r>
                    </a:p>
                    <a:p>
                      <a:r>
                        <a:rPr lang="en-GB" sz="2000" dirty="0" smtClean="0"/>
                        <a:t>Graduated tax on adverts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Information campaign</a:t>
                      </a:r>
                    </a:p>
                    <a:p>
                      <a:r>
                        <a:rPr lang="en-GB" sz="2000" dirty="0" smtClean="0"/>
                        <a:t>Product location at sale</a:t>
                      </a:r>
                    </a:p>
                    <a:p>
                      <a:r>
                        <a:rPr lang="en-GB" sz="2000" dirty="0" smtClean="0"/>
                        <a:t>Ranking and awards</a:t>
                      </a:r>
                      <a:r>
                        <a:rPr lang="en-GB" sz="2000" baseline="0" dirty="0" smtClean="0"/>
                        <a:t> campaigns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Regulatory / administrative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8 instruments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6 instruments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Economic / financial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‘Externality / Cost-raising’</a:t>
                      </a:r>
                    </a:p>
                    <a:p>
                      <a:r>
                        <a:rPr lang="en-GB" sz="2000" dirty="0" smtClean="0"/>
                        <a:t>[6 instruments]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‘Subsidy /</a:t>
                      </a:r>
                      <a:r>
                        <a:rPr lang="en-GB" sz="2000" baseline="0" dirty="0" smtClean="0"/>
                        <a:t> cost –reducing’ </a:t>
                      </a:r>
                      <a:endParaRPr lang="en-GB" sz="2000" dirty="0" smtClean="0"/>
                    </a:p>
                    <a:p>
                      <a:r>
                        <a:rPr lang="en-GB" sz="2000" dirty="0" smtClean="0"/>
                        <a:t>[5 instruments]</a:t>
                      </a:r>
                      <a:endParaRPr lang="en-GB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Enabling infrastructure &amp; institutional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Mandatory </a:t>
                      </a:r>
                      <a:r>
                        <a:rPr lang="en-GB" sz="2000" dirty="0" smtClean="0"/>
                        <a:t>metering;</a:t>
                      </a:r>
                      <a:endParaRPr lang="en-GB" sz="2000" dirty="0" smtClean="0"/>
                    </a:p>
                    <a:p>
                      <a:r>
                        <a:rPr lang="en-GB" sz="2000" dirty="0" smtClean="0"/>
                        <a:t>Infrastructure</a:t>
                      </a:r>
                      <a:r>
                        <a:rPr lang="en-GB" sz="2000" baseline="0" dirty="0" smtClean="0"/>
                        <a:t> </a:t>
                      </a:r>
                      <a:r>
                        <a:rPr lang="en-GB" sz="2000" dirty="0" smtClean="0"/>
                        <a:t>Improvements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Enabling recycling</a:t>
                      </a:r>
                    </a:p>
                    <a:p>
                      <a:r>
                        <a:rPr lang="en-GB" sz="2000" dirty="0" smtClean="0"/>
                        <a:t>Enabling product sharing </a:t>
                      </a:r>
                    </a:p>
                    <a:p>
                      <a:endParaRPr lang="en-GB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6228020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In principle: Matrix of 33 instruments x 9 end-use sector – applications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95425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647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GB" dirty="0" smtClean="0"/>
              <a:t>Methodology for </a:t>
            </a:r>
            <a:br>
              <a:rPr lang="en-GB" dirty="0" smtClean="0"/>
            </a:br>
            <a:r>
              <a:rPr lang="en-GB" dirty="0" smtClean="0"/>
              <a:t>assessment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8892480" cy="50405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sz="3600" b="1" dirty="0" smtClean="0"/>
              <a:t>Instrument Assessment </a:t>
            </a:r>
            <a:r>
              <a:rPr lang="en-GB" sz="3600" b="1" dirty="0"/>
              <a:t>&amp; shortlisting (Report </a:t>
            </a:r>
            <a:r>
              <a:rPr lang="en-GB" sz="3600" b="1" dirty="0" smtClean="0"/>
              <a:t>5-2) </a:t>
            </a:r>
            <a:r>
              <a:rPr lang="en-GB" sz="3600" b="1" dirty="0"/>
              <a:t>applied </a:t>
            </a:r>
            <a:r>
              <a:rPr lang="en-GB" sz="3600" b="1" dirty="0" smtClean="0"/>
              <a:t>six criteria: </a:t>
            </a:r>
          </a:p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i="1" dirty="0" smtClean="0"/>
              <a:t>Potential </a:t>
            </a:r>
            <a:r>
              <a:rPr lang="en-GB" b="1" i="1" dirty="0"/>
              <a:t>i</a:t>
            </a:r>
            <a:r>
              <a:rPr lang="en-GB" b="1" i="1" dirty="0" smtClean="0"/>
              <a:t>mpacts </a:t>
            </a:r>
            <a:r>
              <a:rPr lang="en-GB" b="1" i="1" dirty="0"/>
              <a:t>c</a:t>
            </a:r>
            <a:r>
              <a:rPr lang="en-GB" b="1" i="1" dirty="0" smtClean="0"/>
              <a:t>riteria:</a:t>
            </a:r>
          </a:p>
          <a:p>
            <a:r>
              <a:rPr lang="en-GB" dirty="0" smtClean="0"/>
              <a:t>Scope (theoretical footprint coverage) </a:t>
            </a:r>
          </a:p>
          <a:p>
            <a:r>
              <a:rPr lang="en-GB" dirty="0" smtClean="0"/>
              <a:t>Effectiveness (rough degree of consumer response)</a:t>
            </a:r>
          </a:p>
          <a:p>
            <a:pPr marL="0" indent="0">
              <a:buNone/>
            </a:pPr>
            <a:r>
              <a:rPr lang="en-GB" b="1" i="1" dirty="0" smtClean="0"/>
              <a:t>Feasibility criteria: </a:t>
            </a:r>
          </a:p>
          <a:p>
            <a:r>
              <a:rPr lang="en-GB" dirty="0" smtClean="0"/>
              <a:t>Distributional impacts &amp; flexibility to accommodate</a:t>
            </a:r>
          </a:p>
          <a:p>
            <a:r>
              <a:rPr lang="en-GB" dirty="0" smtClean="0"/>
              <a:t>Legal (national and international) compatibility</a:t>
            </a:r>
          </a:p>
          <a:p>
            <a:r>
              <a:rPr lang="en-GB" dirty="0" smtClean="0"/>
              <a:t>International political </a:t>
            </a:r>
          </a:p>
          <a:p>
            <a:r>
              <a:rPr lang="en-GB" dirty="0" smtClean="0"/>
              <a:t>EU feasibility including </a:t>
            </a:r>
            <a:r>
              <a:rPr lang="en-GB" dirty="0"/>
              <a:t>a</a:t>
            </a:r>
            <a:r>
              <a:rPr lang="en-GB" dirty="0" smtClean="0"/>
              <a:t>dministrative &amp; implementation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i="1" dirty="0" smtClean="0"/>
              <a:t>Scores in range </a:t>
            </a:r>
            <a:r>
              <a:rPr lang="en-GB" b="1" i="1" dirty="0" smtClean="0"/>
              <a:t>1-3</a:t>
            </a:r>
          </a:p>
          <a:p>
            <a:pPr marL="0" indent="0">
              <a:buNone/>
            </a:pPr>
            <a:r>
              <a:rPr lang="en-GB" i="1" dirty="0" smtClean="0"/>
              <a:t>Combined as product to yield compound score (multiplicative not addition)</a:t>
            </a:r>
          </a:p>
          <a:p>
            <a:pPr marL="0" indent="0">
              <a:buNone/>
            </a:pPr>
            <a:endParaRPr lang="en-GB" i="1" dirty="0" smtClean="0"/>
          </a:p>
          <a:p>
            <a:pPr marL="0" indent="0">
              <a:buNone/>
            </a:pPr>
            <a:r>
              <a:rPr lang="en-GB" i="1" dirty="0" smtClean="0"/>
              <a:t>Does </a:t>
            </a:r>
            <a:r>
              <a:rPr lang="en-GB" i="1" dirty="0"/>
              <a:t>not take account of the “process” elements that may also affect </a:t>
            </a:r>
            <a:r>
              <a:rPr lang="en-GB" i="1" dirty="0" smtClean="0"/>
              <a:t>legitimacy</a:t>
            </a:r>
            <a:endParaRPr lang="en-GB" i="1" dirty="0"/>
          </a:p>
          <a:p>
            <a:pPr marL="0" indent="0">
              <a:buNone/>
            </a:pPr>
            <a:endParaRPr lang="en-GB" i="1" dirty="0"/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473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dirty="0" smtClean="0"/>
              <a:t>Scoring </a:t>
            </a:r>
            <a:br>
              <a:rPr lang="en-GB" dirty="0" smtClean="0"/>
            </a:br>
            <a:r>
              <a:rPr lang="en-GB" dirty="0" smtClean="0"/>
              <a:t>translation table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3950990"/>
              </p:ext>
            </p:extLst>
          </p:nvPr>
        </p:nvGraphicFramePr>
        <p:xfrm>
          <a:off x="1043608" y="2095500"/>
          <a:ext cx="6120680" cy="43578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1346"/>
                <a:gridCol w="1121346"/>
                <a:gridCol w="1121346"/>
                <a:gridCol w="1284876"/>
                <a:gridCol w="1471766"/>
              </a:tblGrid>
              <a:tr h="31127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N. of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N. of 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N. of 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 err="1">
                          <a:effectLst/>
                        </a:rPr>
                        <a:t>Ccap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Geometric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27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Scores 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Scores 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Scores 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Compound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mean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274"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Result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27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45.6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27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30.4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2.8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27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20.3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2.62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1127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0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15.2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2.5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</a:tr>
              <a:tr h="31127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13.5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2.45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/>
                    </a:solidFill>
                  </a:tcPr>
                </a:tc>
              </a:tr>
              <a:tr h="31127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10.1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2.34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127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9.0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2.29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1127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6.8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2.19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127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6.0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2.14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1127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5.1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2.08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1274"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u="none" strike="noStrike" dirty="0">
                          <a:effectLst/>
                        </a:rPr>
                        <a:t>4.0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446252" y="3645024"/>
            <a:ext cx="1234480" cy="369332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rank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464279" y="4149080"/>
            <a:ext cx="1234480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rank</a:t>
            </a:r>
            <a:endParaRPr lang="en-GB" dirty="0"/>
          </a:p>
        </p:txBody>
      </p:sp>
      <p:sp>
        <p:nvSpPr>
          <p:cNvPr id="4" name="Right Brace 3"/>
          <p:cNvSpPr/>
          <p:nvPr/>
        </p:nvSpPr>
        <p:spPr>
          <a:xfrm>
            <a:off x="7164288" y="4014356"/>
            <a:ext cx="144016" cy="4447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Brace 6"/>
          <p:cNvSpPr/>
          <p:nvPr/>
        </p:nvSpPr>
        <p:spPr>
          <a:xfrm>
            <a:off x="7196388" y="4581128"/>
            <a:ext cx="144016" cy="4447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446252" y="4653136"/>
            <a:ext cx="123448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rank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234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3284984"/>
            <a:ext cx="8431879" cy="5760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54108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en-GB" sz="3600" dirty="0" smtClean="0"/>
              <a:t>Consumption-oriented </a:t>
            </a:r>
            <a:br>
              <a:rPr lang="en-GB" sz="3600" dirty="0" smtClean="0"/>
            </a:br>
            <a:r>
              <a:rPr lang="en-GB" sz="3600" dirty="0" smtClean="0"/>
              <a:t>policy instruments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3799" y="2204864"/>
            <a:ext cx="8229600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Policy Instruments – classification and assessment methodology</a:t>
            </a:r>
          </a:p>
          <a:p>
            <a:r>
              <a:rPr lang="en-GB" dirty="0" smtClean="0"/>
              <a:t>Core results </a:t>
            </a:r>
          </a:p>
          <a:p>
            <a:r>
              <a:rPr lang="en-GB" dirty="0"/>
              <a:t>A note on Chinese scenarios and industry structure </a:t>
            </a:r>
            <a:endParaRPr lang="en-GB" dirty="0" smtClean="0"/>
          </a:p>
          <a:p>
            <a:r>
              <a:rPr lang="en-GB" dirty="0"/>
              <a:t>Policy package illustrations, options &amp; issues in EU–Chinese applications</a:t>
            </a:r>
          </a:p>
          <a:p>
            <a:r>
              <a:rPr lang="en-GB" dirty="0" smtClean="0"/>
              <a:t>Supplementary material</a:t>
            </a:r>
          </a:p>
          <a:p>
            <a:endParaRPr lang="en-GB" dirty="0"/>
          </a:p>
        </p:txBody>
      </p:sp>
      <p:pic>
        <p:nvPicPr>
          <p:cNvPr id="2050" name="Picture 2" descr="UCL open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599" y="6085170"/>
            <a:ext cx="4488589" cy="584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33"/>
          <a:stretch/>
        </p:blipFill>
        <p:spPr>
          <a:xfrm>
            <a:off x="1133553" y="188641"/>
            <a:ext cx="7549846" cy="365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747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7600" y="116632"/>
            <a:ext cx="4762872" cy="1143000"/>
          </a:xfrm>
        </p:spPr>
        <p:txBody>
          <a:bodyPr>
            <a:normAutofit fontScale="90000"/>
          </a:bodyPr>
          <a:lstStyle/>
          <a:p>
            <a:pPr algn="r"/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Results: Administrative &amp; </a:t>
            </a:r>
            <a:r>
              <a:rPr lang="en-GB" sz="3600" dirty="0"/>
              <a:t>Regulatory </a:t>
            </a:r>
            <a:r>
              <a:rPr lang="en-GB" sz="3600" dirty="0" smtClean="0"/>
              <a:t>instruments</a:t>
            </a:r>
            <a:endParaRPr lang="en-GB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916832"/>
            <a:ext cx="8784976" cy="470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322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283968" y="116632"/>
            <a:ext cx="4536504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2800" dirty="0" smtClean="0"/>
              <a:t>Results: Economic and Financial instruments</a:t>
            </a:r>
            <a:endParaRPr lang="en-GB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132856"/>
            <a:ext cx="8712968" cy="406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91484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2889</TotalTime>
  <Words>1932</Words>
  <Application>Microsoft Office PowerPoint</Application>
  <PresentationFormat>On-screen Show (4:3)</PresentationFormat>
  <Paragraphs>408</Paragraphs>
  <Slides>23</Slides>
  <Notes>10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MS Mincho</vt:lpstr>
      <vt:lpstr>Arial</vt:lpstr>
      <vt:lpstr>Calibri</vt:lpstr>
      <vt:lpstr>Verdana</vt:lpstr>
      <vt:lpstr>Kantoorthema</vt:lpstr>
      <vt:lpstr>Custom Design</vt:lpstr>
      <vt:lpstr>1_Custom Design</vt:lpstr>
      <vt:lpstr>Consumption-oriented policy instruments</vt:lpstr>
      <vt:lpstr>PowerPoint Presentation</vt:lpstr>
      <vt:lpstr>Consumption-oriented  policy instruments </vt:lpstr>
      <vt:lpstr>Generated ‘long list’ of 33 policy instruments for consideration classification matrix</vt:lpstr>
      <vt:lpstr>Methodology for  assessment</vt:lpstr>
      <vt:lpstr>Scoring  translation table</vt:lpstr>
      <vt:lpstr>Consumption-oriented  policy instruments </vt:lpstr>
      <vt:lpstr> Results: Administrative &amp; Regulatory instruments</vt:lpstr>
      <vt:lpstr>PowerPoint Presentation</vt:lpstr>
      <vt:lpstr>Top scoring (20)  in at least 2 sectors</vt:lpstr>
      <vt:lpstr>Second rank (14/15) in at least 2 sectors</vt:lpstr>
      <vt:lpstr>Does ranking aggregates  scores risk being  too prescriptive?</vt:lpstr>
      <vt:lpstr>Aggregate sector views:  of the big sectors, food footprint hardest to tackle</vt:lpstr>
      <vt:lpstr>Consumption-oriented  policy instruments </vt:lpstr>
      <vt:lpstr>The huge range of Chinese CO2 projections to 2030 is partly influenced by assumptions on industrial structure – inc exports</vt:lpstr>
      <vt:lpstr>Most models in scenarios database seem to project continuation of industrial energy intensity that is far outside the international norm</vt:lpstr>
      <vt:lpstr>Consumption-oriented  policy instruments </vt:lpstr>
      <vt:lpstr>Need conceptual clarity on international scope &amp; effects</vt:lpstr>
      <vt:lpstr>Ccap Scenario development to  be anchored around packages  for big sectors – eg. transport</vt:lpstr>
      <vt:lpstr>Consumption-oriented  policy instruments </vt:lpstr>
      <vt:lpstr>Scope  Interactions matrix</vt:lpstr>
      <vt:lpstr>Third rank (9/10) </vt:lpstr>
      <vt:lpstr>Instrument combinations to reach different decision/ makers in supply chain</vt:lpstr>
    </vt:vector>
  </TitlesOfParts>
  <Company>Xtilton B.V.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Sander Walison</dc:creator>
  <cp:lastModifiedBy>Michael Grubb</cp:lastModifiedBy>
  <cp:revision>144</cp:revision>
  <cp:lastPrinted>2015-04-20T13:03:35Z</cp:lastPrinted>
  <dcterms:created xsi:type="dcterms:W3CDTF">2014-04-23T11:03:33Z</dcterms:created>
  <dcterms:modified xsi:type="dcterms:W3CDTF">2015-11-04T15:20:48Z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Date">
    <vt:lpwstr>28-1-2015 15:14:47</vt:lpwstr>
  </property>
</Properties>
</file>